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48"/>
  </p:notesMasterIdLst>
  <p:handoutMasterIdLst>
    <p:handoutMasterId r:id="rId49"/>
  </p:handoutMasterIdLst>
  <p:sldIdLst>
    <p:sldId id="256" r:id="rId2"/>
    <p:sldId id="360" r:id="rId3"/>
    <p:sldId id="355" r:id="rId4"/>
    <p:sldId id="361" r:id="rId5"/>
    <p:sldId id="326" r:id="rId6"/>
    <p:sldId id="359" r:id="rId7"/>
    <p:sldId id="354" r:id="rId8"/>
    <p:sldId id="353" r:id="rId9"/>
    <p:sldId id="329" r:id="rId10"/>
    <p:sldId id="306" r:id="rId11"/>
    <p:sldId id="330" r:id="rId12"/>
    <p:sldId id="275" r:id="rId13"/>
    <p:sldId id="276" r:id="rId14"/>
    <p:sldId id="332" r:id="rId15"/>
    <p:sldId id="333" r:id="rId16"/>
    <p:sldId id="270" r:id="rId17"/>
    <p:sldId id="277" r:id="rId18"/>
    <p:sldId id="346" r:id="rId19"/>
    <p:sldId id="335" r:id="rId20"/>
    <p:sldId id="337" r:id="rId21"/>
    <p:sldId id="343" r:id="rId22"/>
    <p:sldId id="345" r:id="rId23"/>
    <p:sldId id="342" r:id="rId24"/>
    <p:sldId id="340" r:id="rId25"/>
    <p:sldId id="341" r:id="rId26"/>
    <p:sldId id="336" r:id="rId27"/>
    <p:sldId id="338" r:id="rId28"/>
    <p:sldId id="347" r:id="rId29"/>
    <p:sldId id="348" r:id="rId30"/>
    <p:sldId id="349" r:id="rId31"/>
    <p:sldId id="352" r:id="rId32"/>
    <p:sldId id="350" r:id="rId33"/>
    <p:sldId id="363" r:id="rId34"/>
    <p:sldId id="362" r:id="rId35"/>
    <p:sldId id="356" r:id="rId36"/>
    <p:sldId id="364" r:id="rId37"/>
    <p:sldId id="357" r:id="rId38"/>
    <p:sldId id="339" r:id="rId39"/>
    <p:sldId id="358" r:id="rId40"/>
    <p:sldId id="299" r:id="rId41"/>
    <p:sldId id="301" r:id="rId42"/>
    <p:sldId id="297" r:id="rId43"/>
    <p:sldId id="298" r:id="rId44"/>
    <p:sldId id="302" r:id="rId45"/>
    <p:sldId id="303" r:id="rId46"/>
    <p:sldId id="300" r:id="rId47"/>
  </p:sldIdLst>
  <p:sldSz cx="12192000" cy="6858000"/>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8562" autoAdjust="0"/>
    <p:restoredTop sz="86410" autoAdjust="0"/>
  </p:normalViewPr>
  <p:slideViewPr>
    <p:cSldViewPr snapToGrid="0">
      <p:cViewPr varScale="1">
        <p:scale>
          <a:sx n="54" d="100"/>
          <a:sy n="54" d="100"/>
        </p:scale>
        <p:origin x="80" y="272"/>
      </p:cViewPr>
      <p:guideLst/>
    </p:cSldViewPr>
  </p:slideViewPr>
  <p:outlineViewPr>
    <p:cViewPr>
      <p:scale>
        <a:sx n="33" d="100"/>
        <a:sy n="33" d="100"/>
      </p:scale>
      <p:origin x="0" y="-21080"/>
    </p:cViewPr>
  </p:outlineViewPr>
  <p:notesTextViewPr>
    <p:cViewPr>
      <p:scale>
        <a:sx n="1" d="1"/>
        <a:sy n="1" d="1"/>
      </p:scale>
      <p:origin x="0" y="0"/>
    </p:cViewPr>
  </p:notesTextViewPr>
  <p:sorterViewPr>
    <p:cViewPr>
      <p:scale>
        <a:sx n="83" d="100"/>
        <a:sy n="83" d="100"/>
      </p:scale>
      <p:origin x="0" y="-585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B613A5E-D1BF-4063-8955-B61756E0AFD1}" type="doc">
      <dgm:prSet loTypeId="urn:microsoft.com/office/officeart/2005/8/layout/venn1" loCatId="relationship" qsTypeId="urn:microsoft.com/office/officeart/2005/8/quickstyle/3d4" qsCatId="3D" csTypeId="urn:microsoft.com/office/officeart/2005/8/colors/accent1_2" csCatId="accent1" phldr="1"/>
      <dgm:spPr/>
      <dgm:t>
        <a:bodyPr/>
        <a:lstStyle/>
        <a:p>
          <a:endParaRPr lang="en-US"/>
        </a:p>
      </dgm:t>
    </dgm:pt>
    <dgm:pt modelId="{7A4CB5C9-5994-439A-A53D-F9EB804C9035}">
      <dgm:prSet phldrT="[Text]" custT="1"/>
      <dgm:spPr/>
      <dgm:t>
        <a:bodyPr/>
        <a:lstStyle/>
        <a:p>
          <a:pPr algn="r"/>
          <a:r>
            <a:rPr lang="en-US" sz="2400" dirty="0"/>
            <a:t>App. B: </a:t>
          </a:r>
        </a:p>
        <a:p>
          <a:pPr algn="r"/>
          <a:r>
            <a:rPr lang="en-US" sz="2400" dirty="0"/>
            <a:t>§ 255</a:t>
          </a:r>
          <a:br>
            <a:rPr lang="en-US" sz="2400" dirty="0"/>
          </a:br>
          <a:r>
            <a:rPr lang="en-US" sz="2400" dirty="0"/>
            <a:t>Application,</a:t>
          </a:r>
          <a:br>
            <a:rPr lang="en-US" sz="2400" dirty="0"/>
          </a:br>
          <a:r>
            <a:rPr lang="en-US" sz="2400" dirty="0"/>
            <a:t>Scoping</a:t>
          </a:r>
          <a:br>
            <a:rPr lang="en-US" sz="2400" dirty="0"/>
          </a:br>
          <a:r>
            <a:rPr lang="en-US" sz="2400" dirty="0"/>
            <a:t>Ch. C1, C2</a:t>
          </a:r>
        </a:p>
      </dgm:t>
      <dgm:extLst>
        <a:ext uri="{E40237B7-FDA0-4F09-8148-C483321AD2D9}">
          <dgm14:cNvPr xmlns:dgm14="http://schemas.microsoft.com/office/drawing/2010/diagram" id="0" name="" descr="Two large transparent blue partially overlapping ovals.  Left oval is labled App. A: 508 Application, Scoping, Ch. E1, E2.  Right oval is labeled App. B:  255 Application, Scoping, CH. C1, C2.  Overlapping portion is labled App. C:  FPC &amp; Technical Ch. 3, 4, 5, 6, 7" title="Venn Diagram"/>
        </a:ext>
      </dgm:extLst>
    </dgm:pt>
    <dgm:pt modelId="{63599845-CA03-4B13-9BEF-9C592931E932}" type="parTrans" cxnId="{688D2E88-BC7A-4A72-98A3-690EB262059C}">
      <dgm:prSet/>
      <dgm:spPr/>
      <dgm:t>
        <a:bodyPr/>
        <a:lstStyle/>
        <a:p>
          <a:endParaRPr lang="en-US"/>
        </a:p>
      </dgm:t>
    </dgm:pt>
    <dgm:pt modelId="{576C6194-0895-4D81-B179-EAF914B929A3}" type="sibTrans" cxnId="{688D2E88-BC7A-4A72-98A3-690EB262059C}">
      <dgm:prSet/>
      <dgm:spPr/>
      <dgm:t>
        <a:bodyPr/>
        <a:lstStyle/>
        <a:p>
          <a:endParaRPr lang="en-US"/>
        </a:p>
      </dgm:t>
    </dgm:pt>
    <dgm:pt modelId="{FE31342C-EF42-4E8D-9F94-F159DEE5F9D5}">
      <dgm:prSet phldrT="[Text]" custT="1"/>
      <dgm:spPr/>
      <dgm:t>
        <a:bodyPr/>
        <a:lstStyle/>
        <a:p>
          <a:pPr algn="l"/>
          <a:r>
            <a:rPr lang="en-US" sz="2400" dirty="0"/>
            <a:t>App. A:  § 508</a:t>
          </a:r>
          <a:br>
            <a:rPr lang="en-US" sz="2400" dirty="0"/>
          </a:br>
          <a:r>
            <a:rPr lang="en-US" sz="2400" dirty="0"/>
            <a:t>Application,</a:t>
          </a:r>
          <a:br>
            <a:rPr lang="en-US" sz="2400" dirty="0"/>
          </a:br>
          <a:r>
            <a:rPr lang="en-US" sz="2400" dirty="0"/>
            <a:t>Scoping</a:t>
          </a:r>
          <a:br>
            <a:rPr lang="en-US" sz="2400" dirty="0"/>
          </a:br>
          <a:r>
            <a:rPr lang="en-US" sz="2400" dirty="0"/>
            <a:t>Ch. E1, E2</a:t>
          </a:r>
        </a:p>
        <a:p>
          <a:pPr algn="l"/>
          <a:r>
            <a:rPr lang="en-US" sz="2400" dirty="0"/>
            <a:t>App. D:</a:t>
          </a:r>
          <a:br>
            <a:rPr lang="en-US" sz="2400" dirty="0"/>
          </a:br>
          <a:r>
            <a:rPr lang="en-US" sz="2400" dirty="0"/>
            <a:t>    508 Y2K</a:t>
          </a:r>
        </a:p>
      </dgm:t>
      <dgm:extLst>
        <a:ext uri="{E40237B7-FDA0-4F09-8148-C483321AD2D9}">
          <dgm14:cNvPr xmlns:dgm14="http://schemas.microsoft.com/office/drawing/2010/diagram" id="0" name="" descr="Two partiallying overlapping ovals.  Left oval is labled App. A: 508 Application, Scoping, Ch. E1, E2.  Right oval is labled App. B:  255 Application, Scoping, CH. C1, C2.  Overlapping portion is labled App. C:  FPC &amp; Technical Ch. 3, 4, 5, 6, 7" title="Venn Diagram"/>
        </a:ext>
      </dgm:extLst>
    </dgm:pt>
    <dgm:pt modelId="{35C6C240-5B5F-46B3-8729-DD5CA0308C7B}" type="sibTrans" cxnId="{887A1806-2727-47BC-8526-039E808C800D}">
      <dgm:prSet/>
      <dgm:spPr/>
      <dgm:t>
        <a:bodyPr/>
        <a:lstStyle/>
        <a:p>
          <a:endParaRPr lang="en-US"/>
        </a:p>
      </dgm:t>
    </dgm:pt>
    <dgm:pt modelId="{C4E25953-2C35-4D0F-8B2C-6389879BB23F}" type="parTrans" cxnId="{887A1806-2727-47BC-8526-039E808C800D}">
      <dgm:prSet/>
      <dgm:spPr/>
      <dgm:t>
        <a:bodyPr/>
        <a:lstStyle/>
        <a:p>
          <a:endParaRPr lang="en-US"/>
        </a:p>
      </dgm:t>
    </dgm:pt>
    <dgm:pt modelId="{E51E804B-1D5D-4E08-AE3B-4D1AB0953EE2}" type="pres">
      <dgm:prSet presAssocID="{DB613A5E-D1BF-4063-8955-B61756E0AFD1}" presName="compositeShape" presStyleCnt="0">
        <dgm:presLayoutVars>
          <dgm:chMax val="7"/>
          <dgm:dir/>
          <dgm:resizeHandles val="exact"/>
        </dgm:presLayoutVars>
      </dgm:prSet>
      <dgm:spPr/>
    </dgm:pt>
    <dgm:pt modelId="{99CE1AF6-DAC4-4897-BFAF-359903345032}" type="pres">
      <dgm:prSet presAssocID="{FE31342C-EF42-4E8D-9F94-F159DEE5F9D5}" presName="circ1" presStyleLbl="vennNode1" presStyleIdx="0" presStyleCnt="2" custScaleX="89799" custScaleY="73952" custLinFactNeighborX="21100" custLinFactNeighborY="-620"/>
      <dgm:spPr/>
    </dgm:pt>
    <dgm:pt modelId="{4DCF5D20-CFCF-4909-BC09-54D30D3AC8AE}" type="pres">
      <dgm:prSet presAssocID="{FE31342C-EF42-4E8D-9F94-F159DEE5F9D5}" presName="circ1Tx" presStyleLbl="revTx" presStyleIdx="0" presStyleCnt="0">
        <dgm:presLayoutVars>
          <dgm:chMax val="0"/>
          <dgm:chPref val="0"/>
          <dgm:bulletEnabled val="1"/>
        </dgm:presLayoutVars>
      </dgm:prSet>
      <dgm:spPr/>
    </dgm:pt>
    <dgm:pt modelId="{F9F6100F-4A08-4804-B07E-291A8FD50537}" type="pres">
      <dgm:prSet presAssocID="{7A4CB5C9-5994-439A-A53D-F9EB804C9035}" presName="circ2" presStyleLbl="vennNode1" presStyleIdx="1" presStyleCnt="2" custScaleX="89799" custScaleY="73952" custLinFactNeighborX="-4255" custLinFactNeighborY="-620"/>
      <dgm:spPr/>
    </dgm:pt>
    <dgm:pt modelId="{2B80C191-92BF-4E6D-95E7-5B9A94559E08}" type="pres">
      <dgm:prSet presAssocID="{7A4CB5C9-5994-439A-A53D-F9EB804C9035}" presName="circ2Tx" presStyleLbl="revTx" presStyleIdx="0" presStyleCnt="0">
        <dgm:presLayoutVars>
          <dgm:chMax val="0"/>
          <dgm:chPref val="0"/>
          <dgm:bulletEnabled val="1"/>
        </dgm:presLayoutVars>
      </dgm:prSet>
      <dgm:spPr/>
    </dgm:pt>
  </dgm:ptLst>
  <dgm:cxnLst>
    <dgm:cxn modelId="{36C02502-4668-4F82-8FEF-A5B72FBA3F49}" type="presOf" srcId="{7A4CB5C9-5994-439A-A53D-F9EB804C9035}" destId="{2B80C191-92BF-4E6D-95E7-5B9A94559E08}" srcOrd="1" destOrd="0" presId="urn:microsoft.com/office/officeart/2005/8/layout/venn1"/>
    <dgm:cxn modelId="{85CFFC05-9A78-4A76-BDAC-46CBCD3DD9F5}" type="presOf" srcId="{7A4CB5C9-5994-439A-A53D-F9EB804C9035}" destId="{F9F6100F-4A08-4804-B07E-291A8FD50537}" srcOrd="0" destOrd="0" presId="urn:microsoft.com/office/officeart/2005/8/layout/venn1"/>
    <dgm:cxn modelId="{887A1806-2727-47BC-8526-039E808C800D}" srcId="{DB613A5E-D1BF-4063-8955-B61756E0AFD1}" destId="{FE31342C-EF42-4E8D-9F94-F159DEE5F9D5}" srcOrd="0" destOrd="0" parTransId="{C4E25953-2C35-4D0F-8B2C-6389879BB23F}" sibTransId="{35C6C240-5B5F-46B3-8729-DD5CA0308C7B}"/>
    <dgm:cxn modelId="{410BD737-7E33-400D-B9B8-19D1C2C71AA0}" type="presOf" srcId="{FE31342C-EF42-4E8D-9F94-F159DEE5F9D5}" destId="{99CE1AF6-DAC4-4897-BFAF-359903345032}" srcOrd="0" destOrd="0" presId="urn:microsoft.com/office/officeart/2005/8/layout/venn1"/>
    <dgm:cxn modelId="{688D2E88-BC7A-4A72-98A3-690EB262059C}" srcId="{DB613A5E-D1BF-4063-8955-B61756E0AFD1}" destId="{7A4CB5C9-5994-439A-A53D-F9EB804C9035}" srcOrd="1" destOrd="0" parTransId="{63599845-CA03-4B13-9BEF-9C592931E932}" sibTransId="{576C6194-0895-4D81-B179-EAF914B929A3}"/>
    <dgm:cxn modelId="{B89AD6AD-9538-41CA-81FE-3A1FE70EA6AA}" type="presOf" srcId="{FE31342C-EF42-4E8D-9F94-F159DEE5F9D5}" destId="{4DCF5D20-CFCF-4909-BC09-54D30D3AC8AE}" srcOrd="1" destOrd="0" presId="urn:microsoft.com/office/officeart/2005/8/layout/venn1"/>
    <dgm:cxn modelId="{3A9AB2B3-8C99-4E8B-896F-8476B9309A57}" type="presOf" srcId="{DB613A5E-D1BF-4063-8955-B61756E0AFD1}" destId="{E51E804B-1D5D-4E08-AE3B-4D1AB0953EE2}" srcOrd="0" destOrd="0" presId="urn:microsoft.com/office/officeart/2005/8/layout/venn1"/>
    <dgm:cxn modelId="{0F8718F2-FEDB-4032-A877-8505A2E3B5B0}" type="presParOf" srcId="{E51E804B-1D5D-4E08-AE3B-4D1AB0953EE2}" destId="{99CE1AF6-DAC4-4897-BFAF-359903345032}" srcOrd="0" destOrd="0" presId="urn:microsoft.com/office/officeart/2005/8/layout/venn1"/>
    <dgm:cxn modelId="{48EAEF47-B4D4-4C54-9FA3-86AB0262C9EE}" type="presParOf" srcId="{E51E804B-1D5D-4E08-AE3B-4D1AB0953EE2}" destId="{4DCF5D20-CFCF-4909-BC09-54D30D3AC8AE}" srcOrd="1" destOrd="0" presId="urn:microsoft.com/office/officeart/2005/8/layout/venn1"/>
    <dgm:cxn modelId="{8120C30D-08B9-4F5C-9F31-9078F3E8EE08}" type="presParOf" srcId="{E51E804B-1D5D-4E08-AE3B-4D1AB0953EE2}" destId="{F9F6100F-4A08-4804-B07E-291A8FD50537}" srcOrd="2" destOrd="0" presId="urn:microsoft.com/office/officeart/2005/8/layout/venn1"/>
    <dgm:cxn modelId="{486ACC97-8186-4C88-8B13-AA6B40E5E6DC}" type="presParOf" srcId="{E51E804B-1D5D-4E08-AE3B-4D1AB0953EE2}" destId="{2B80C191-92BF-4E6D-95E7-5B9A94559E08}" srcOrd="3"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CE1AF6-DAC4-4897-BFAF-359903345032}">
      <dsp:nvSpPr>
        <dsp:cNvPr id="0" name=""/>
        <dsp:cNvSpPr/>
      </dsp:nvSpPr>
      <dsp:spPr>
        <a:xfrm>
          <a:off x="1353867" y="548639"/>
          <a:ext cx="3886201" cy="3200396"/>
        </a:xfrm>
        <a:prstGeom prst="ellipse">
          <a:avLst/>
        </a:prstGeom>
        <a:solidFill>
          <a:schemeClr val="accent1">
            <a:alpha val="50000"/>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l" defTabSz="1066800">
            <a:lnSpc>
              <a:spcPct val="90000"/>
            </a:lnSpc>
            <a:spcBef>
              <a:spcPct val="0"/>
            </a:spcBef>
            <a:spcAft>
              <a:spcPct val="35000"/>
            </a:spcAft>
            <a:buNone/>
          </a:pPr>
          <a:r>
            <a:rPr lang="en-US" sz="2400" kern="1200" dirty="0"/>
            <a:t>App. A:  § 508</a:t>
          </a:r>
          <a:br>
            <a:rPr lang="en-US" sz="2400" kern="1200" dirty="0"/>
          </a:br>
          <a:r>
            <a:rPr lang="en-US" sz="2400" kern="1200" dirty="0"/>
            <a:t>Application,</a:t>
          </a:r>
          <a:br>
            <a:rPr lang="en-US" sz="2400" kern="1200" dirty="0"/>
          </a:br>
          <a:r>
            <a:rPr lang="en-US" sz="2400" kern="1200" dirty="0"/>
            <a:t>Scoping</a:t>
          </a:r>
          <a:br>
            <a:rPr lang="en-US" sz="2400" kern="1200" dirty="0"/>
          </a:br>
          <a:r>
            <a:rPr lang="en-US" sz="2400" kern="1200" dirty="0"/>
            <a:t>Ch. E1, E2</a:t>
          </a:r>
        </a:p>
        <a:p>
          <a:pPr marL="0" lvl="0" indent="0" algn="l" defTabSz="1066800">
            <a:lnSpc>
              <a:spcPct val="90000"/>
            </a:lnSpc>
            <a:spcBef>
              <a:spcPct val="0"/>
            </a:spcBef>
            <a:spcAft>
              <a:spcPct val="35000"/>
            </a:spcAft>
            <a:buNone/>
          </a:pPr>
          <a:r>
            <a:rPr lang="en-US" sz="2400" kern="1200" dirty="0"/>
            <a:t>App. D:</a:t>
          </a:r>
          <a:br>
            <a:rPr lang="en-US" sz="2400" kern="1200" dirty="0"/>
          </a:br>
          <a:r>
            <a:rPr lang="en-US" sz="2400" kern="1200" dirty="0"/>
            <a:t>    508 Y2K</a:t>
          </a:r>
        </a:p>
      </dsp:txBody>
      <dsp:txXfrm>
        <a:off x="1896535" y="926034"/>
        <a:ext cx="2240692" cy="2445605"/>
      </dsp:txXfrm>
    </dsp:sp>
    <dsp:sp modelId="{F9F6100F-4A08-4804-B07E-291A8FD50537}">
      <dsp:nvSpPr>
        <dsp:cNvPr id="0" name=""/>
        <dsp:cNvSpPr/>
      </dsp:nvSpPr>
      <dsp:spPr>
        <a:xfrm>
          <a:off x="3375626" y="548639"/>
          <a:ext cx="3886201" cy="3200396"/>
        </a:xfrm>
        <a:prstGeom prst="ellipse">
          <a:avLst/>
        </a:prstGeom>
        <a:solidFill>
          <a:schemeClr val="accent1">
            <a:alpha val="50000"/>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r" defTabSz="1066800">
            <a:lnSpc>
              <a:spcPct val="90000"/>
            </a:lnSpc>
            <a:spcBef>
              <a:spcPct val="0"/>
            </a:spcBef>
            <a:spcAft>
              <a:spcPct val="35000"/>
            </a:spcAft>
            <a:buNone/>
          </a:pPr>
          <a:r>
            <a:rPr lang="en-US" sz="2400" kern="1200" dirty="0"/>
            <a:t>App. B: </a:t>
          </a:r>
        </a:p>
        <a:p>
          <a:pPr marL="0" lvl="0" indent="0" algn="r" defTabSz="1066800">
            <a:lnSpc>
              <a:spcPct val="90000"/>
            </a:lnSpc>
            <a:spcBef>
              <a:spcPct val="0"/>
            </a:spcBef>
            <a:spcAft>
              <a:spcPct val="35000"/>
            </a:spcAft>
            <a:buNone/>
          </a:pPr>
          <a:r>
            <a:rPr lang="en-US" sz="2400" kern="1200" dirty="0"/>
            <a:t>§ 255</a:t>
          </a:r>
          <a:br>
            <a:rPr lang="en-US" sz="2400" kern="1200" dirty="0"/>
          </a:br>
          <a:r>
            <a:rPr lang="en-US" sz="2400" kern="1200" dirty="0"/>
            <a:t>Application,</a:t>
          </a:r>
          <a:br>
            <a:rPr lang="en-US" sz="2400" kern="1200" dirty="0"/>
          </a:br>
          <a:r>
            <a:rPr lang="en-US" sz="2400" kern="1200" dirty="0"/>
            <a:t>Scoping</a:t>
          </a:r>
          <a:br>
            <a:rPr lang="en-US" sz="2400" kern="1200" dirty="0"/>
          </a:br>
          <a:r>
            <a:rPr lang="en-US" sz="2400" kern="1200" dirty="0"/>
            <a:t>Ch. C1, C2</a:t>
          </a:r>
        </a:p>
      </dsp:txBody>
      <dsp:txXfrm>
        <a:off x="4478467" y="926034"/>
        <a:ext cx="2240692" cy="2445605"/>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EB94C57-5DCF-4A82-A220-D035B26151B2}"/>
              </a:ext>
            </a:extLst>
          </p:cNvPr>
          <p:cNvSpPr>
            <a:spLocks noGrp="1"/>
          </p:cNvSpPr>
          <p:nvPr>
            <p:ph type="hdr" sz="quarter"/>
          </p:nvPr>
        </p:nvSpPr>
        <p:spPr>
          <a:xfrm>
            <a:off x="1" y="0"/>
            <a:ext cx="3011488" cy="463550"/>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323E1C2-CA2A-48BE-9E2B-BEFDD67B7CE1}"/>
              </a:ext>
            </a:extLst>
          </p:cNvPr>
          <p:cNvSpPr>
            <a:spLocks noGrp="1"/>
          </p:cNvSpPr>
          <p:nvPr>
            <p:ph type="dt" sz="quarter" idx="1"/>
          </p:nvPr>
        </p:nvSpPr>
        <p:spPr>
          <a:xfrm>
            <a:off x="3937000" y="0"/>
            <a:ext cx="3011488" cy="463550"/>
          </a:xfrm>
          <a:prstGeom prst="rect">
            <a:avLst/>
          </a:prstGeom>
        </p:spPr>
        <p:txBody>
          <a:bodyPr vert="horz" lIns="91440" tIns="45720" rIns="91440" bIns="45720" rtlCol="0"/>
          <a:lstStyle>
            <a:lvl1pPr algn="r">
              <a:defRPr sz="1200"/>
            </a:lvl1pPr>
          </a:lstStyle>
          <a:p>
            <a:fld id="{C4D0D8AE-3CE4-4A33-9996-84B0F4C55AAD}" type="datetimeFigureOut">
              <a:rPr lang="en-US" smtClean="0"/>
              <a:t>10/10/2017</a:t>
            </a:fld>
            <a:endParaRPr lang="en-US"/>
          </a:p>
        </p:txBody>
      </p:sp>
      <p:sp>
        <p:nvSpPr>
          <p:cNvPr id="4" name="Footer Placeholder 3">
            <a:extLst>
              <a:ext uri="{FF2B5EF4-FFF2-40B4-BE49-F238E27FC236}">
                <a16:creationId xmlns:a16="http://schemas.microsoft.com/office/drawing/2014/main" id="{BB1C8D36-0D73-4FD6-A165-DE2021E354C5}"/>
              </a:ext>
            </a:extLst>
          </p:cNvPr>
          <p:cNvSpPr>
            <a:spLocks noGrp="1"/>
          </p:cNvSpPr>
          <p:nvPr>
            <p:ph type="ftr" sz="quarter" idx="2"/>
          </p:nvPr>
        </p:nvSpPr>
        <p:spPr>
          <a:xfrm>
            <a:off x="1" y="8772525"/>
            <a:ext cx="301148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3F2B04B-7E69-41B7-89D9-353B0944DA4D}"/>
              </a:ext>
            </a:extLst>
          </p:cNvPr>
          <p:cNvSpPr>
            <a:spLocks noGrp="1"/>
          </p:cNvSpPr>
          <p:nvPr>
            <p:ph type="sldNum" sz="quarter" idx="3"/>
          </p:nvPr>
        </p:nvSpPr>
        <p:spPr>
          <a:xfrm>
            <a:off x="3937000" y="8772525"/>
            <a:ext cx="3011488" cy="463550"/>
          </a:xfrm>
          <a:prstGeom prst="rect">
            <a:avLst/>
          </a:prstGeom>
        </p:spPr>
        <p:txBody>
          <a:bodyPr vert="horz" lIns="91440" tIns="45720" rIns="91440" bIns="45720" rtlCol="0" anchor="b"/>
          <a:lstStyle>
            <a:lvl1pPr algn="r">
              <a:defRPr sz="1200"/>
            </a:lvl1pPr>
          </a:lstStyle>
          <a:p>
            <a:fld id="{286EAA6A-0068-4D50-B439-78D014C41C8C}" type="slidenum">
              <a:rPr lang="en-US" smtClean="0"/>
              <a:t>‹#›</a:t>
            </a:fld>
            <a:endParaRPr lang="en-US"/>
          </a:p>
        </p:txBody>
      </p:sp>
    </p:spTree>
    <p:extLst>
      <p:ext uri="{BB962C8B-B14F-4D97-AF65-F5344CB8AC3E}">
        <p14:creationId xmlns:p14="http://schemas.microsoft.com/office/powerpoint/2010/main" val="41006342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9" y="1"/>
            <a:ext cx="3011699" cy="463408"/>
          </a:xfrm>
          <a:prstGeom prst="rect">
            <a:avLst/>
          </a:prstGeom>
        </p:spPr>
        <p:txBody>
          <a:bodyPr vert="horz" lIns="92492" tIns="46246" rIns="92492" bIns="46246" rtlCol="0"/>
          <a:lstStyle>
            <a:lvl1pPr algn="r">
              <a:defRPr sz="1200"/>
            </a:lvl1pPr>
          </a:lstStyle>
          <a:p>
            <a:fld id="{4E1D9ADD-16B5-4D5E-9E90-87C6F8299EB3}" type="datetimeFigureOut">
              <a:rPr lang="en-US" smtClean="0"/>
              <a:t>10/10/2017</a:t>
            </a:fld>
            <a:endParaRPr lang="en-US"/>
          </a:p>
        </p:txBody>
      </p:sp>
      <p:sp>
        <p:nvSpPr>
          <p:cNvPr id="4" name="Slide Image Placeholder 3"/>
          <p:cNvSpPr>
            <a:spLocks noGrp="1" noRot="1" noChangeAspect="1"/>
          </p:cNvSpPr>
          <p:nvPr>
            <p:ph type="sldImg" idx="2"/>
          </p:nvPr>
        </p:nvSpPr>
        <p:spPr>
          <a:xfrm>
            <a:off x="704850" y="1154113"/>
            <a:ext cx="5540375" cy="3117850"/>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444862"/>
            <a:ext cx="5560060" cy="3636704"/>
          </a:xfrm>
          <a:prstGeom prst="rect">
            <a:avLst/>
          </a:prstGeom>
        </p:spPr>
        <p:txBody>
          <a:bodyPr vert="horz" lIns="92492" tIns="46246" rIns="92492" bIns="46246"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9" y="8772669"/>
            <a:ext cx="3011699" cy="463407"/>
          </a:xfrm>
          <a:prstGeom prst="rect">
            <a:avLst/>
          </a:prstGeom>
        </p:spPr>
        <p:txBody>
          <a:bodyPr vert="horz" lIns="92492" tIns="46246" rIns="92492" bIns="46246" rtlCol="0" anchor="b"/>
          <a:lstStyle>
            <a:lvl1pPr algn="r">
              <a:defRPr sz="1200"/>
            </a:lvl1pPr>
          </a:lstStyle>
          <a:p>
            <a:fld id="{EB24B768-2F3E-44BA-A4A3-F63ACAADAC66}" type="slidenum">
              <a:rPr lang="en-US" smtClean="0"/>
              <a:t>‹#›</a:t>
            </a:fld>
            <a:endParaRPr lang="en-US"/>
          </a:p>
        </p:txBody>
      </p:sp>
    </p:spTree>
    <p:extLst>
      <p:ext uri="{BB962C8B-B14F-4D97-AF65-F5344CB8AC3E}">
        <p14:creationId xmlns:p14="http://schemas.microsoft.com/office/powerpoint/2010/main" val="41249930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B24B768-2F3E-44BA-A4A3-F63ACAADAC66}" type="slidenum">
              <a:rPr lang="en-US" smtClean="0"/>
              <a:t>1</a:t>
            </a:fld>
            <a:endParaRPr lang="en-US"/>
          </a:p>
        </p:txBody>
      </p:sp>
    </p:spTree>
    <p:extLst>
      <p:ext uri="{BB962C8B-B14F-4D97-AF65-F5344CB8AC3E}">
        <p14:creationId xmlns:p14="http://schemas.microsoft.com/office/powerpoint/2010/main" val="41272691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DBF9CA-A22F-4C7E-811B-52F6BF19645B}" type="slidenum">
              <a:rPr lang="en-US" smtClean="0"/>
              <a:t>17</a:t>
            </a:fld>
            <a:endParaRPr lang="en-US" dirty="0"/>
          </a:p>
        </p:txBody>
      </p:sp>
    </p:spTree>
    <p:extLst>
      <p:ext uri="{BB962C8B-B14F-4D97-AF65-F5344CB8AC3E}">
        <p14:creationId xmlns:p14="http://schemas.microsoft.com/office/powerpoint/2010/main" val="41281660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72493" y="3182314"/>
            <a:ext cx="7488062" cy="3159026"/>
          </a:xfrm>
        </p:spPr>
        <p:txBody>
          <a:bodyPr/>
          <a:lstStyle/>
          <a:p>
            <a:endParaRPr lang="en-US" dirty="0"/>
          </a:p>
        </p:txBody>
      </p:sp>
      <p:sp>
        <p:nvSpPr>
          <p:cNvPr id="4" name="Slide Number Placeholder 3"/>
          <p:cNvSpPr>
            <a:spLocks noGrp="1"/>
          </p:cNvSpPr>
          <p:nvPr>
            <p:ph type="sldNum" sz="quarter" idx="10"/>
          </p:nvPr>
        </p:nvSpPr>
        <p:spPr/>
        <p:txBody>
          <a:bodyPr/>
          <a:lstStyle/>
          <a:p>
            <a:pPr defTabSz="936445" fontAlgn="base">
              <a:spcBef>
                <a:spcPct val="0"/>
              </a:spcBef>
              <a:spcAft>
                <a:spcPct val="0"/>
              </a:spcAft>
              <a:defRPr/>
            </a:pPr>
            <a:fld id="{CAF3412A-691B-48FB-A2E6-80B9BB92B268}" type="slidenum">
              <a:rPr lang="en-US">
                <a:solidFill>
                  <a:srgbClr val="000000"/>
                </a:solidFill>
                <a:latin typeface="Arial" charset="0"/>
              </a:rPr>
              <a:pPr defTabSz="936445" fontAlgn="base">
                <a:spcBef>
                  <a:spcPct val="0"/>
                </a:spcBef>
                <a:spcAft>
                  <a:spcPct val="0"/>
                </a:spcAft>
                <a:defRPr/>
              </a:pPr>
              <a:t>40</a:t>
            </a:fld>
            <a:endParaRPr lang="en-US" dirty="0">
              <a:solidFill>
                <a:srgbClr val="000000"/>
              </a:solidFill>
              <a:latin typeface="Arial" charset="0"/>
            </a:endParaRPr>
          </a:p>
        </p:txBody>
      </p:sp>
    </p:spTree>
    <p:extLst>
      <p:ext uri="{BB962C8B-B14F-4D97-AF65-F5344CB8AC3E}">
        <p14:creationId xmlns:p14="http://schemas.microsoft.com/office/powerpoint/2010/main" val="13399689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18071">
              <a:defRPr/>
            </a:pPr>
            <a:fld id="{E5A01CE4-C6DD-405D-9F06-F79137843201}" type="slidenum">
              <a:rPr lang="en-US" sz="1800" kern="0">
                <a:solidFill>
                  <a:sysClr val="windowText" lastClr="000000"/>
                </a:solidFill>
              </a:rPr>
              <a:pPr defTabSz="918071">
                <a:defRPr/>
              </a:pPr>
              <a:t>41</a:t>
            </a:fld>
            <a:endParaRPr lang="en-US" sz="1800" kern="0" dirty="0">
              <a:solidFill>
                <a:sysClr val="windowText" lastClr="000000"/>
              </a:solidFill>
            </a:endParaRPr>
          </a:p>
        </p:txBody>
      </p:sp>
    </p:spTree>
    <p:extLst>
      <p:ext uri="{BB962C8B-B14F-4D97-AF65-F5344CB8AC3E}">
        <p14:creationId xmlns:p14="http://schemas.microsoft.com/office/powerpoint/2010/main" val="19790530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5FF177-5CE9-46CE-9092-A6FDC1ECF73A}" type="slidenum">
              <a:rPr lang="en-US" smtClean="0"/>
              <a:t>42</a:t>
            </a:fld>
            <a:endParaRPr lang="en-US"/>
          </a:p>
        </p:txBody>
      </p:sp>
    </p:spTree>
    <p:extLst>
      <p:ext uri="{BB962C8B-B14F-4D97-AF65-F5344CB8AC3E}">
        <p14:creationId xmlns:p14="http://schemas.microsoft.com/office/powerpoint/2010/main" val="17957500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15FF177-5CE9-46CE-9092-A6FDC1ECF73A}" type="slidenum">
              <a:rPr lang="en-US" smtClean="0"/>
              <a:t>43</a:t>
            </a:fld>
            <a:endParaRPr lang="en-US"/>
          </a:p>
        </p:txBody>
      </p:sp>
    </p:spTree>
    <p:extLst>
      <p:ext uri="{BB962C8B-B14F-4D97-AF65-F5344CB8AC3E}">
        <p14:creationId xmlns:p14="http://schemas.microsoft.com/office/powerpoint/2010/main" val="37213907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DBF9CA-A22F-4C7E-811B-52F6BF19645B}" type="slidenum">
              <a:rPr lang="en-US" smtClean="0"/>
              <a:t>44</a:t>
            </a:fld>
            <a:endParaRPr lang="en-US" dirty="0"/>
          </a:p>
        </p:txBody>
      </p:sp>
    </p:spTree>
    <p:extLst>
      <p:ext uri="{BB962C8B-B14F-4D97-AF65-F5344CB8AC3E}">
        <p14:creationId xmlns:p14="http://schemas.microsoft.com/office/powerpoint/2010/main" val="39189654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18071">
              <a:defRPr/>
            </a:pPr>
            <a:fld id="{E5A01CE4-C6DD-405D-9F06-F79137843201}" type="slidenum">
              <a:rPr lang="en-US" sz="1800" kern="0">
                <a:solidFill>
                  <a:prstClr val="black"/>
                </a:solidFill>
              </a:rPr>
              <a:pPr defTabSz="918071">
                <a:defRPr/>
              </a:pPr>
              <a:t>45</a:t>
            </a:fld>
            <a:endParaRPr lang="en-US" sz="1800" kern="0" dirty="0">
              <a:solidFill>
                <a:prstClr val="black"/>
              </a:solidFill>
            </a:endParaRPr>
          </a:p>
        </p:txBody>
      </p:sp>
    </p:spTree>
    <p:extLst>
      <p:ext uri="{BB962C8B-B14F-4D97-AF65-F5344CB8AC3E}">
        <p14:creationId xmlns:p14="http://schemas.microsoft.com/office/powerpoint/2010/main" val="42841066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DBF9CA-A22F-4C7E-811B-52F6BF19645B}" type="slidenum">
              <a:rPr lang="en-US" smtClean="0"/>
              <a:t>46</a:t>
            </a:fld>
            <a:endParaRPr lang="en-US" dirty="0"/>
          </a:p>
        </p:txBody>
      </p:sp>
    </p:spTree>
    <p:extLst>
      <p:ext uri="{BB962C8B-B14F-4D97-AF65-F5344CB8AC3E}">
        <p14:creationId xmlns:p14="http://schemas.microsoft.com/office/powerpoint/2010/main" val="15718441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DBF9CA-A22F-4C7E-811B-52F6BF19645B}" type="slidenum">
              <a:rPr lang="en-US" smtClean="0"/>
              <a:t>2</a:t>
            </a:fld>
            <a:endParaRPr lang="en-US" dirty="0"/>
          </a:p>
        </p:txBody>
      </p:sp>
    </p:spTree>
    <p:extLst>
      <p:ext uri="{BB962C8B-B14F-4D97-AF65-F5344CB8AC3E}">
        <p14:creationId xmlns:p14="http://schemas.microsoft.com/office/powerpoint/2010/main" val="36122714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7DBF9CA-A22F-4C7E-811B-52F6BF19645B}" type="slidenum">
              <a:rPr lang="en-US" smtClean="0"/>
              <a:t>6</a:t>
            </a:fld>
            <a:endParaRPr lang="en-US" dirty="0"/>
          </a:p>
        </p:txBody>
      </p:sp>
    </p:spTree>
    <p:extLst>
      <p:ext uri="{BB962C8B-B14F-4D97-AF65-F5344CB8AC3E}">
        <p14:creationId xmlns:p14="http://schemas.microsoft.com/office/powerpoint/2010/main" val="32064320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DBF9CA-A22F-4C7E-811B-52F6BF19645B}" type="slidenum">
              <a:rPr lang="en-US" smtClean="0"/>
              <a:t>9</a:t>
            </a:fld>
            <a:endParaRPr lang="en-US" dirty="0"/>
          </a:p>
        </p:txBody>
      </p:sp>
    </p:spTree>
    <p:extLst>
      <p:ext uri="{BB962C8B-B14F-4D97-AF65-F5344CB8AC3E}">
        <p14:creationId xmlns:p14="http://schemas.microsoft.com/office/powerpoint/2010/main" val="10527856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B24B768-2F3E-44BA-A4A3-F63ACAADAC66}" type="slidenum">
              <a:rPr lang="en-US" smtClean="0"/>
              <a:t>10</a:t>
            </a:fld>
            <a:endParaRPr lang="en-US"/>
          </a:p>
        </p:txBody>
      </p:sp>
    </p:spTree>
    <p:extLst>
      <p:ext uri="{BB962C8B-B14F-4D97-AF65-F5344CB8AC3E}">
        <p14:creationId xmlns:p14="http://schemas.microsoft.com/office/powerpoint/2010/main" val="6808567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DBF9CA-A22F-4C7E-811B-52F6BF19645B}" type="slidenum">
              <a:rPr lang="en-US" smtClean="0"/>
              <a:t>11</a:t>
            </a:fld>
            <a:endParaRPr lang="en-US" dirty="0"/>
          </a:p>
        </p:txBody>
      </p:sp>
    </p:spTree>
    <p:extLst>
      <p:ext uri="{BB962C8B-B14F-4D97-AF65-F5344CB8AC3E}">
        <p14:creationId xmlns:p14="http://schemas.microsoft.com/office/powerpoint/2010/main" val="26894139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DBF9CA-A22F-4C7E-811B-52F6BF19645B}" type="slidenum">
              <a:rPr lang="en-US" smtClean="0"/>
              <a:t>12</a:t>
            </a:fld>
            <a:endParaRPr lang="en-US" dirty="0"/>
          </a:p>
        </p:txBody>
      </p:sp>
    </p:spTree>
    <p:extLst>
      <p:ext uri="{BB962C8B-B14F-4D97-AF65-F5344CB8AC3E}">
        <p14:creationId xmlns:p14="http://schemas.microsoft.com/office/powerpoint/2010/main" val="4539863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DBF9CA-A22F-4C7E-811B-52F6BF19645B}" type="slidenum">
              <a:rPr lang="en-US" smtClean="0"/>
              <a:t>13</a:t>
            </a:fld>
            <a:endParaRPr lang="en-US" dirty="0"/>
          </a:p>
        </p:txBody>
      </p:sp>
    </p:spTree>
    <p:extLst>
      <p:ext uri="{BB962C8B-B14F-4D97-AF65-F5344CB8AC3E}">
        <p14:creationId xmlns:p14="http://schemas.microsoft.com/office/powerpoint/2010/main" val="6599886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24916">
              <a:defRPr/>
            </a:pPr>
            <a:fld id="{CAF3412A-691B-48FB-A2E6-80B9BB92B268}" type="slidenum">
              <a:rPr lang="en-US" sz="1800" kern="0">
                <a:solidFill>
                  <a:sysClr val="windowText" lastClr="000000"/>
                </a:solidFill>
              </a:rPr>
              <a:pPr defTabSz="924916">
                <a:defRPr/>
              </a:pPr>
              <a:t>16</a:t>
            </a:fld>
            <a:endParaRPr lang="en-US" sz="1800" kern="0" dirty="0">
              <a:solidFill>
                <a:sysClr val="windowText" lastClr="000000"/>
              </a:solidFill>
            </a:endParaRPr>
          </a:p>
        </p:txBody>
      </p:sp>
    </p:spTree>
    <p:extLst>
      <p:ext uri="{BB962C8B-B14F-4D97-AF65-F5344CB8AC3E}">
        <p14:creationId xmlns:p14="http://schemas.microsoft.com/office/powerpoint/2010/main" val="16300323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8F87E3D9-27D6-4D3F-8554-0D66086FB704}" type="datetime1">
              <a:rPr lang="en-US" smtClean="0"/>
              <a:t>10/10/2017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FE01F5C-979E-4ABF-AB85-9CFD6E5B9ECB}" type="slidenum">
              <a:rPr lang="en-US" smtClean="0"/>
              <a:t>‹#›</a:t>
            </a:fld>
            <a:endParaRPr lang="en-US"/>
          </a:p>
        </p:txBody>
      </p:sp>
      <p:pic>
        <p:nvPicPr>
          <p:cNvPr id="7" name="Picture 6" descr="Red white and blue star with the words U.S. Access Board going around the star in a circular shape  " title="Access Board logo">
            <a:extLst>
              <a:ext uri="{FF2B5EF4-FFF2-40B4-BE49-F238E27FC236}">
                <a16:creationId xmlns:a16="http://schemas.microsoft.com/office/drawing/2014/main" id="{E05F200C-858E-47EB-BD53-A90622F86297}"/>
              </a:ext>
            </a:extLst>
          </p:cNvPr>
          <p:cNvPicPr>
            <a:picLocks noChangeAspect="1"/>
          </p:cNvPicPr>
          <p:nvPr userDrawn="1"/>
        </p:nvPicPr>
        <p:blipFill>
          <a:blip r:embed="rId2"/>
          <a:stretch>
            <a:fillRect/>
          </a:stretch>
        </p:blipFill>
        <p:spPr>
          <a:xfrm>
            <a:off x="5029200" y="457200"/>
            <a:ext cx="1853345" cy="1828959"/>
          </a:xfrm>
          <a:prstGeom prst="rect">
            <a:avLst/>
          </a:prstGeom>
        </p:spPr>
      </p:pic>
    </p:spTree>
    <p:extLst>
      <p:ext uri="{BB962C8B-B14F-4D97-AF65-F5344CB8AC3E}">
        <p14:creationId xmlns:p14="http://schemas.microsoft.com/office/powerpoint/2010/main" val="3517621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457200" indent="-457200">
              <a:buFont typeface="Arial" panose="020B0604020202020204" pitchFamily="34" charset="0"/>
              <a:buChar char="•"/>
              <a:defRPr/>
            </a:lvl1pPr>
            <a:lvl2pPr marL="914400" indent="-457200">
              <a:buFont typeface="Arial" panose="020B0604020202020204" pitchFamily="34" charset="0"/>
              <a:buChar char="•"/>
              <a:defRPr/>
            </a:lvl2pPr>
            <a:lvl3pPr marL="1371600" indent="-457200">
              <a:buFont typeface="Calibri" panose="020F0502020204030204" pitchFamily="34" charset="0"/>
              <a:buChar char="−"/>
              <a:defRPr/>
            </a:lvl3pPr>
            <a:lvl4pPr marL="1828800" indent="-457200">
              <a:buFont typeface="Calibri" panose="020F0502020204030204" pitchFamily="34" charset="0"/>
              <a:buChar char="+"/>
              <a:defRPr/>
            </a:lvl4pPr>
            <a:lvl5pPr marL="2286000" indent="-457200">
              <a:buFont typeface="Calibri" panose="020F0502020204030204" pitchFamily="34" charset="0"/>
              <a:buChar char="−"/>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CF8B830-E620-4886-9A51-E82E87D19C67}" type="datetime1">
              <a:rPr lang="en-US" smtClean="0"/>
              <a:t>10/10/2017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7DBB8827-6B7E-4F83-AFAA-169927671919}" type="slidenum">
              <a:rPr lang="en-US" smtClean="0"/>
              <a:pPr/>
              <a:t>‹#›</a:t>
            </a:fld>
            <a:endParaRPr lang="en-US" dirty="0"/>
          </a:p>
        </p:txBody>
      </p:sp>
    </p:spTree>
    <p:extLst>
      <p:ext uri="{BB962C8B-B14F-4D97-AF65-F5344CB8AC3E}">
        <p14:creationId xmlns:p14="http://schemas.microsoft.com/office/powerpoint/2010/main" val="679190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solidFill>
                  <a:schemeClr val="tx1"/>
                </a:solidFill>
              </a:defRPr>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lgn="ctr">
              <a:buNone/>
              <a:defRPr sz="2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lvl1pPr>
              <a:defRPr>
                <a:solidFill>
                  <a:schemeClr val="tx1"/>
                </a:solidFill>
              </a:defRPr>
            </a:lvl1pPr>
          </a:lstStyle>
          <a:p>
            <a:fld id="{FFDEE2A0-1B86-4E09-A1C3-78634700432A}" type="datetime1">
              <a:rPr lang="en-US" smtClean="0"/>
              <a:pPr/>
              <a:t>10/10/2017</a:t>
            </a:fld>
            <a:endParaRPr lang="en-US"/>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3FE01F5C-979E-4ABF-AB85-9CFD6E5B9ECB}" type="slidenum">
              <a:rPr lang="en-US" smtClean="0"/>
              <a:pPr/>
              <a:t>‹#›</a:t>
            </a:fld>
            <a:endParaRPr lang="en-US"/>
          </a:p>
        </p:txBody>
      </p:sp>
      <p:pic>
        <p:nvPicPr>
          <p:cNvPr id="7" name="Picture 6" descr="Red white and blue star with the words U.S. Access Board going around the star in a circular shape  " title="Access Board logo">
            <a:extLst>
              <a:ext uri="{FF2B5EF4-FFF2-40B4-BE49-F238E27FC236}">
                <a16:creationId xmlns:a16="http://schemas.microsoft.com/office/drawing/2014/main" id="{709755BF-0FCD-4622-9E0B-56B43BF1FB8D}"/>
              </a:ext>
            </a:extLst>
          </p:cNvPr>
          <p:cNvPicPr>
            <a:picLocks noChangeAspect="1"/>
          </p:cNvPicPr>
          <p:nvPr userDrawn="1"/>
        </p:nvPicPr>
        <p:blipFill>
          <a:blip r:embed="rId2"/>
          <a:stretch>
            <a:fillRect/>
          </a:stretch>
        </p:blipFill>
        <p:spPr>
          <a:xfrm>
            <a:off x="5029200" y="457200"/>
            <a:ext cx="1853345" cy="1828959"/>
          </a:xfrm>
          <a:prstGeom prst="rect">
            <a:avLst/>
          </a:prstGeom>
        </p:spPr>
      </p:pic>
    </p:spTree>
    <p:extLst>
      <p:ext uri="{BB962C8B-B14F-4D97-AF65-F5344CB8AC3E}">
        <p14:creationId xmlns:p14="http://schemas.microsoft.com/office/powerpoint/2010/main" val="231590462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lvl3pPr marL="1143000" indent="-228600">
              <a:buFont typeface="Calibri" panose="020F0502020204030204" pitchFamily="34" charset="0"/>
              <a:buChar char="−"/>
              <a:defRPr/>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lvl3pPr marL="1143000" indent="-228600">
              <a:buFont typeface="Calibri" panose="020F0502020204030204" pitchFamily="34" charset="0"/>
              <a:buChar char="−"/>
              <a:defRPr/>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70FE0903-DC82-400B-8918-8E5C1F597770}" type="datetime1">
              <a:rPr lang="en-US" smtClean="0"/>
              <a:t>10/10/2017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3FE01F5C-979E-4ABF-AB85-9CFD6E5B9ECB}" type="slidenum">
              <a:rPr lang="en-US" smtClean="0"/>
              <a:pPr/>
              <a:t>‹#›</a:t>
            </a:fld>
            <a:endParaRPr lang="en-US" dirty="0"/>
          </a:p>
        </p:txBody>
      </p:sp>
    </p:spTree>
    <p:extLst>
      <p:ext uri="{BB962C8B-B14F-4D97-AF65-F5344CB8AC3E}">
        <p14:creationId xmlns:p14="http://schemas.microsoft.com/office/powerpoint/2010/main" val="336014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normAutofit/>
          </a:bodyPr>
          <a:lstStyle>
            <a:lvl1pPr marL="0" indent="0">
              <a:buNone/>
              <a:defRPr sz="2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p:spPr>
        <p:txBody>
          <a:bodyPr anchor="b">
            <a:normAutofit/>
          </a:bodyPr>
          <a:lstStyle>
            <a:lvl1pPr marL="0" indent="0">
              <a:buNone/>
              <a:defRPr sz="2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37594E65-0AE0-4EC6-B1AA-3C6CAE645DDA}" type="datetime1">
              <a:rPr lang="en-US" smtClean="0"/>
              <a:t>10/10/2017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lvl1pPr>
              <a:defRPr>
                <a:solidFill>
                  <a:schemeClr val="tx1"/>
                </a:solidFill>
              </a:defRPr>
            </a:lvl1pPr>
          </a:lstStyle>
          <a:p>
            <a:fld id="{3FE01F5C-979E-4ABF-AB85-9CFD6E5B9ECB}" type="slidenum">
              <a:rPr lang="en-US" smtClean="0"/>
              <a:pPr/>
              <a:t>‹#›</a:t>
            </a:fld>
            <a:endParaRPr lang="en-US"/>
          </a:p>
        </p:txBody>
      </p:sp>
    </p:spTree>
    <p:extLst>
      <p:ext uri="{BB962C8B-B14F-4D97-AF65-F5344CB8AC3E}">
        <p14:creationId xmlns:p14="http://schemas.microsoft.com/office/powerpoint/2010/main" val="2498936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51E5BEA6-2DFD-497E-9AE0-B00F6720620B}" type="datetime1">
              <a:rPr lang="en-US" smtClean="0"/>
              <a:t>10/10/2017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chemeClr val="tx1"/>
                </a:solidFill>
              </a:defRPr>
            </a:lvl1pPr>
          </a:lstStyle>
          <a:p>
            <a:fld id="{3FE01F5C-979E-4ABF-AB85-9CFD6E5B9ECB}" type="slidenum">
              <a:rPr lang="en-US" smtClean="0"/>
              <a:pPr/>
              <a:t>‹#›</a:t>
            </a:fld>
            <a:endParaRPr lang="en-US" dirty="0"/>
          </a:p>
        </p:txBody>
      </p:sp>
    </p:spTree>
    <p:extLst>
      <p:ext uri="{BB962C8B-B14F-4D97-AF65-F5344CB8AC3E}">
        <p14:creationId xmlns:p14="http://schemas.microsoft.com/office/powerpoint/2010/main" val="2656299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37C16E-75FD-400B-92EB-AFD622FE6E7F}" type="datetime1">
              <a:rPr lang="en-US" smtClean="0"/>
              <a:t>10/10/2017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E01F5C-979E-4ABF-AB85-9CFD6E5B9ECB}" type="slidenum">
              <a:rPr lang="en-US" smtClean="0"/>
              <a:t>‹#›</a:t>
            </a:fld>
            <a:endParaRPr lang="en-US"/>
          </a:p>
        </p:txBody>
      </p:sp>
    </p:spTree>
    <p:extLst>
      <p:ext uri="{BB962C8B-B14F-4D97-AF65-F5344CB8AC3E}">
        <p14:creationId xmlns:p14="http://schemas.microsoft.com/office/powerpoint/2010/main" val="986233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normAutofit/>
          </a:bodyPr>
          <a:lstStyle>
            <a:lvl1pPr marL="0" indent="0">
              <a:buNone/>
              <a:defRPr sz="2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p:cNvSpPr>
            <a:spLocks noGrp="1"/>
          </p:cNvSpPr>
          <p:nvPr>
            <p:ph type="dt" sz="half" idx="10"/>
          </p:nvPr>
        </p:nvSpPr>
        <p:spPr/>
        <p:txBody>
          <a:bodyPr/>
          <a:lstStyle/>
          <a:p>
            <a:fld id="{41371AEA-E3BD-4517-B18A-7D5ECAFBC7AA}" type="datetime1">
              <a:rPr lang="en-US" smtClean="0"/>
              <a:t>10/10/2017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E01F5C-979E-4ABF-AB85-9CFD6E5B9ECB}" type="slidenum">
              <a:rPr lang="en-US" smtClean="0"/>
              <a:t>‹#›</a:t>
            </a:fld>
            <a:endParaRPr lang="en-US"/>
          </a:p>
        </p:txBody>
      </p:sp>
    </p:spTree>
    <p:extLst>
      <p:ext uri="{BB962C8B-B14F-4D97-AF65-F5344CB8AC3E}">
        <p14:creationId xmlns:p14="http://schemas.microsoft.com/office/powerpoint/2010/main" val="2356918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400">
                <a:solidFill>
                  <a:schemeClr val="tx1">
                    <a:tint val="75000"/>
                  </a:schemeClr>
                </a:solidFill>
              </a:defRPr>
            </a:lvl1pPr>
          </a:lstStyle>
          <a:p>
            <a:fld id="{2C106450-79F1-4CD2-8033-2F2E7A102DE3}" type="datetime1">
              <a:rPr lang="en-US" smtClean="0"/>
              <a:t>10/10/2017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400">
                <a:solidFill>
                  <a:schemeClr val="tx1">
                    <a:tint val="75000"/>
                  </a:schemeClr>
                </a:solidFill>
              </a:defRPr>
            </a:lvl1pPr>
          </a:lstStyle>
          <a:p>
            <a:fld id="{3FE01F5C-979E-4ABF-AB85-9CFD6E5B9ECB}" type="slidenum">
              <a:rPr lang="en-US" smtClean="0"/>
              <a:pPr/>
              <a:t>‹#›</a:t>
            </a:fld>
            <a:endParaRPr lang="en-US"/>
          </a:p>
        </p:txBody>
      </p:sp>
    </p:spTree>
    <p:extLst>
      <p:ext uri="{BB962C8B-B14F-4D97-AF65-F5344CB8AC3E}">
        <p14:creationId xmlns:p14="http://schemas.microsoft.com/office/powerpoint/2010/main" val="6397821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7" r:id="rId8"/>
  </p:sldLayoutIdLst>
  <p:hf hdr="0" ftr="0" dt="0"/>
  <p:txStyles>
    <p:titleStyle>
      <a:lvl1pPr algn="ctr"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Calibri" panose="020F0502020204030204" pitchFamily="34" charset="0"/>
        <a:buChar char="−"/>
        <a:defRPr sz="2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Calibri" panose="020F0502020204030204" pitchFamily="34" charset="0"/>
        <a:buChar char="−"/>
        <a:defRPr sz="2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www.digitalgov.gov/2014/06/30/508-accessible-videos-why-and-how-to-make-them/"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3" Type="http://schemas.openxmlformats.org/officeDocument/2006/relationships/hyperlink" Target="http://www.w3.org/wai" TargetMode="External"/><Relationship Id="rId7" Type="http://schemas.openxmlformats.org/officeDocument/2006/relationships/hyperlink" Target="http://www.w3.org/tr/wcag2ict"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www.w3.org/tr/wcag20-techs" TargetMode="External"/><Relationship Id="rId5" Type="http://schemas.openxmlformats.org/officeDocument/2006/relationships/hyperlink" Target="http://www.w3.org/tr/understanding-wcag20" TargetMode="External"/><Relationship Id="rId4" Type="http://schemas.openxmlformats.org/officeDocument/2006/relationships/hyperlink" Target="http://www.w3.org/tr/wcag20"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www.w3.org/wai/wcag20/quickre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www.access-board.gov/"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www.adaconferences.org/CIOC/Archives"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www.section508.gov/"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E371E-F156-4C9F-AAB7-63BA571959BB}"/>
              </a:ext>
            </a:extLst>
          </p:cNvPr>
          <p:cNvSpPr>
            <a:spLocks noGrp="1"/>
          </p:cNvSpPr>
          <p:nvPr>
            <p:ph type="ctrTitle"/>
          </p:nvPr>
        </p:nvSpPr>
        <p:spPr>
          <a:xfrm>
            <a:off x="1524000" y="2494598"/>
            <a:ext cx="9144000" cy="1812359"/>
          </a:xfrm>
        </p:spPr>
        <p:txBody>
          <a:bodyPr>
            <a:normAutofit fontScale="90000"/>
          </a:bodyPr>
          <a:lstStyle/>
          <a:p>
            <a:r>
              <a:rPr lang="en-US" dirty="0"/>
              <a:t>Revised Section 508 Standards:</a:t>
            </a:r>
            <a:br>
              <a:rPr lang="en-US" dirty="0"/>
            </a:br>
            <a:r>
              <a:rPr lang="en-US" dirty="0"/>
              <a:t>Major Changes and Issues</a:t>
            </a:r>
          </a:p>
        </p:txBody>
      </p:sp>
      <p:sp>
        <p:nvSpPr>
          <p:cNvPr id="3" name="Subtitle 2">
            <a:extLst>
              <a:ext uri="{FF2B5EF4-FFF2-40B4-BE49-F238E27FC236}">
                <a16:creationId xmlns:a16="http://schemas.microsoft.com/office/drawing/2014/main" id="{3F00B56B-9DAD-4235-9AB6-AB8B82D524D6}"/>
              </a:ext>
            </a:extLst>
          </p:cNvPr>
          <p:cNvSpPr>
            <a:spLocks noGrp="1"/>
          </p:cNvSpPr>
          <p:nvPr>
            <p:ph type="subTitle" idx="1"/>
          </p:nvPr>
        </p:nvSpPr>
        <p:spPr>
          <a:xfrm>
            <a:off x="1524000" y="4572000"/>
            <a:ext cx="9144000" cy="1965960"/>
          </a:xfrm>
        </p:spPr>
        <p:txBody>
          <a:bodyPr>
            <a:normAutofit/>
          </a:bodyPr>
          <a:lstStyle/>
          <a:p>
            <a:r>
              <a:rPr lang="en-US" dirty="0"/>
              <a:t>Bruce Bailey, Tim </a:t>
            </a:r>
            <a:r>
              <a:rPr lang="en-US" dirty="0" err="1"/>
              <a:t>Creagan</a:t>
            </a:r>
            <a:endParaRPr lang="en-US" dirty="0"/>
          </a:p>
          <a:p>
            <a:r>
              <a:rPr lang="en-US" dirty="0"/>
              <a:t>DOI Office of Digital Strategy</a:t>
            </a:r>
          </a:p>
          <a:p>
            <a:r>
              <a:rPr lang="en-US" dirty="0"/>
              <a:t>October 10, 2017</a:t>
            </a:r>
          </a:p>
        </p:txBody>
      </p:sp>
    </p:spTree>
    <p:extLst>
      <p:ext uri="{BB962C8B-B14F-4D97-AF65-F5344CB8AC3E}">
        <p14:creationId xmlns:p14="http://schemas.microsoft.com/office/powerpoint/2010/main" val="19924395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D27E215-820B-4E83-922A-2980E7C2866E}"/>
              </a:ext>
            </a:extLst>
          </p:cNvPr>
          <p:cNvSpPr>
            <a:spLocks noGrp="1"/>
          </p:cNvSpPr>
          <p:nvPr>
            <p:ph type="title"/>
          </p:nvPr>
        </p:nvSpPr>
        <p:spPr/>
        <p:txBody>
          <a:bodyPr/>
          <a:lstStyle/>
          <a:p>
            <a:r>
              <a:rPr lang="en-US" dirty="0"/>
              <a:t>Illustration of Structure and Organization</a:t>
            </a:r>
          </a:p>
        </p:txBody>
      </p:sp>
      <p:sp>
        <p:nvSpPr>
          <p:cNvPr id="4" name="Slide Number Placeholder 3">
            <a:extLst>
              <a:ext uri="{FF2B5EF4-FFF2-40B4-BE49-F238E27FC236}">
                <a16:creationId xmlns:a16="http://schemas.microsoft.com/office/drawing/2014/main" id="{85EE4517-EB8F-4736-9C48-E62CD8B46AA9}"/>
              </a:ext>
            </a:extLst>
          </p:cNvPr>
          <p:cNvSpPr>
            <a:spLocks noGrp="1"/>
          </p:cNvSpPr>
          <p:nvPr>
            <p:ph type="sldNum" sz="quarter" idx="12"/>
          </p:nvPr>
        </p:nvSpPr>
        <p:spPr/>
        <p:txBody>
          <a:bodyPr/>
          <a:lstStyle/>
          <a:p>
            <a:fld id="{7DBB8827-6B7E-4F83-AFAA-169927671919}" type="slidenum">
              <a:rPr lang="en-US" smtClean="0"/>
              <a:pPr/>
              <a:t>10</a:t>
            </a:fld>
            <a:endParaRPr lang="en-US" dirty="0"/>
          </a:p>
        </p:txBody>
      </p:sp>
      <p:graphicFrame>
        <p:nvGraphicFramePr>
          <p:cNvPr id="8" name="Content Placeholder 4" descr="Venn Diagram of two large transparent blue partially overlapping ovals.&#10;Left oval is labled App. A: 508 Application, Scoping, Ch. E1, E2.  App. D:  508 Y2K&#10;Right oval is labled App. B:  255 Application, Scoping, CH. C1, C2.  Overlapping portion is labled App. C:  FPC &amp; Technical Ch. 3, 4, 5, 6, 7" title="Venn Diagram">
            <a:extLst>
              <a:ext uri="{FF2B5EF4-FFF2-40B4-BE49-F238E27FC236}">
                <a16:creationId xmlns:a16="http://schemas.microsoft.com/office/drawing/2014/main" id="{4A40E780-14FE-4B32-AD3C-DEAB252D7DE5}"/>
              </a:ext>
            </a:extLst>
          </p:cNvPr>
          <p:cNvGraphicFramePr>
            <a:graphicFrameLocks/>
          </p:cNvGraphicFramePr>
          <p:nvPr>
            <p:extLst>
              <p:ext uri="{D42A27DB-BD31-4B8C-83A1-F6EECF244321}">
                <p14:modId xmlns:p14="http://schemas.microsoft.com/office/powerpoint/2010/main" val="3338592109"/>
              </p:ext>
            </p:extLst>
          </p:nvPr>
        </p:nvGraphicFramePr>
        <p:xfrm>
          <a:off x="2101551" y="2005012"/>
          <a:ext cx="78867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extBox 8" descr="Two large transparent blue partially overlapping ovals.  Left oval is labled App. A: 508 Application, Scoping, Ch. E1, E2.  Right oval is labled App. B:  255 Application, Scoping, CH. C1, C2.  Overlapping portion is labled App. C:  FPC &amp; Technical Ch. 3, 4, 5, 6, 7" title="Venn Diagram">
            <a:extLst>
              <a:ext uri="{FF2B5EF4-FFF2-40B4-BE49-F238E27FC236}">
                <a16:creationId xmlns:a16="http://schemas.microsoft.com/office/drawing/2014/main" id="{E19AFFFC-DD42-462C-9187-302C9AF677BC}"/>
              </a:ext>
            </a:extLst>
          </p:cNvPr>
          <p:cNvSpPr txBox="1"/>
          <p:nvPr/>
        </p:nvSpPr>
        <p:spPr>
          <a:xfrm>
            <a:off x="5506720" y="3211185"/>
            <a:ext cx="1788160" cy="1938992"/>
          </a:xfrm>
          <a:prstGeom prst="rect">
            <a:avLst/>
          </a:prstGeom>
          <a:noFill/>
          <a:ln>
            <a:noFill/>
          </a:ln>
        </p:spPr>
        <p:txBody>
          <a:bodyPr wrap="square" rtlCol="0">
            <a:spAutoFit/>
          </a:bodyPr>
          <a:lstStyle/>
          <a:p>
            <a:pPr lvl="0" algn="ctr"/>
            <a:r>
              <a:rPr lang="en-US" sz="2400" dirty="0">
                <a:effectLst/>
              </a:rPr>
              <a:t>App. C:</a:t>
            </a:r>
          </a:p>
          <a:p>
            <a:pPr lvl="0" algn="ctr"/>
            <a:r>
              <a:rPr lang="en-US" sz="2400" dirty="0">
                <a:effectLst/>
              </a:rPr>
              <a:t>FPC &amp; Technical</a:t>
            </a:r>
            <a:br>
              <a:rPr lang="en-US" sz="2400" dirty="0">
                <a:effectLst/>
              </a:rPr>
            </a:br>
            <a:r>
              <a:rPr lang="en-US" sz="2400" dirty="0">
                <a:effectLst/>
              </a:rPr>
              <a:t>Ch. 3, 4, 5,</a:t>
            </a:r>
            <a:br>
              <a:rPr lang="en-US" sz="2400" dirty="0">
                <a:effectLst/>
              </a:rPr>
            </a:br>
            <a:r>
              <a:rPr lang="en-US" sz="2400" dirty="0">
                <a:effectLst/>
              </a:rPr>
              <a:t>6, 7</a:t>
            </a:r>
          </a:p>
        </p:txBody>
      </p:sp>
    </p:spTree>
    <p:extLst>
      <p:ext uri="{BB962C8B-B14F-4D97-AF65-F5344CB8AC3E}">
        <p14:creationId xmlns:p14="http://schemas.microsoft.com/office/powerpoint/2010/main" val="28633895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Feature Oriented</a:t>
            </a:r>
            <a:br>
              <a:rPr lang="en-US" dirty="0"/>
            </a:br>
            <a:r>
              <a:rPr lang="en-US" dirty="0"/>
              <a:t>Instead of Product Oriented</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a:t>Original:  Six sections based on product type</a:t>
            </a:r>
          </a:p>
          <a:p>
            <a:pPr lvl="1"/>
            <a:r>
              <a:rPr lang="en-US" dirty="0"/>
              <a:t>Software applications and operating systems</a:t>
            </a:r>
          </a:p>
          <a:p>
            <a:pPr lvl="1"/>
            <a:r>
              <a:rPr lang="en-US" dirty="0"/>
              <a:t>Web-based intranet and internet information and applications</a:t>
            </a:r>
          </a:p>
          <a:p>
            <a:pPr lvl="1"/>
            <a:r>
              <a:rPr lang="en-US" dirty="0"/>
              <a:t>Telecommunications products</a:t>
            </a:r>
          </a:p>
          <a:p>
            <a:pPr lvl="1"/>
            <a:r>
              <a:rPr lang="en-US" dirty="0"/>
              <a:t>Video and multimedia products</a:t>
            </a:r>
          </a:p>
          <a:p>
            <a:pPr lvl="1"/>
            <a:r>
              <a:rPr lang="en-US" dirty="0"/>
              <a:t>Self contained, closed products</a:t>
            </a:r>
          </a:p>
          <a:p>
            <a:pPr lvl="1"/>
            <a:r>
              <a:rPr lang="en-US" dirty="0"/>
              <a:t>Desktop and portable computers</a:t>
            </a:r>
          </a:p>
          <a:p>
            <a:pPr lvl="1"/>
            <a:endParaRPr lang="en-US" dirty="0"/>
          </a:p>
          <a:p>
            <a:pPr marL="0" indent="0">
              <a:buNone/>
            </a:pPr>
            <a:r>
              <a:rPr lang="en-US" dirty="0"/>
              <a:t>Revised:  Two chapters based on features</a:t>
            </a:r>
          </a:p>
          <a:p>
            <a:pPr lvl="1"/>
            <a:r>
              <a:rPr lang="en-US" dirty="0"/>
              <a:t>Chapter 4:  Hardware </a:t>
            </a:r>
          </a:p>
          <a:p>
            <a:pPr lvl="1"/>
            <a:r>
              <a:rPr lang="en-US" dirty="0"/>
              <a:t>Chapter 5:  Software</a:t>
            </a:r>
          </a:p>
        </p:txBody>
      </p:sp>
      <p:sp>
        <p:nvSpPr>
          <p:cNvPr id="7" name="Slide Number Placeholder 6">
            <a:extLst>
              <a:ext uri="{FF2B5EF4-FFF2-40B4-BE49-F238E27FC236}">
                <a16:creationId xmlns:a16="http://schemas.microsoft.com/office/drawing/2014/main" id="{E54C04B7-243D-4003-8232-26DE5347F4A9}"/>
              </a:ext>
            </a:extLst>
          </p:cNvPr>
          <p:cNvSpPr>
            <a:spLocks noGrp="1"/>
          </p:cNvSpPr>
          <p:nvPr>
            <p:ph type="sldNum" sz="quarter" idx="12"/>
          </p:nvPr>
        </p:nvSpPr>
        <p:spPr/>
        <p:txBody>
          <a:bodyPr/>
          <a:lstStyle/>
          <a:p>
            <a:fld id="{7DBB8827-6B7E-4F83-AFAA-169927671919}" type="slidenum">
              <a:rPr lang="en-US" smtClean="0"/>
              <a:pPr/>
              <a:t>11</a:t>
            </a:fld>
            <a:endParaRPr lang="en-US" dirty="0"/>
          </a:p>
        </p:txBody>
      </p:sp>
    </p:spTree>
    <p:extLst>
      <p:ext uri="{BB962C8B-B14F-4D97-AF65-F5344CB8AC3E}">
        <p14:creationId xmlns:p14="http://schemas.microsoft.com/office/powerpoint/2010/main" val="14421015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Delineation of Covered Electronic Content</a:t>
            </a:r>
          </a:p>
        </p:txBody>
      </p:sp>
      <p:sp>
        <p:nvSpPr>
          <p:cNvPr id="3" name="Content Placeholder 2"/>
          <p:cNvSpPr>
            <a:spLocks noGrp="1"/>
          </p:cNvSpPr>
          <p:nvPr>
            <p:ph idx="1"/>
          </p:nvPr>
        </p:nvSpPr>
        <p:spPr/>
        <p:txBody>
          <a:bodyPr>
            <a:normAutofit/>
          </a:bodyPr>
          <a:lstStyle/>
          <a:p>
            <a:pPr marL="0" indent="0">
              <a:buNone/>
            </a:pPr>
            <a:r>
              <a:rPr lang="en-US" dirty="0"/>
              <a:t>E205.2 Public Facing</a:t>
            </a:r>
          </a:p>
          <a:p>
            <a:pPr lvl="1"/>
            <a:r>
              <a:rPr lang="en-US" dirty="0"/>
              <a:t>Electronic content that is public facing shall conform…</a:t>
            </a:r>
          </a:p>
          <a:p>
            <a:pPr lvl="1"/>
            <a:endParaRPr lang="en-US" dirty="0"/>
          </a:p>
          <a:p>
            <a:pPr marL="0" indent="0">
              <a:buNone/>
            </a:pPr>
            <a:r>
              <a:rPr lang="en-US" dirty="0"/>
              <a:t>E205.3 Agency Official Communication</a:t>
            </a:r>
          </a:p>
          <a:p>
            <a:pPr lvl="1"/>
            <a:r>
              <a:rPr lang="en-US" dirty="0"/>
              <a:t>Electronic content that is not public facing shall conform… when such content constitutes official business and is communicated by an agency through one or more of the following…</a:t>
            </a:r>
          </a:p>
        </p:txBody>
      </p:sp>
      <p:sp>
        <p:nvSpPr>
          <p:cNvPr id="8" name="Slide Number Placeholder 7">
            <a:extLst>
              <a:ext uri="{FF2B5EF4-FFF2-40B4-BE49-F238E27FC236}">
                <a16:creationId xmlns:a16="http://schemas.microsoft.com/office/drawing/2014/main" id="{49ED4AA7-EB05-4DA9-BA2E-5B73572C432F}"/>
              </a:ext>
            </a:extLst>
          </p:cNvPr>
          <p:cNvSpPr>
            <a:spLocks noGrp="1"/>
          </p:cNvSpPr>
          <p:nvPr>
            <p:ph type="sldNum" sz="quarter" idx="12"/>
          </p:nvPr>
        </p:nvSpPr>
        <p:spPr/>
        <p:txBody>
          <a:bodyPr/>
          <a:lstStyle/>
          <a:p>
            <a:fld id="{7DBB8827-6B7E-4F83-AFAA-169927671919}" type="slidenum">
              <a:rPr lang="en-US" smtClean="0"/>
              <a:pPr/>
              <a:t>12</a:t>
            </a:fld>
            <a:endParaRPr lang="en-US" dirty="0"/>
          </a:p>
        </p:txBody>
      </p:sp>
    </p:spTree>
    <p:extLst>
      <p:ext uri="{BB962C8B-B14F-4D97-AF65-F5344CB8AC3E}">
        <p14:creationId xmlns:p14="http://schemas.microsoft.com/office/powerpoint/2010/main" val="39978001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E205.3 Agency Official Communication</a:t>
            </a:r>
          </a:p>
        </p:txBody>
      </p:sp>
      <p:sp>
        <p:nvSpPr>
          <p:cNvPr id="3" name="Content Placeholder 2"/>
          <p:cNvSpPr>
            <a:spLocks noGrp="1"/>
          </p:cNvSpPr>
          <p:nvPr>
            <p:ph idx="1"/>
          </p:nvPr>
        </p:nvSpPr>
        <p:spPr/>
        <p:txBody>
          <a:bodyPr>
            <a:normAutofit fontScale="92500" lnSpcReduction="20000"/>
          </a:bodyPr>
          <a:lstStyle/>
          <a:p>
            <a:pPr marL="514350" indent="-514350">
              <a:buFont typeface="+mj-lt"/>
              <a:buAutoNum type="alphaUcPeriod"/>
            </a:pPr>
            <a:r>
              <a:rPr lang="en-US" dirty="0"/>
              <a:t>An emergency notification</a:t>
            </a:r>
          </a:p>
          <a:p>
            <a:pPr marL="514350" indent="-514350">
              <a:buFont typeface="+mj-lt"/>
              <a:buAutoNum type="alphaUcPeriod"/>
            </a:pPr>
            <a:r>
              <a:rPr lang="en-US" dirty="0"/>
              <a:t>An initial or final decision adjudicating an administrative claim or proceeding</a:t>
            </a:r>
          </a:p>
          <a:p>
            <a:pPr marL="514350" indent="-514350">
              <a:buFont typeface="+mj-lt"/>
              <a:buAutoNum type="alphaUcPeriod"/>
            </a:pPr>
            <a:r>
              <a:rPr lang="en-US" dirty="0"/>
              <a:t>An internal or external program or policy announcement</a:t>
            </a:r>
          </a:p>
          <a:p>
            <a:pPr marL="514350" indent="-514350">
              <a:buFont typeface="+mj-lt"/>
              <a:buAutoNum type="alphaUcPeriod"/>
            </a:pPr>
            <a:r>
              <a:rPr lang="en-US" dirty="0"/>
              <a:t>A notice of benefits, program eligibility, employment opportunity, or personnel action</a:t>
            </a:r>
          </a:p>
          <a:p>
            <a:pPr marL="514350" indent="-514350">
              <a:buFont typeface="+mj-lt"/>
              <a:buAutoNum type="alphaUcPeriod"/>
            </a:pPr>
            <a:r>
              <a:rPr lang="en-US" dirty="0"/>
              <a:t>A formal acknowledgement of receipt</a:t>
            </a:r>
          </a:p>
          <a:p>
            <a:pPr marL="514350" indent="-514350">
              <a:buFont typeface="+mj-lt"/>
              <a:buAutoNum type="alphaUcPeriod"/>
            </a:pPr>
            <a:r>
              <a:rPr lang="en-US" dirty="0"/>
              <a:t>A survey questionnaire</a:t>
            </a:r>
          </a:p>
          <a:p>
            <a:pPr marL="514350" indent="-514350">
              <a:buFont typeface="+mj-lt"/>
              <a:buAutoNum type="alphaUcPeriod"/>
            </a:pPr>
            <a:r>
              <a:rPr lang="en-US" dirty="0"/>
              <a:t>A template or form</a:t>
            </a:r>
          </a:p>
          <a:p>
            <a:pPr marL="514350" indent="-514350">
              <a:buFont typeface="+mj-lt"/>
              <a:buAutoNum type="alphaUcPeriod"/>
            </a:pPr>
            <a:r>
              <a:rPr lang="en-US" dirty="0"/>
              <a:t>Educational or training materials</a:t>
            </a:r>
          </a:p>
          <a:p>
            <a:pPr marL="514350" indent="-514350">
              <a:buFont typeface="+mj-lt"/>
              <a:buAutoNum type="alphaUcPeriod"/>
            </a:pPr>
            <a:r>
              <a:rPr lang="en-US" dirty="0"/>
              <a:t>Intranet content designed as a Web page</a:t>
            </a:r>
          </a:p>
        </p:txBody>
      </p:sp>
      <p:sp>
        <p:nvSpPr>
          <p:cNvPr id="8" name="Slide Number Placeholder 7">
            <a:extLst>
              <a:ext uri="{FF2B5EF4-FFF2-40B4-BE49-F238E27FC236}">
                <a16:creationId xmlns:a16="http://schemas.microsoft.com/office/drawing/2014/main" id="{A37CC4D6-5C78-464E-908E-7445DD6DC8A0}"/>
              </a:ext>
            </a:extLst>
          </p:cNvPr>
          <p:cNvSpPr>
            <a:spLocks noGrp="1"/>
          </p:cNvSpPr>
          <p:nvPr>
            <p:ph type="sldNum" sz="quarter" idx="12"/>
          </p:nvPr>
        </p:nvSpPr>
        <p:spPr/>
        <p:txBody>
          <a:bodyPr/>
          <a:lstStyle/>
          <a:p>
            <a:fld id="{7DBB8827-6B7E-4F83-AFAA-169927671919}" type="slidenum">
              <a:rPr lang="en-US" smtClean="0"/>
              <a:pPr/>
              <a:t>13</a:t>
            </a:fld>
            <a:endParaRPr lang="en-US" dirty="0"/>
          </a:p>
        </p:txBody>
      </p:sp>
    </p:spTree>
    <p:extLst>
      <p:ext uri="{BB962C8B-B14F-4D97-AF65-F5344CB8AC3E}">
        <p14:creationId xmlns:p14="http://schemas.microsoft.com/office/powerpoint/2010/main" val="14641003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6216228-0631-4DB4-A0D2-D370541E6DE7}"/>
              </a:ext>
            </a:extLst>
          </p:cNvPr>
          <p:cNvSpPr>
            <a:spLocks noGrp="1"/>
          </p:cNvSpPr>
          <p:nvPr>
            <p:ph type="title"/>
          </p:nvPr>
        </p:nvSpPr>
        <p:spPr/>
        <p:txBody>
          <a:bodyPr/>
          <a:lstStyle/>
          <a:p>
            <a:r>
              <a:rPr lang="en-US" dirty="0"/>
              <a:t>Related Question for Agency Official Communication (1 of 2)</a:t>
            </a:r>
          </a:p>
        </p:txBody>
      </p:sp>
      <p:sp>
        <p:nvSpPr>
          <p:cNvPr id="6" name="Content Placeholder 5">
            <a:extLst>
              <a:ext uri="{FF2B5EF4-FFF2-40B4-BE49-F238E27FC236}">
                <a16:creationId xmlns:a16="http://schemas.microsoft.com/office/drawing/2014/main" id="{BF6EE38E-7107-4451-AAE2-E0998DCF255D}"/>
              </a:ext>
            </a:extLst>
          </p:cNvPr>
          <p:cNvSpPr>
            <a:spLocks noGrp="1"/>
          </p:cNvSpPr>
          <p:nvPr>
            <p:ph idx="1"/>
          </p:nvPr>
        </p:nvSpPr>
        <p:spPr/>
        <p:txBody>
          <a:bodyPr/>
          <a:lstStyle/>
          <a:p>
            <a:pPr marL="514350" indent="-514350">
              <a:buFont typeface="+mj-lt"/>
              <a:buAutoNum type="alphaUcPeriod" startAt="17"/>
            </a:pPr>
            <a:r>
              <a:rPr lang="en-US" dirty="0"/>
              <a:t>How are we supposed to share raw footage?  Being unable to share raw footage on a short turnaround would be unacceptable.</a:t>
            </a:r>
          </a:p>
          <a:p>
            <a:pPr marL="0" indent="0">
              <a:buNone/>
            </a:pPr>
            <a:endParaRPr lang="en-US" dirty="0"/>
          </a:p>
          <a:p>
            <a:pPr marL="514350" indent="-514350">
              <a:buFont typeface="+mj-lt"/>
              <a:buAutoNum type="alphaUcPeriod"/>
            </a:pPr>
            <a:r>
              <a:rPr lang="en-US" dirty="0"/>
              <a:t>Raw footage is not covered because it is not public facing (E205.2) and not in one of the nine categories for agency official communication (E205.3).</a:t>
            </a:r>
          </a:p>
        </p:txBody>
      </p:sp>
      <p:sp>
        <p:nvSpPr>
          <p:cNvPr id="4" name="Slide Number Placeholder 3">
            <a:extLst>
              <a:ext uri="{FF2B5EF4-FFF2-40B4-BE49-F238E27FC236}">
                <a16:creationId xmlns:a16="http://schemas.microsoft.com/office/drawing/2014/main" id="{5E973218-8E96-4B9E-A82C-9FF199F8D079}"/>
              </a:ext>
            </a:extLst>
          </p:cNvPr>
          <p:cNvSpPr>
            <a:spLocks noGrp="1"/>
          </p:cNvSpPr>
          <p:nvPr>
            <p:ph type="sldNum" sz="quarter" idx="12"/>
          </p:nvPr>
        </p:nvSpPr>
        <p:spPr/>
        <p:txBody>
          <a:bodyPr/>
          <a:lstStyle/>
          <a:p>
            <a:fld id="{7DBB8827-6B7E-4F83-AFAA-169927671919}" type="slidenum">
              <a:rPr lang="en-US" smtClean="0"/>
              <a:pPr/>
              <a:t>14</a:t>
            </a:fld>
            <a:endParaRPr lang="en-US" dirty="0"/>
          </a:p>
        </p:txBody>
      </p:sp>
    </p:spTree>
    <p:extLst>
      <p:ext uri="{BB962C8B-B14F-4D97-AF65-F5344CB8AC3E}">
        <p14:creationId xmlns:p14="http://schemas.microsoft.com/office/powerpoint/2010/main" val="10603660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6216228-0631-4DB4-A0D2-D370541E6DE7}"/>
              </a:ext>
            </a:extLst>
          </p:cNvPr>
          <p:cNvSpPr>
            <a:spLocks noGrp="1"/>
          </p:cNvSpPr>
          <p:nvPr>
            <p:ph type="title"/>
          </p:nvPr>
        </p:nvSpPr>
        <p:spPr/>
        <p:txBody>
          <a:bodyPr/>
          <a:lstStyle/>
          <a:p>
            <a:r>
              <a:rPr lang="en-US" dirty="0"/>
              <a:t>Related Question for Agency Official Communication (2 of 2)</a:t>
            </a:r>
          </a:p>
        </p:txBody>
      </p:sp>
      <p:sp>
        <p:nvSpPr>
          <p:cNvPr id="6" name="Content Placeholder 5">
            <a:extLst>
              <a:ext uri="{FF2B5EF4-FFF2-40B4-BE49-F238E27FC236}">
                <a16:creationId xmlns:a16="http://schemas.microsoft.com/office/drawing/2014/main" id="{BF6EE38E-7107-4451-AAE2-E0998DCF255D}"/>
              </a:ext>
            </a:extLst>
          </p:cNvPr>
          <p:cNvSpPr>
            <a:spLocks noGrp="1"/>
          </p:cNvSpPr>
          <p:nvPr>
            <p:ph idx="1"/>
          </p:nvPr>
        </p:nvSpPr>
        <p:spPr/>
        <p:txBody>
          <a:bodyPr/>
          <a:lstStyle/>
          <a:p>
            <a:pPr marL="514350" indent="-514350">
              <a:buFont typeface="+mj-lt"/>
              <a:buAutoNum type="alphaUcPeriod" startAt="17"/>
            </a:pPr>
            <a:r>
              <a:rPr lang="en-US" dirty="0"/>
              <a:t>How are we supposed to share video/b-roll specific for scientific research?  We have underwater cameras, and drones, that film thousands of hours of footage </a:t>
            </a:r>
            <a:r>
              <a:rPr lang="en-US" b="1" i="1" dirty="0">
                <a:highlight>
                  <a:srgbClr val="FFFF00"/>
                </a:highlight>
              </a:rPr>
              <a:t>and share those publicly</a:t>
            </a:r>
            <a:r>
              <a:rPr lang="en-US" dirty="0"/>
              <a:t> so that researchers can easily access that content.  Audio describing underwater or drone footage would cost hundreds of thousands of dollars each year.</a:t>
            </a:r>
          </a:p>
          <a:p>
            <a:pPr marL="0" indent="0">
              <a:buNone/>
            </a:pPr>
            <a:endParaRPr lang="en-US" dirty="0"/>
          </a:p>
          <a:p>
            <a:pPr marL="514350" indent="-514350">
              <a:buFont typeface="+mj-lt"/>
              <a:buAutoNum type="alphaUcPeriod"/>
            </a:pPr>
            <a:r>
              <a:rPr lang="en-US" dirty="0"/>
              <a:t>This example is not specific to agency communication because the material is public facing.</a:t>
            </a:r>
          </a:p>
          <a:p>
            <a:pPr lvl="1"/>
            <a:r>
              <a:rPr lang="en-US" dirty="0"/>
              <a:t>We will come back to this question!</a:t>
            </a:r>
          </a:p>
        </p:txBody>
      </p:sp>
      <p:sp>
        <p:nvSpPr>
          <p:cNvPr id="4" name="Slide Number Placeholder 3">
            <a:extLst>
              <a:ext uri="{FF2B5EF4-FFF2-40B4-BE49-F238E27FC236}">
                <a16:creationId xmlns:a16="http://schemas.microsoft.com/office/drawing/2014/main" id="{5E973218-8E96-4B9E-A82C-9FF199F8D079}"/>
              </a:ext>
            </a:extLst>
          </p:cNvPr>
          <p:cNvSpPr>
            <a:spLocks noGrp="1"/>
          </p:cNvSpPr>
          <p:nvPr>
            <p:ph type="sldNum" sz="quarter" idx="12"/>
          </p:nvPr>
        </p:nvSpPr>
        <p:spPr/>
        <p:txBody>
          <a:bodyPr/>
          <a:lstStyle/>
          <a:p>
            <a:fld id="{7DBB8827-6B7E-4F83-AFAA-169927671919}" type="slidenum">
              <a:rPr lang="en-US" smtClean="0"/>
              <a:pPr/>
              <a:t>15</a:t>
            </a:fld>
            <a:endParaRPr lang="en-US" dirty="0"/>
          </a:p>
        </p:txBody>
      </p:sp>
    </p:spTree>
    <p:extLst>
      <p:ext uri="{BB962C8B-B14F-4D97-AF65-F5344CB8AC3E}">
        <p14:creationId xmlns:p14="http://schemas.microsoft.com/office/powerpoint/2010/main" val="38885889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Broad Application of WCAG 2.0</a:t>
            </a:r>
          </a:p>
        </p:txBody>
      </p:sp>
      <p:sp>
        <p:nvSpPr>
          <p:cNvPr id="3" name="Content Placeholder 2"/>
          <p:cNvSpPr>
            <a:spLocks noGrp="1"/>
          </p:cNvSpPr>
          <p:nvPr>
            <p:ph idx="1"/>
          </p:nvPr>
        </p:nvSpPr>
        <p:spPr/>
        <p:txBody>
          <a:bodyPr/>
          <a:lstStyle/>
          <a:p>
            <a:pPr marL="0" indent="0">
              <a:buNone/>
            </a:pPr>
            <a:r>
              <a:rPr lang="en-US" dirty="0"/>
              <a:t>WCAG 2.0 Level A and AA Success Criteria and Conformance Requirements applied to:</a:t>
            </a:r>
          </a:p>
          <a:p>
            <a:pPr lvl="1" algn="l"/>
            <a:r>
              <a:rPr lang="en-US" dirty="0"/>
              <a:t>Web content and covered non-Web documents (E205.4)</a:t>
            </a:r>
          </a:p>
          <a:p>
            <a:pPr lvl="1"/>
            <a:r>
              <a:rPr lang="en-US" dirty="0"/>
              <a:t>Software user interfaces (E207.2)</a:t>
            </a:r>
          </a:p>
          <a:p>
            <a:pPr lvl="1"/>
            <a:r>
              <a:rPr lang="en-US" dirty="0"/>
              <a:t>Software used for content creation (504.2)</a:t>
            </a:r>
          </a:p>
          <a:p>
            <a:pPr lvl="1"/>
            <a:r>
              <a:rPr lang="en-US" dirty="0"/>
              <a:t>Electronic documentation provided for support (602.3)</a:t>
            </a:r>
          </a:p>
        </p:txBody>
      </p:sp>
      <p:sp>
        <p:nvSpPr>
          <p:cNvPr id="8" name="Slide Number Placeholder 7">
            <a:extLst>
              <a:ext uri="{FF2B5EF4-FFF2-40B4-BE49-F238E27FC236}">
                <a16:creationId xmlns:a16="http://schemas.microsoft.com/office/drawing/2014/main" id="{529F3AA4-5E1C-4ADC-B5C8-A4E0D38E20A1}"/>
              </a:ext>
            </a:extLst>
          </p:cNvPr>
          <p:cNvSpPr>
            <a:spLocks noGrp="1"/>
          </p:cNvSpPr>
          <p:nvPr>
            <p:ph type="sldNum" sz="quarter" idx="12"/>
          </p:nvPr>
        </p:nvSpPr>
        <p:spPr/>
        <p:txBody>
          <a:bodyPr/>
          <a:lstStyle/>
          <a:p>
            <a:fld id="{7DBB8827-6B7E-4F83-AFAA-169927671919}" type="slidenum">
              <a:rPr lang="en-US" smtClean="0"/>
              <a:pPr/>
              <a:t>16</a:t>
            </a:fld>
            <a:endParaRPr lang="en-US" dirty="0"/>
          </a:p>
        </p:txBody>
      </p:sp>
    </p:spTree>
    <p:extLst>
      <p:ext uri="{BB962C8B-B14F-4D97-AF65-F5344CB8AC3E}">
        <p14:creationId xmlns:p14="http://schemas.microsoft.com/office/powerpoint/2010/main" val="13758314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“Safe Harbor” Provision in the revised 508 Standards (E202.2)</a:t>
            </a:r>
          </a:p>
        </p:txBody>
      </p:sp>
      <p:sp>
        <p:nvSpPr>
          <p:cNvPr id="3" name="Content Placeholder 2"/>
          <p:cNvSpPr>
            <a:spLocks noGrp="1"/>
          </p:cNvSpPr>
          <p:nvPr>
            <p:ph idx="1"/>
          </p:nvPr>
        </p:nvSpPr>
        <p:spPr/>
        <p:txBody>
          <a:bodyPr/>
          <a:lstStyle/>
          <a:p>
            <a:pPr marL="0" indent="0">
              <a:buNone/>
            </a:pPr>
            <a:r>
              <a:rPr lang="en-US" dirty="0"/>
              <a:t>Any component or portion of existing ICT that complies with an earlier standard issued pursuant to Section 508 of the Rehabilitation Act of 1973 (as amended), and that has not been altered on or after January 18, 2018, shall not be required to be modified to conform to the Revised 508 Standards.</a:t>
            </a:r>
          </a:p>
          <a:p>
            <a:pPr marL="457200" lvl="1" indent="0">
              <a:buNone/>
            </a:pPr>
            <a:endParaRPr lang="en-US" dirty="0"/>
          </a:p>
          <a:p>
            <a:pPr marL="0" indent="0">
              <a:buNone/>
            </a:pPr>
            <a:r>
              <a:rPr lang="en-US" dirty="0"/>
              <a:t>“Existing ICT” and “Alteration” are defined in E103.4</a:t>
            </a:r>
          </a:p>
        </p:txBody>
      </p:sp>
      <p:sp>
        <p:nvSpPr>
          <p:cNvPr id="8" name="Slide Number Placeholder 7">
            <a:extLst>
              <a:ext uri="{FF2B5EF4-FFF2-40B4-BE49-F238E27FC236}">
                <a16:creationId xmlns:a16="http://schemas.microsoft.com/office/drawing/2014/main" id="{DDD4B045-60E3-42E7-B969-AFB75A2C8EDA}"/>
              </a:ext>
            </a:extLst>
          </p:cNvPr>
          <p:cNvSpPr>
            <a:spLocks noGrp="1"/>
          </p:cNvSpPr>
          <p:nvPr>
            <p:ph type="sldNum" sz="quarter" idx="12"/>
          </p:nvPr>
        </p:nvSpPr>
        <p:spPr/>
        <p:txBody>
          <a:bodyPr/>
          <a:lstStyle/>
          <a:p>
            <a:fld id="{7DBB8827-6B7E-4F83-AFAA-169927671919}" type="slidenum">
              <a:rPr lang="en-US" smtClean="0"/>
              <a:pPr/>
              <a:t>17</a:t>
            </a:fld>
            <a:endParaRPr lang="en-US" dirty="0"/>
          </a:p>
        </p:txBody>
      </p:sp>
    </p:spTree>
    <p:extLst>
      <p:ext uri="{BB962C8B-B14F-4D97-AF65-F5344CB8AC3E}">
        <p14:creationId xmlns:p14="http://schemas.microsoft.com/office/powerpoint/2010/main" val="29607144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6216228-0631-4DB4-A0D2-D370541E6DE7}"/>
              </a:ext>
            </a:extLst>
          </p:cNvPr>
          <p:cNvSpPr>
            <a:spLocks noGrp="1"/>
          </p:cNvSpPr>
          <p:nvPr>
            <p:ph type="title"/>
          </p:nvPr>
        </p:nvSpPr>
        <p:spPr/>
        <p:txBody>
          <a:bodyPr/>
          <a:lstStyle/>
          <a:p>
            <a:r>
              <a:rPr lang="en-US" dirty="0"/>
              <a:t>Related Question for</a:t>
            </a:r>
            <a:br>
              <a:rPr lang="en-US" dirty="0"/>
            </a:br>
            <a:r>
              <a:rPr lang="en-US" dirty="0"/>
              <a:t>Videos on Social Media</a:t>
            </a:r>
          </a:p>
        </p:txBody>
      </p:sp>
      <p:sp>
        <p:nvSpPr>
          <p:cNvPr id="6" name="Content Placeholder 5">
            <a:extLst>
              <a:ext uri="{FF2B5EF4-FFF2-40B4-BE49-F238E27FC236}">
                <a16:creationId xmlns:a16="http://schemas.microsoft.com/office/drawing/2014/main" id="{BF6EE38E-7107-4451-AAE2-E0998DCF255D}"/>
              </a:ext>
            </a:extLst>
          </p:cNvPr>
          <p:cNvSpPr>
            <a:spLocks noGrp="1"/>
          </p:cNvSpPr>
          <p:nvPr>
            <p:ph idx="1"/>
          </p:nvPr>
        </p:nvSpPr>
        <p:spPr/>
        <p:txBody>
          <a:bodyPr>
            <a:normAutofit fontScale="92500" lnSpcReduction="10000"/>
          </a:bodyPr>
          <a:lstStyle/>
          <a:p>
            <a:pPr marL="514350" indent="-514350">
              <a:buFont typeface="+mj-lt"/>
              <a:buAutoNum type="alphaUcPeriod" startAt="17"/>
            </a:pPr>
            <a:r>
              <a:rPr lang="en-US" dirty="0"/>
              <a:t>Maybe most importantly, is this a retroactive exercise?  We have 572 videos on YouTube, 581 videos on Flickr, and in 2016 alone we published over 700 videos on Facebook.  If we were required to retroactively alter these videos to meet the needs of the memo that’d likely shut down the entire public affairs program and/or we’d just stop publishing videos.</a:t>
            </a:r>
          </a:p>
          <a:p>
            <a:pPr marL="0" indent="0">
              <a:buNone/>
            </a:pPr>
            <a:endParaRPr lang="en-US" dirty="0"/>
          </a:p>
          <a:p>
            <a:pPr marL="514350" indent="-514350">
              <a:buFont typeface="+mj-lt"/>
              <a:buAutoNum type="alphaUcPeriod"/>
            </a:pPr>
            <a:r>
              <a:rPr lang="en-US" dirty="0"/>
              <a:t>No, this is not a retroactive exercise.  There is general exception for Legacy ICT.  If 508 was addressed in the past, and has not been altered, there is no new requirement for additional remediation.</a:t>
            </a:r>
          </a:p>
          <a:p>
            <a:pPr lvl="1"/>
            <a:r>
              <a:rPr lang="en-US" dirty="0"/>
              <a:t>However, the accessibility requirements for multimedia are not new…</a:t>
            </a:r>
          </a:p>
          <a:p>
            <a:pPr lvl="1"/>
            <a:r>
              <a:rPr lang="en-US" dirty="0"/>
              <a:t>Agencies have had a legal obligation to provide captioning and audio description for public facing videos since June of 2001. </a:t>
            </a:r>
          </a:p>
        </p:txBody>
      </p:sp>
      <p:sp>
        <p:nvSpPr>
          <p:cNvPr id="4" name="Slide Number Placeholder 3">
            <a:extLst>
              <a:ext uri="{FF2B5EF4-FFF2-40B4-BE49-F238E27FC236}">
                <a16:creationId xmlns:a16="http://schemas.microsoft.com/office/drawing/2014/main" id="{5E973218-8E96-4B9E-A82C-9FF199F8D079}"/>
              </a:ext>
            </a:extLst>
          </p:cNvPr>
          <p:cNvSpPr>
            <a:spLocks noGrp="1"/>
          </p:cNvSpPr>
          <p:nvPr>
            <p:ph type="sldNum" sz="quarter" idx="12"/>
          </p:nvPr>
        </p:nvSpPr>
        <p:spPr/>
        <p:txBody>
          <a:bodyPr/>
          <a:lstStyle/>
          <a:p>
            <a:fld id="{7DBB8827-6B7E-4F83-AFAA-169927671919}" type="slidenum">
              <a:rPr lang="en-US" smtClean="0"/>
              <a:pPr/>
              <a:t>18</a:t>
            </a:fld>
            <a:endParaRPr lang="en-US" dirty="0"/>
          </a:p>
        </p:txBody>
      </p:sp>
    </p:spTree>
    <p:extLst>
      <p:ext uri="{BB962C8B-B14F-4D97-AF65-F5344CB8AC3E}">
        <p14:creationId xmlns:p14="http://schemas.microsoft.com/office/powerpoint/2010/main" val="37118182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9E165A-8ECA-4DE1-8C89-4C1A0D3B7173}"/>
              </a:ext>
            </a:extLst>
          </p:cNvPr>
          <p:cNvSpPr>
            <a:spLocks noGrp="1"/>
          </p:cNvSpPr>
          <p:nvPr>
            <p:ph type="title"/>
          </p:nvPr>
        </p:nvSpPr>
        <p:spPr/>
        <p:txBody>
          <a:bodyPr/>
          <a:lstStyle/>
          <a:p>
            <a:r>
              <a:rPr lang="en-US" dirty="0"/>
              <a:t>Original</a:t>
            </a:r>
            <a:r>
              <a:rPr lang="en-US" baseline="0" dirty="0"/>
              <a:t> 508 Standards (2000)</a:t>
            </a:r>
            <a:br>
              <a:rPr lang="en-US" baseline="0" dirty="0"/>
            </a:br>
            <a:r>
              <a:rPr lang="en-US" baseline="0" dirty="0"/>
              <a:t>Requirements for Multimedia</a:t>
            </a:r>
            <a:endParaRPr lang="en-US" dirty="0"/>
          </a:p>
        </p:txBody>
      </p:sp>
      <p:sp>
        <p:nvSpPr>
          <p:cNvPr id="3" name="Content Placeholder 2">
            <a:extLst>
              <a:ext uri="{FF2B5EF4-FFF2-40B4-BE49-F238E27FC236}">
                <a16:creationId xmlns:a16="http://schemas.microsoft.com/office/drawing/2014/main" id="{3F3FE9B1-AD8F-4590-9822-317CF8A7D193}"/>
              </a:ext>
            </a:extLst>
          </p:cNvPr>
          <p:cNvSpPr>
            <a:spLocks noGrp="1"/>
          </p:cNvSpPr>
          <p:nvPr>
            <p:ph idx="1"/>
          </p:nvPr>
        </p:nvSpPr>
        <p:spPr/>
        <p:txBody>
          <a:bodyPr>
            <a:normAutofit fontScale="92500" lnSpcReduction="20000"/>
          </a:bodyPr>
          <a:lstStyle/>
          <a:p>
            <a:pPr>
              <a:buFont typeface="Calibri" panose="020F0502020204030204" pitchFamily="34" charset="0"/>
              <a:buChar char="§"/>
            </a:pPr>
            <a:r>
              <a:rPr lang="en-US" dirty="0"/>
              <a:t>1194.22</a:t>
            </a:r>
          </a:p>
          <a:p>
            <a:pPr marL="971550" lvl="1" indent="-514350">
              <a:buFont typeface="+mj-lt"/>
              <a:buAutoNum type="alphaLcPeriod" startAt="2"/>
            </a:pPr>
            <a:r>
              <a:rPr lang="en-US" dirty="0"/>
              <a:t>Equivalent alternatives for any multimedia presentation shall be synchronized with the presentation.</a:t>
            </a:r>
          </a:p>
          <a:p>
            <a:pPr lvl="1">
              <a:buFont typeface="Calibri" panose="020F0502020204030204" pitchFamily="34" charset="0"/>
              <a:buChar char="§"/>
            </a:pPr>
            <a:endParaRPr lang="en-US" dirty="0"/>
          </a:p>
          <a:p>
            <a:pPr>
              <a:buFont typeface="Calibri" panose="020F0502020204030204" pitchFamily="34" charset="0"/>
              <a:buChar char="§"/>
            </a:pPr>
            <a:r>
              <a:rPr lang="en-US" dirty="0"/>
              <a:t>1194.24</a:t>
            </a:r>
          </a:p>
          <a:p>
            <a:pPr marL="971550" lvl="1" indent="-514350">
              <a:buFont typeface="+mj-lt"/>
              <a:buAutoNum type="alphaLcPeriod" startAt="3"/>
            </a:pPr>
            <a:r>
              <a:rPr lang="en-US" dirty="0"/>
              <a:t>All training and informational video and multimedia productions which support the agency’s mission, regardless of format, that contain speech or other audio information necessary for the comprehension of the content, shall be open or closed captioned.</a:t>
            </a:r>
          </a:p>
          <a:p>
            <a:pPr marL="971550" lvl="1" indent="-514350">
              <a:buFont typeface="+mj-lt"/>
              <a:buAutoNum type="alphaLcPeriod" startAt="3"/>
            </a:pPr>
            <a:r>
              <a:rPr lang="en-US" dirty="0"/>
              <a:t>All training and informational video and multimedia productions which support the agency’s mission, regardless of format, that contain visual information necessary for the comprehension of the content, shall be audio described.</a:t>
            </a:r>
          </a:p>
        </p:txBody>
      </p:sp>
      <p:sp>
        <p:nvSpPr>
          <p:cNvPr id="4" name="Slide Number Placeholder 3">
            <a:extLst>
              <a:ext uri="{FF2B5EF4-FFF2-40B4-BE49-F238E27FC236}">
                <a16:creationId xmlns:a16="http://schemas.microsoft.com/office/drawing/2014/main" id="{9556A8B8-AEF5-4AAB-863D-689A39D3716E}"/>
              </a:ext>
            </a:extLst>
          </p:cNvPr>
          <p:cNvSpPr>
            <a:spLocks noGrp="1"/>
          </p:cNvSpPr>
          <p:nvPr>
            <p:ph type="sldNum" sz="quarter" idx="12"/>
          </p:nvPr>
        </p:nvSpPr>
        <p:spPr/>
        <p:txBody>
          <a:bodyPr/>
          <a:lstStyle/>
          <a:p>
            <a:fld id="{7DBB8827-6B7E-4F83-AFAA-169927671919}" type="slidenum">
              <a:rPr lang="en-US" smtClean="0"/>
              <a:pPr/>
              <a:t>19</a:t>
            </a:fld>
            <a:endParaRPr lang="en-US" dirty="0"/>
          </a:p>
        </p:txBody>
      </p:sp>
    </p:spTree>
    <p:extLst>
      <p:ext uri="{BB962C8B-B14F-4D97-AF65-F5344CB8AC3E}">
        <p14:creationId xmlns:p14="http://schemas.microsoft.com/office/powerpoint/2010/main" val="6898976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Agenda</a:t>
            </a:r>
          </a:p>
        </p:txBody>
      </p:sp>
      <p:sp>
        <p:nvSpPr>
          <p:cNvPr id="3" name="Content Placeholder 2"/>
          <p:cNvSpPr>
            <a:spLocks noGrp="1"/>
          </p:cNvSpPr>
          <p:nvPr>
            <p:ph idx="1"/>
          </p:nvPr>
        </p:nvSpPr>
        <p:spPr>
          <a:xfrm>
            <a:off x="728871" y="1457739"/>
            <a:ext cx="10624930" cy="4719224"/>
          </a:xfrm>
        </p:spPr>
        <p:txBody>
          <a:bodyPr>
            <a:noAutofit/>
          </a:bodyPr>
          <a:lstStyle/>
          <a:p>
            <a:r>
              <a:rPr lang="en-US" dirty="0"/>
              <a:t>Purpose and overview</a:t>
            </a:r>
            <a:r>
              <a:rPr lang="en-US" baseline="0" dirty="0"/>
              <a:t> of 508</a:t>
            </a:r>
            <a:endParaRPr lang="en-US" dirty="0"/>
          </a:p>
          <a:p>
            <a:r>
              <a:rPr lang="en-US" dirty="0"/>
              <a:t>Key changes and issues</a:t>
            </a:r>
          </a:p>
          <a:p>
            <a:pPr lvl="0"/>
            <a:r>
              <a:rPr lang="en-US" dirty="0"/>
              <a:t>Rule formatting and organization</a:t>
            </a:r>
          </a:p>
          <a:p>
            <a:r>
              <a:rPr lang="en-US" baseline="0" dirty="0"/>
              <a:t>WCAG 2.0 IBR</a:t>
            </a:r>
          </a:p>
          <a:p>
            <a:r>
              <a:rPr lang="en-US" baseline="0" dirty="0"/>
              <a:t>Questions and discussion</a:t>
            </a:r>
          </a:p>
          <a:p>
            <a:r>
              <a:rPr lang="en-US" dirty="0"/>
              <a:t>Resources</a:t>
            </a:r>
          </a:p>
        </p:txBody>
      </p:sp>
      <p:sp>
        <p:nvSpPr>
          <p:cNvPr id="8" name="Slide Number Placeholder 7">
            <a:extLst>
              <a:ext uri="{FF2B5EF4-FFF2-40B4-BE49-F238E27FC236}">
                <a16:creationId xmlns:a16="http://schemas.microsoft.com/office/drawing/2014/main" id="{806D346B-45D8-4A41-9A8C-AC4200EB41C1}"/>
              </a:ext>
            </a:extLst>
          </p:cNvPr>
          <p:cNvSpPr>
            <a:spLocks noGrp="1"/>
          </p:cNvSpPr>
          <p:nvPr>
            <p:ph type="sldNum" sz="quarter" idx="12"/>
          </p:nvPr>
        </p:nvSpPr>
        <p:spPr/>
        <p:txBody>
          <a:bodyPr/>
          <a:lstStyle/>
          <a:p>
            <a:fld id="{7DBB8827-6B7E-4F83-AFAA-169927671919}" type="slidenum">
              <a:rPr lang="en-US" smtClean="0"/>
              <a:pPr/>
              <a:t>2</a:t>
            </a:fld>
            <a:endParaRPr lang="en-US" dirty="0"/>
          </a:p>
        </p:txBody>
      </p:sp>
    </p:spTree>
    <p:extLst>
      <p:ext uri="{BB962C8B-B14F-4D97-AF65-F5344CB8AC3E}">
        <p14:creationId xmlns:p14="http://schemas.microsoft.com/office/powerpoint/2010/main" val="39877180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FCE2B-2AD9-4731-9F0F-AD9E14AB03E5}"/>
              </a:ext>
            </a:extLst>
          </p:cNvPr>
          <p:cNvSpPr>
            <a:spLocks noGrp="1"/>
          </p:cNvSpPr>
          <p:nvPr>
            <p:ph type="title"/>
          </p:nvPr>
        </p:nvSpPr>
        <p:spPr/>
        <p:txBody>
          <a:bodyPr/>
          <a:lstStyle/>
          <a:p>
            <a:r>
              <a:rPr lang="en-US" sz="4400" kern="1200" dirty="0">
                <a:solidFill>
                  <a:schemeClr val="tx1"/>
                </a:solidFill>
                <a:effectLst/>
                <a:latin typeface="+mj-lt"/>
                <a:ea typeface="+mj-ea"/>
                <a:cs typeface="+mj-cs"/>
              </a:rPr>
              <a:t>Revised</a:t>
            </a:r>
            <a:r>
              <a:rPr lang="en-US" sz="4400" kern="1200" baseline="0" dirty="0">
                <a:solidFill>
                  <a:schemeClr val="tx1"/>
                </a:solidFill>
                <a:effectLst/>
                <a:latin typeface="+mj-lt"/>
                <a:ea typeface="+mj-ea"/>
                <a:cs typeface="+mj-cs"/>
              </a:rPr>
              <a:t> 508 Standards (2017)</a:t>
            </a:r>
            <a:br>
              <a:rPr lang="en-US" sz="4400" kern="1200" baseline="0" dirty="0">
                <a:solidFill>
                  <a:schemeClr val="tx1"/>
                </a:solidFill>
                <a:effectLst/>
                <a:latin typeface="+mj-lt"/>
                <a:ea typeface="+mj-ea"/>
                <a:cs typeface="+mj-cs"/>
              </a:rPr>
            </a:br>
            <a:r>
              <a:rPr lang="en-US" sz="4400" kern="1200" baseline="0" dirty="0">
                <a:solidFill>
                  <a:schemeClr val="tx1"/>
                </a:solidFill>
                <a:effectLst/>
                <a:latin typeface="+mj-lt"/>
                <a:ea typeface="+mj-ea"/>
                <a:cs typeface="+mj-cs"/>
              </a:rPr>
              <a:t>Requirements for Multimedia</a:t>
            </a:r>
            <a:endParaRPr lang="en-US" dirty="0"/>
          </a:p>
        </p:txBody>
      </p:sp>
      <p:sp>
        <p:nvSpPr>
          <p:cNvPr id="3" name="Content Placeholder 2">
            <a:extLst>
              <a:ext uri="{FF2B5EF4-FFF2-40B4-BE49-F238E27FC236}">
                <a16:creationId xmlns:a16="http://schemas.microsoft.com/office/drawing/2014/main" id="{8D7C84ED-99D8-4DD4-809E-F73AF1FB157D}"/>
              </a:ext>
            </a:extLst>
          </p:cNvPr>
          <p:cNvSpPr>
            <a:spLocks noGrp="1"/>
          </p:cNvSpPr>
          <p:nvPr>
            <p:ph idx="1"/>
          </p:nvPr>
        </p:nvSpPr>
        <p:spPr/>
        <p:txBody>
          <a:bodyPr>
            <a:normAutofit fontScale="92500" lnSpcReduction="10000"/>
          </a:bodyPr>
          <a:lstStyle/>
          <a:p>
            <a:pPr marL="0" indent="0">
              <a:buNone/>
            </a:pPr>
            <a:r>
              <a:rPr lang="en-US" dirty="0"/>
              <a:t>Excerpts from WCAG 2.0 Level AA incorporation by reference: </a:t>
            </a:r>
          </a:p>
          <a:p>
            <a:r>
              <a:rPr lang="en-US" dirty="0"/>
              <a:t>1.2.2 Captions (Prerecorded):  Captions are provided for all prerecorded audio content in synchronized media, except when the media is a media alternative for text and is clearly labeled as such.  (Level A)</a:t>
            </a:r>
          </a:p>
          <a:p>
            <a:r>
              <a:rPr lang="en-US" dirty="0"/>
              <a:t>1.2.4 Captions (Live):  Captions are provided for all live audio content in synchronized media.  (Level AA)</a:t>
            </a:r>
          </a:p>
          <a:p>
            <a:r>
              <a:rPr lang="en-US" dirty="0"/>
              <a:t>1.2.5 Audio Description (Prerecorded):  Audio description is provided for all prerecorded video content in synchronized media.  (Level AA)</a:t>
            </a:r>
            <a:endParaRPr lang="en-US" strike="sngStrike" dirty="0"/>
          </a:p>
          <a:p>
            <a:r>
              <a:rPr lang="en-US" strike="sngStrike" dirty="0"/>
              <a:t>1.2.9 Audio-only (Live): An alternative for time-based media that presents equivalent information for live audio-only content is provided.  (Level AAA)</a:t>
            </a:r>
          </a:p>
        </p:txBody>
      </p:sp>
      <p:sp>
        <p:nvSpPr>
          <p:cNvPr id="4" name="Slide Number Placeholder 3">
            <a:extLst>
              <a:ext uri="{FF2B5EF4-FFF2-40B4-BE49-F238E27FC236}">
                <a16:creationId xmlns:a16="http://schemas.microsoft.com/office/drawing/2014/main" id="{9FA3AC6A-4DA9-44D0-89F1-FD66AC570FA4}"/>
              </a:ext>
            </a:extLst>
          </p:cNvPr>
          <p:cNvSpPr>
            <a:spLocks noGrp="1"/>
          </p:cNvSpPr>
          <p:nvPr>
            <p:ph type="sldNum" sz="quarter" idx="12"/>
          </p:nvPr>
        </p:nvSpPr>
        <p:spPr/>
        <p:txBody>
          <a:bodyPr/>
          <a:lstStyle/>
          <a:p>
            <a:fld id="{7DBB8827-6B7E-4F83-AFAA-169927671919}" type="slidenum">
              <a:rPr lang="en-US" smtClean="0"/>
              <a:pPr/>
              <a:t>20</a:t>
            </a:fld>
            <a:endParaRPr lang="en-US" dirty="0"/>
          </a:p>
        </p:txBody>
      </p:sp>
    </p:spTree>
    <p:extLst>
      <p:ext uri="{BB962C8B-B14F-4D97-AF65-F5344CB8AC3E}">
        <p14:creationId xmlns:p14="http://schemas.microsoft.com/office/powerpoint/2010/main" val="36637928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6216228-0631-4DB4-A0D2-D370541E6DE7}"/>
              </a:ext>
            </a:extLst>
          </p:cNvPr>
          <p:cNvSpPr>
            <a:spLocks noGrp="1"/>
          </p:cNvSpPr>
          <p:nvPr>
            <p:ph type="title"/>
          </p:nvPr>
        </p:nvSpPr>
        <p:spPr/>
        <p:txBody>
          <a:bodyPr>
            <a:normAutofit/>
          </a:bodyPr>
          <a:lstStyle/>
          <a:p>
            <a:r>
              <a:rPr lang="en-US" dirty="0"/>
              <a:t>Related Question for</a:t>
            </a:r>
            <a:br>
              <a:rPr lang="en-US" dirty="0"/>
            </a:br>
            <a:r>
              <a:rPr lang="en-US" dirty="0"/>
              <a:t>Captioning and Social Media</a:t>
            </a:r>
          </a:p>
        </p:txBody>
      </p:sp>
      <p:sp>
        <p:nvSpPr>
          <p:cNvPr id="6" name="Content Placeholder 5">
            <a:extLst>
              <a:ext uri="{FF2B5EF4-FFF2-40B4-BE49-F238E27FC236}">
                <a16:creationId xmlns:a16="http://schemas.microsoft.com/office/drawing/2014/main" id="{BF6EE38E-7107-4451-AAE2-E0998DCF255D}"/>
              </a:ext>
            </a:extLst>
          </p:cNvPr>
          <p:cNvSpPr>
            <a:spLocks noGrp="1"/>
          </p:cNvSpPr>
          <p:nvPr>
            <p:ph idx="1"/>
          </p:nvPr>
        </p:nvSpPr>
        <p:spPr/>
        <p:txBody>
          <a:bodyPr>
            <a:normAutofit/>
          </a:bodyPr>
          <a:lstStyle/>
          <a:p>
            <a:pPr marL="514350" indent="-514350">
              <a:buFont typeface="+mj-lt"/>
              <a:buAutoNum type="alphaUcPeriod" startAt="17"/>
            </a:pPr>
            <a:r>
              <a:rPr lang="en-US" dirty="0"/>
              <a:t>I’m going to go out on a limb and say it’d be impossible for us to develop an SRT file or description for Facebook and YouTube for 360 videos.  We do offer ample descriptions of the videos, generally, but video control is the hands of the end user and there’s no way for us to know what they’re looking at.</a:t>
            </a:r>
          </a:p>
          <a:p>
            <a:pPr marL="0" indent="0">
              <a:buNone/>
            </a:pPr>
            <a:endParaRPr lang="en-US" dirty="0"/>
          </a:p>
          <a:p>
            <a:pPr marL="514350" indent="-514350">
              <a:buFont typeface="+mj-lt"/>
              <a:buAutoNum type="alphaUcPeriod"/>
            </a:pPr>
            <a:r>
              <a:rPr lang="en-US" dirty="0"/>
              <a:t>The 508 requirements are proactive.  If the video are important enough to post, they are important enough to make accessible for people with disabilities.</a:t>
            </a:r>
          </a:p>
        </p:txBody>
      </p:sp>
      <p:sp>
        <p:nvSpPr>
          <p:cNvPr id="4" name="Slide Number Placeholder 3">
            <a:extLst>
              <a:ext uri="{FF2B5EF4-FFF2-40B4-BE49-F238E27FC236}">
                <a16:creationId xmlns:a16="http://schemas.microsoft.com/office/drawing/2014/main" id="{5E973218-8E96-4B9E-A82C-9FF199F8D079}"/>
              </a:ext>
            </a:extLst>
          </p:cNvPr>
          <p:cNvSpPr>
            <a:spLocks noGrp="1"/>
          </p:cNvSpPr>
          <p:nvPr>
            <p:ph type="sldNum" sz="quarter" idx="12"/>
          </p:nvPr>
        </p:nvSpPr>
        <p:spPr/>
        <p:txBody>
          <a:bodyPr/>
          <a:lstStyle/>
          <a:p>
            <a:fld id="{7DBB8827-6B7E-4F83-AFAA-169927671919}" type="slidenum">
              <a:rPr lang="en-US" smtClean="0"/>
              <a:pPr/>
              <a:t>21</a:t>
            </a:fld>
            <a:endParaRPr lang="en-US" dirty="0"/>
          </a:p>
        </p:txBody>
      </p:sp>
    </p:spTree>
    <p:extLst>
      <p:ext uri="{BB962C8B-B14F-4D97-AF65-F5344CB8AC3E}">
        <p14:creationId xmlns:p14="http://schemas.microsoft.com/office/powerpoint/2010/main" val="1680742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6216228-0631-4DB4-A0D2-D370541E6DE7}"/>
              </a:ext>
            </a:extLst>
          </p:cNvPr>
          <p:cNvSpPr>
            <a:spLocks noGrp="1"/>
          </p:cNvSpPr>
          <p:nvPr>
            <p:ph type="title"/>
          </p:nvPr>
        </p:nvSpPr>
        <p:spPr/>
        <p:txBody>
          <a:bodyPr>
            <a:normAutofit/>
          </a:bodyPr>
          <a:lstStyle/>
          <a:p>
            <a:r>
              <a:rPr lang="en-US" dirty="0"/>
              <a:t>Related Question Regarding Transcripts</a:t>
            </a:r>
          </a:p>
        </p:txBody>
      </p:sp>
      <p:sp>
        <p:nvSpPr>
          <p:cNvPr id="6" name="Content Placeholder 5">
            <a:extLst>
              <a:ext uri="{FF2B5EF4-FFF2-40B4-BE49-F238E27FC236}">
                <a16:creationId xmlns:a16="http://schemas.microsoft.com/office/drawing/2014/main" id="{BF6EE38E-7107-4451-AAE2-E0998DCF255D}"/>
              </a:ext>
            </a:extLst>
          </p:cNvPr>
          <p:cNvSpPr>
            <a:spLocks noGrp="1"/>
          </p:cNvSpPr>
          <p:nvPr>
            <p:ph idx="1"/>
          </p:nvPr>
        </p:nvSpPr>
        <p:spPr/>
        <p:txBody>
          <a:bodyPr>
            <a:normAutofit/>
          </a:bodyPr>
          <a:lstStyle/>
          <a:p>
            <a:pPr marL="514350" indent="-514350">
              <a:buFont typeface="+mj-lt"/>
              <a:buAutoNum type="alphaUcPeriod" startAt="17"/>
            </a:pPr>
            <a:r>
              <a:rPr lang="en-US" dirty="0"/>
              <a:t>If after creating a video [multimedia] with audio description, does that mean we also have to have a transcript available that includes the combined standard transcript with audio descriptions intertwined?</a:t>
            </a:r>
          </a:p>
          <a:p>
            <a:pPr marL="0" indent="0">
              <a:buNone/>
            </a:pPr>
            <a:endParaRPr lang="en-US" dirty="0"/>
          </a:p>
          <a:p>
            <a:pPr marL="514350" indent="-514350">
              <a:buFont typeface="+mj-lt"/>
              <a:buAutoNum type="alphaUcPeriod"/>
            </a:pPr>
            <a:r>
              <a:rPr lang="en-US" dirty="0"/>
              <a:t>No.  There is not a 508 requirement for a transcript.  A transcript is not an acceptable alternative for either captioning or audio description.</a:t>
            </a:r>
          </a:p>
        </p:txBody>
      </p:sp>
      <p:sp>
        <p:nvSpPr>
          <p:cNvPr id="4" name="Slide Number Placeholder 3">
            <a:extLst>
              <a:ext uri="{FF2B5EF4-FFF2-40B4-BE49-F238E27FC236}">
                <a16:creationId xmlns:a16="http://schemas.microsoft.com/office/drawing/2014/main" id="{5E973218-8E96-4B9E-A82C-9FF199F8D079}"/>
              </a:ext>
            </a:extLst>
          </p:cNvPr>
          <p:cNvSpPr>
            <a:spLocks noGrp="1"/>
          </p:cNvSpPr>
          <p:nvPr>
            <p:ph type="sldNum" sz="quarter" idx="12"/>
          </p:nvPr>
        </p:nvSpPr>
        <p:spPr/>
        <p:txBody>
          <a:bodyPr/>
          <a:lstStyle/>
          <a:p>
            <a:fld id="{7DBB8827-6B7E-4F83-AFAA-169927671919}" type="slidenum">
              <a:rPr lang="en-US" smtClean="0"/>
              <a:pPr/>
              <a:t>22</a:t>
            </a:fld>
            <a:endParaRPr lang="en-US" dirty="0"/>
          </a:p>
        </p:txBody>
      </p:sp>
    </p:spTree>
    <p:extLst>
      <p:ext uri="{BB962C8B-B14F-4D97-AF65-F5344CB8AC3E}">
        <p14:creationId xmlns:p14="http://schemas.microsoft.com/office/powerpoint/2010/main" val="23803963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6216228-0631-4DB4-A0D2-D370541E6DE7}"/>
              </a:ext>
            </a:extLst>
          </p:cNvPr>
          <p:cNvSpPr>
            <a:spLocks noGrp="1"/>
          </p:cNvSpPr>
          <p:nvPr>
            <p:ph type="title"/>
          </p:nvPr>
        </p:nvSpPr>
        <p:spPr/>
        <p:txBody>
          <a:bodyPr>
            <a:normAutofit/>
          </a:bodyPr>
          <a:lstStyle/>
          <a:p>
            <a:r>
              <a:rPr lang="en-US" dirty="0"/>
              <a:t>Related Question for</a:t>
            </a:r>
            <a:br>
              <a:rPr lang="en-US" dirty="0"/>
            </a:br>
            <a:r>
              <a:rPr lang="en-US" dirty="0"/>
              <a:t>Audio Description and Social Media</a:t>
            </a:r>
          </a:p>
        </p:txBody>
      </p:sp>
      <p:sp>
        <p:nvSpPr>
          <p:cNvPr id="6" name="Content Placeholder 5">
            <a:extLst>
              <a:ext uri="{FF2B5EF4-FFF2-40B4-BE49-F238E27FC236}">
                <a16:creationId xmlns:a16="http://schemas.microsoft.com/office/drawing/2014/main" id="{BF6EE38E-7107-4451-AAE2-E0998DCF255D}"/>
              </a:ext>
            </a:extLst>
          </p:cNvPr>
          <p:cNvSpPr>
            <a:spLocks noGrp="1"/>
          </p:cNvSpPr>
          <p:nvPr>
            <p:ph idx="1"/>
          </p:nvPr>
        </p:nvSpPr>
        <p:spPr/>
        <p:txBody>
          <a:bodyPr>
            <a:normAutofit/>
          </a:bodyPr>
          <a:lstStyle/>
          <a:p>
            <a:pPr marL="514350" indent="-514350">
              <a:buFont typeface="+mj-lt"/>
              <a:buAutoNum type="alphaUcPeriod" startAt="17"/>
            </a:pPr>
            <a:r>
              <a:rPr lang="en-US" dirty="0"/>
              <a:t>All of our social media sites are using closed captions and we upload extensive video descriptions — that are often times more involved than the video and/or the actual video script.  If I’m reading this right, wouldn’t we potentially be captioning on captions?</a:t>
            </a:r>
          </a:p>
          <a:p>
            <a:pPr marL="0" indent="0">
              <a:buNone/>
            </a:pPr>
            <a:endParaRPr lang="en-US" dirty="0"/>
          </a:p>
          <a:p>
            <a:pPr marL="514350" indent="-514350">
              <a:buFont typeface="+mj-lt"/>
              <a:buAutoNum type="alphaUcPeriod"/>
            </a:pPr>
            <a:r>
              <a:rPr lang="en-US" dirty="0"/>
              <a:t>No.  Audio description is voice narration added to benefit people who cannot see the video.  This additional voice narration is not captioned because captioning is to benefit people who cannot hear the original audio track of the video. </a:t>
            </a:r>
          </a:p>
        </p:txBody>
      </p:sp>
      <p:sp>
        <p:nvSpPr>
          <p:cNvPr id="4" name="Slide Number Placeholder 3">
            <a:extLst>
              <a:ext uri="{FF2B5EF4-FFF2-40B4-BE49-F238E27FC236}">
                <a16:creationId xmlns:a16="http://schemas.microsoft.com/office/drawing/2014/main" id="{5E973218-8E96-4B9E-A82C-9FF199F8D079}"/>
              </a:ext>
            </a:extLst>
          </p:cNvPr>
          <p:cNvSpPr>
            <a:spLocks noGrp="1"/>
          </p:cNvSpPr>
          <p:nvPr>
            <p:ph type="sldNum" sz="quarter" idx="12"/>
          </p:nvPr>
        </p:nvSpPr>
        <p:spPr/>
        <p:txBody>
          <a:bodyPr/>
          <a:lstStyle/>
          <a:p>
            <a:fld id="{7DBB8827-6B7E-4F83-AFAA-169927671919}" type="slidenum">
              <a:rPr lang="en-US" smtClean="0"/>
              <a:pPr/>
              <a:t>23</a:t>
            </a:fld>
            <a:endParaRPr lang="en-US" dirty="0"/>
          </a:p>
        </p:txBody>
      </p:sp>
    </p:spTree>
    <p:extLst>
      <p:ext uri="{BB962C8B-B14F-4D97-AF65-F5344CB8AC3E}">
        <p14:creationId xmlns:p14="http://schemas.microsoft.com/office/powerpoint/2010/main" val="33528197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6216228-0631-4DB4-A0D2-D370541E6DE7}"/>
              </a:ext>
            </a:extLst>
          </p:cNvPr>
          <p:cNvSpPr>
            <a:spLocks noGrp="1"/>
          </p:cNvSpPr>
          <p:nvPr>
            <p:ph type="title"/>
          </p:nvPr>
        </p:nvSpPr>
        <p:spPr/>
        <p:txBody>
          <a:bodyPr>
            <a:normAutofit/>
          </a:bodyPr>
          <a:lstStyle/>
          <a:p>
            <a:r>
              <a:rPr lang="en-US" dirty="0"/>
              <a:t>Related Question for</a:t>
            </a:r>
            <a:br>
              <a:rPr lang="en-US" dirty="0"/>
            </a:br>
            <a:r>
              <a:rPr lang="en-US" dirty="0"/>
              <a:t>Speech or Public Presentation (1 of 2)</a:t>
            </a:r>
          </a:p>
        </p:txBody>
      </p:sp>
      <p:sp>
        <p:nvSpPr>
          <p:cNvPr id="6" name="Content Placeholder 5">
            <a:extLst>
              <a:ext uri="{FF2B5EF4-FFF2-40B4-BE49-F238E27FC236}">
                <a16:creationId xmlns:a16="http://schemas.microsoft.com/office/drawing/2014/main" id="{BF6EE38E-7107-4451-AAE2-E0998DCF255D}"/>
              </a:ext>
            </a:extLst>
          </p:cNvPr>
          <p:cNvSpPr>
            <a:spLocks noGrp="1"/>
          </p:cNvSpPr>
          <p:nvPr>
            <p:ph idx="1"/>
          </p:nvPr>
        </p:nvSpPr>
        <p:spPr/>
        <p:txBody>
          <a:bodyPr>
            <a:normAutofit/>
          </a:bodyPr>
          <a:lstStyle/>
          <a:p>
            <a:pPr marL="514350" indent="-514350">
              <a:buFont typeface="+mj-lt"/>
              <a:buAutoNum type="alphaUcPeriod" startAt="17"/>
            </a:pPr>
            <a:r>
              <a:rPr lang="en-US" dirty="0"/>
              <a:t>When the content is a speech or public presentation, what are the requirements for audio description in those cases?</a:t>
            </a:r>
          </a:p>
          <a:p>
            <a:pPr marL="0" indent="0">
              <a:buNone/>
            </a:pPr>
            <a:endParaRPr lang="en-US" dirty="0"/>
          </a:p>
          <a:p>
            <a:pPr marL="514350" indent="-514350">
              <a:buFont typeface="+mj-lt"/>
              <a:buAutoNum type="alphaUcPeriod"/>
            </a:pPr>
            <a:r>
              <a:rPr lang="en-US" dirty="0"/>
              <a:t>Perhaps none.  See the WCAG 2.0 for definition for audio description:</a:t>
            </a:r>
          </a:p>
          <a:p>
            <a:pPr marL="914400" lvl="2" indent="0">
              <a:buNone/>
            </a:pPr>
            <a:r>
              <a:rPr lang="en-US" dirty="0"/>
              <a:t>Note 3:  Where all of the video information is already provided in existing audio, no additional audio description is necessary.</a:t>
            </a:r>
          </a:p>
        </p:txBody>
      </p:sp>
      <p:sp>
        <p:nvSpPr>
          <p:cNvPr id="4" name="Slide Number Placeholder 3">
            <a:extLst>
              <a:ext uri="{FF2B5EF4-FFF2-40B4-BE49-F238E27FC236}">
                <a16:creationId xmlns:a16="http://schemas.microsoft.com/office/drawing/2014/main" id="{5E973218-8E96-4B9E-A82C-9FF199F8D079}"/>
              </a:ext>
            </a:extLst>
          </p:cNvPr>
          <p:cNvSpPr>
            <a:spLocks noGrp="1"/>
          </p:cNvSpPr>
          <p:nvPr>
            <p:ph type="sldNum" sz="quarter" idx="12"/>
          </p:nvPr>
        </p:nvSpPr>
        <p:spPr/>
        <p:txBody>
          <a:bodyPr/>
          <a:lstStyle/>
          <a:p>
            <a:fld id="{7DBB8827-6B7E-4F83-AFAA-169927671919}" type="slidenum">
              <a:rPr lang="en-US" smtClean="0"/>
              <a:pPr/>
              <a:t>24</a:t>
            </a:fld>
            <a:endParaRPr lang="en-US" dirty="0"/>
          </a:p>
        </p:txBody>
      </p:sp>
    </p:spTree>
    <p:extLst>
      <p:ext uri="{BB962C8B-B14F-4D97-AF65-F5344CB8AC3E}">
        <p14:creationId xmlns:p14="http://schemas.microsoft.com/office/powerpoint/2010/main" val="4782471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6216228-0631-4DB4-A0D2-D370541E6DE7}"/>
              </a:ext>
            </a:extLst>
          </p:cNvPr>
          <p:cNvSpPr>
            <a:spLocks noGrp="1"/>
          </p:cNvSpPr>
          <p:nvPr>
            <p:ph type="title"/>
          </p:nvPr>
        </p:nvSpPr>
        <p:spPr/>
        <p:txBody>
          <a:bodyPr>
            <a:normAutofit/>
          </a:bodyPr>
          <a:lstStyle/>
          <a:p>
            <a:r>
              <a:rPr lang="en-US" dirty="0"/>
              <a:t>Related Question for</a:t>
            </a:r>
            <a:br>
              <a:rPr lang="en-US" dirty="0"/>
            </a:br>
            <a:r>
              <a:rPr lang="en-US" dirty="0"/>
              <a:t>Speech or Public Presentation (2 of 2)</a:t>
            </a:r>
          </a:p>
        </p:txBody>
      </p:sp>
      <p:sp>
        <p:nvSpPr>
          <p:cNvPr id="6" name="Content Placeholder 5">
            <a:extLst>
              <a:ext uri="{FF2B5EF4-FFF2-40B4-BE49-F238E27FC236}">
                <a16:creationId xmlns:a16="http://schemas.microsoft.com/office/drawing/2014/main" id="{BF6EE38E-7107-4451-AAE2-E0998DCF255D}"/>
              </a:ext>
            </a:extLst>
          </p:cNvPr>
          <p:cNvSpPr>
            <a:spLocks noGrp="1"/>
          </p:cNvSpPr>
          <p:nvPr>
            <p:ph idx="1"/>
          </p:nvPr>
        </p:nvSpPr>
        <p:spPr/>
        <p:txBody>
          <a:bodyPr>
            <a:normAutofit/>
          </a:bodyPr>
          <a:lstStyle/>
          <a:p>
            <a:pPr marL="514350" indent="-514350">
              <a:buFont typeface="+mj-lt"/>
              <a:buAutoNum type="alphaUcPeriod" startAt="17"/>
            </a:pPr>
            <a:r>
              <a:rPr lang="en-US" dirty="0"/>
              <a:t>In other words, if there’s audio and the innate site video player (YouTube, Twitter, Facebook, etc.) contains captions, does this meet the standard?</a:t>
            </a:r>
          </a:p>
          <a:p>
            <a:pPr marL="0" indent="0">
              <a:buNone/>
            </a:pPr>
            <a:endParaRPr lang="en-US" dirty="0"/>
          </a:p>
          <a:p>
            <a:pPr marL="514350" indent="-514350">
              <a:buFont typeface="+mj-lt"/>
              <a:buAutoNum type="alphaUcPeriod"/>
            </a:pPr>
            <a:r>
              <a:rPr lang="en-US" dirty="0"/>
              <a:t>Yes.</a:t>
            </a:r>
          </a:p>
          <a:p>
            <a:pPr lvl="1"/>
            <a:r>
              <a:rPr lang="en-US" dirty="0"/>
              <a:t>Please note that there are other WCAG 2.0 success criteria that could be applicable (e.g., for keyboard accessibility), but captioning and audio description are the biggest challenges when it comes to video.</a:t>
            </a:r>
          </a:p>
        </p:txBody>
      </p:sp>
      <p:sp>
        <p:nvSpPr>
          <p:cNvPr id="4" name="Slide Number Placeholder 3">
            <a:extLst>
              <a:ext uri="{FF2B5EF4-FFF2-40B4-BE49-F238E27FC236}">
                <a16:creationId xmlns:a16="http://schemas.microsoft.com/office/drawing/2014/main" id="{5E973218-8E96-4B9E-A82C-9FF199F8D079}"/>
              </a:ext>
            </a:extLst>
          </p:cNvPr>
          <p:cNvSpPr>
            <a:spLocks noGrp="1"/>
          </p:cNvSpPr>
          <p:nvPr>
            <p:ph type="sldNum" sz="quarter" idx="12"/>
          </p:nvPr>
        </p:nvSpPr>
        <p:spPr/>
        <p:txBody>
          <a:bodyPr/>
          <a:lstStyle/>
          <a:p>
            <a:fld id="{7DBB8827-6B7E-4F83-AFAA-169927671919}" type="slidenum">
              <a:rPr lang="en-US" smtClean="0"/>
              <a:pPr/>
              <a:t>25</a:t>
            </a:fld>
            <a:endParaRPr lang="en-US" dirty="0"/>
          </a:p>
        </p:txBody>
      </p:sp>
    </p:spTree>
    <p:extLst>
      <p:ext uri="{BB962C8B-B14F-4D97-AF65-F5344CB8AC3E}">
        <p14:creationId xmlns:p14="http://schemas.microsoft.com/office/powerpoint/2010/main" val="27648712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FCE2B-2AD9-4731-9F0F-AD9E14AB03E5}"/>
              </a:ext>
            </a:extLst>
          </p:cNvPr>
          <p:cNvSpPr>
            <a:spLocks noGrp="1"/>
          </p:cNvSpPr>
          <p:nvPr>
            <p:ph type="title"/>
          </p:nvPr>
        </p:nvSpPr>
        <p:spPr/>
        <p:txBody>
          <a:bodyPr>
            <a:normAutofit/>
          </a:bodyPr>
          <a:lstStyle/>
          <a:p>
            <a:r>
              <a:rPr lang="en-US" sz="4400" kern="1200" dirty="0">
                <a:solidFill>
                  <a:schemeClr val="tx1"/>
                </a:solidFill>
                <a:effectLst/>
                <a:latin typeface="+mj-lt"/>
                <a:ea typeface="+mj-ea"/>
                <a:cs typeface="+mj-cs"/>
              </a:rPr>
              <a:t>Revised</a:t>
            </a:r>
            <a:r>
              <a:rPr lang="en-US" sz="4400" kern="1200" baseline="0" dirty="0">
                <a:solidFill>
                  <a:schemeClr val="tx1"/>
                </a:solidFill>
                <a:effectLst/>
                <a:latin typeface="+mj-lt"/>
                <a:ea typeface="+mj-ea"/>
                <a:cs typeface="+mj-cs"/>
              </a:rPr>
              <a:t> 508 Standards (2017)</a:t>
            </a:r>
            <a:br>
              <a:rPr lang="en-US" sz="4400" kern="1200" baseline="0" dirty="0">
                <a:solidFill>
                  <a:schemeClr val="tx1"/>
                </a:solidFill>
                <a:effectLst/>
                <a:latin typeface="+mj-lt"/>
                <a:ea typeface="+mj-ea"/>
                <a:cs typeface="+mj-cs"/>
              </a:rPr>
            </a:br>
            <a:r>
              <a:rPr lang="en-US" sz="4400" kern="1200" baseline="0" dirty="0">
                <a:solidFill>
                  <a:schemeClr val="tx1"/>
                </a:solidFill>
                <a:effectLst/>
                <a:latin typeface="+mj-lt"/>
                <a:ea typeface="+mj-ea"/>
                <a:cs typeface="+mj-cs"/>
              </a:rPr>
              <a:t>Requirements for Other Time-based Media</a:t>
            </a:r>
            <a:endParaRPr lang="en-US" dirty="0"/>
          </a:p>
        </p:txBody>
      </p:sp>
      <p:sp>
        <p:nvSpPr>
          <p:cNvPr id="3" name="Content Placeholder 2">
            <a:extLst>
              <a:ext uri="{FF2B5EF4-FFF2-40B4-BE49-F238E27FC236}">
                <a16:creationId xmlns:a16="http://schemas.microsoft.com/office/drawing/2014/main" id="{8D7C84ED-99D8-4DD4-809E-F73AF1FB157D}"/>
              </a:ext>
            </a:extLst>
          </p:cNvPr>
          <p:cNvSpPr>
            <a:spLocks noGrp="1"/>
          </p:cNvSpPr>
          <p:nvPr>
            <p:ph idx="1"/>
          </p:nvPr>
        </p:nvSpPr>
        <p:spPr/>
        <p:txBody>
          <a:bodyPr>
            <a:normAutofit/>
          </a:bodyPr>
          <a:lstStyle/>
          <a:p>
            <a:pPr marL="0" indent="0">
              <a:buNone/>
            </a:pPr>
            <a:r>
              <a:rPr lang="en-US" dirty="0"/>
              <a:t>Excerpts from WCAG 2.0 Level AA incorporation by reference: </a:t>
            </a:r>
          </a:p>
          <a:p>
            <a:pPr marL="0" indent="0">
              <a:buNone/>
            </a:pPr>
            <a:endParaRPr lang="en-US" dirty="0"/>
          </a:p>
          <a:p>
            <a:pPr marL="457200" lvl="1" indent="0">
              <a:buNone/>
            </a:pPr>
            <a:r>
              <a:rPr lang="en-US" dirty="0"/>
              <a:t>1.2.1 Audio-only and Video-only (Prerecorded):  For prerecorded audio-only and prerecorded video-only media…</a:t>
            </a:r>
          </a:p>
          <a:p>
            <a:pPr lvl="1"/>
            <a:r>
              <a:rPr lang="en-US" dirty="0"/>
              <a:t>Prerecorded Audio-only:  An alternative for time-based media is provided…</a:t>
            </a:r>
          </a:p>
          <a:p>
            <a:pPr lvl="1"/>
            <a:r>
              <a:rPr lang="en-US" dirty="0"/>
              <a:t>Prerecorded Video-only:  Either an alternative for time-based media or an audio track is provided…</a:t>
            </a:r>
          </a:p>
        </p:txBody>
      </p:sp>
      <p:sp>
        <p:nvSpPr>
          <p:cNvPr id="4" name="Slide Number Placeholder 3">
            <a:extLst>
              <a:ext uri="{FF2B5EF4-FFF2-40B4-BE49-F238E27FC236}">
                <a16:creationId xmlns:a16="http://schemas.microsoft.com/office/drawing/2014/main" id="{9FA3AC6A-4DA9-44D0-89F1-FD66AC570FA4}"/>
              </a:ext>
            </a:extLst>
          </p:cNvPr>
          <p:cNvSpPr>
            <a:spLocks noGrp="1"/>
          </p:cNvSpPr>
          <p:nvPr>
            <p:ph type="sldNum" sz="quarter" idx="12"/>
          </p:nvPr>
        </p:nvSpPr>
        <p:spPr/>
        <p:txBody>
          <a:bodyPr/>
          <a:lstStyle/>
          <a:p>
            <a:fld id="{7DBB8827-6B7E-4F83-AFAA-169927671919}" type="slidenum">
              <a:rPr lang="en-US" smtClean="0"/>
              <a:pPr/>
              <a:t>26</a:t>
            </a:fld>
            <a:endParaRPr lang="en-US" dirty="0"/>
          </a:p>
        </p:txBody>
      </p:sp>
    </p:spTree>
    <p:extLst>
      <p:ext uri="{BB962C8B-B14F-4D97-AF65-F5344CB8AC3E}">
        <p14:creationId xmlns:p14="http://schemas.microsoft.com/office/powerpoint/2010/main" val="29257911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FCE2B-2AD9-4731-9F0F-AD9E14AB03E5}"/>
              </a:ext>
            </a:extLst>
          </p:cNvPr>
          <p:cNvSpPr>
            <a:spLocks noGrp="1"/>
          </p:cNvSpPr>
          <p:nvPr>
            <p:ph type="title"/>
          </p:nvPr>
        </p:nvSpPr>
        <p:spPr/>
        <p:txBody>
          <a:bodyPr>
            <a:normAutofit/>
          </a:bodyPr>
          <a:lstStyle/>
          <a:p>
            <a:r>
              <a:rPr lang="en-US" sz="4400" kern="1200" dirty="0">
                <a:solidFill>
                  <a:schemeClr val="tx1"/>
                </a:solidFill>
                <a:effectLst/>
                <a:latin typeface="+mj-lt"/>
                <a:ea typeface="+mj-ea"/>
                <a:cs typeface="+mj-cs"/>
              </a:rPr>
              <a:t>Revised</a:t>
            </a:r>
            <a:r>
              <a:rPr lang="en-US" sz="4400" kern="1200" baseline="0" dirty="0">
                <a:solidFill>
                  <a:schemeClr val="tx1"/>
                </a:solidFill>
                <a:effectLst/>
                <a:latin typeface="+mj-lt"/>
                <a:ea typeface="+mj-ea"/>
                <a:cs typeface="+mj-cs"/>
              </a:rPr>
              <a:t> 508 Standards (2017)</a:t>
            </a:r>
            <a:br>
              <a:rPr lang="en-US" sz="4400" kern="1200" baseline="0" dirty="0">
                <a:solidFill>
                  <a:schemeClr val="tx1"/>
                </a:solidFill>
                <a:effectLst/>
                <a:latin typeface="+mj-lt"/>
                <a:ea typeface="+mj-ea"/>
                <a:cs typeface="+mj-cs"/>
              </a:rPr>
            </a:br>
            <a:r>
              <a:rPr lang="en-US" sz="4400" kern="1200" baseline="0" dirty="0">
                <a:solidFill>
                  <a:schemeClr val="tx1"/>
                </a:solidFill>
                <a:effectLst/>
                <a:latin typeface="+mj-lt"/>
                <a:ea typeface="+mj-ea"/>
                <a:cs typeface="+mj-cs"/>
              </a:rPr>
              <a:t>Requirement for Sensory </a:t>
            </a:r>
            <a:r>
              <a:rPr lang="en-US" dirty="0"/>
              <a:t>Experience</a:t>
            </a:r>
          </a:p>
        </p:txBody>
      </p:sp>
      <p:sp>
        <p:nvSpPr>
          <p:cNvPr id="3" name="Content Placeholder 2">
            <a:extLst>
              <a:ext uri="{FF2B5EF4-FFF2-40B4-BE49-F238E27FC236}">
                <a16:creationId xmlns:a16="http://schemas.microsoft.com/office/drawing/2014/main" id="{8D7C84ED-99D8-4DD4-809E-F73AF1FB157D}"/>
              </a:ext>
            </a:extLst>
          </p:cNvPr>
          <p:cNvSpPr>
            <a:spLocks noGrp="1"/>
          </p:cNvSpPr>
          <p:nvPr>
            <p:ph idx="1"/>
          </p:nvPr>
        </p:nvSpPr>
        <p:spPr/>
        <p:txBody>
          <a:bodyPr>
            <a:normAutofit/>
          </a:bodyPr>
          <a:lstStyle/>
          <a:p>
            <a:pPr marL="0" indent="0">
              <a:buNone/>
            </a:pPr>
            <a:r>
              <a:rPr lang="en-US" dirty="0"/>
              <a:t>Excerpts from WCAG 2.0 Level AA incorporation by reference (emphasis added):</a:t>
            </a:r>
          </a:p>
          <a:p>
            <a:pPr marL="0" indent="0">
              <a:buNone/>
            </a:pPr>
            <a:endParaRPr lang="en-US" dirty="0"/>
          </a:p>
          <a:p>
            <a:pPr marL="457200" lvl="1" indent="0">
              <a:buNone/>
            </a:pPr>
            <a:r>
              <a:rPr lang="en-US" dirty="0"/>
              <a:t>1.1.1 Non-text Content:  All non-text content that is presented to the user has a text alternative that serves the equivalent purpose, </a:t>
            </a:r>
            <a:r>
              <a:rPr lang="en-US" b="1" i="1" dirty="0"/>
              <a:t>except for the situations listed below</a:t>
            </a:r>
            <a:r>
              <a:rPr lang="en-US" dirty="0"/>
              <a:t>…</a:t>
            </a:r>
          </a:p>
          <a:p>
            <a:pPr lvl="1"/>
            <a:r>
              <a:rPr lang="en-US" dirty="0"/>
              <a:t>Sensory:  If non-text content is primarily intended to create a specific sensory experience, then </a:t>
            </a:r>
            <a:r>
              <a:rPr lang="en-US" b="1" i="1" dirty="0"/>
              <a:t>text alternatives at least provide descriptive identification</a:t>
            </a:r>
            <a:r>
              <a:rPr lang="en-US" dirty="0"/>
              <a:t> of the non-text content.</a:t>
            </a:r>
          </a:p>
        </p:txBody>
      </p:sp>
      <p:sp>
        <p:nvSpPr>
          <p:cNvPr id="4" name="Slide Number Placeholder 3">
            <a:extLst>
              <a:ext uri="{FF2B5EF4-FFF2-40B4-BE49-F238E27FC236}">
                <a16:creationId xmlns:a16="http://schemas.microsoft.com/office/drawing/2014/main" id="{9FA3AC6A-4DA9-44D0-89F1-FD66AC570FA4}"/>
              </a:ext>
            </a:extLst>
          </p:cNvPr>
          <p:cNvSpPr>
            <a:spLocks noGrp="1"/>
          </p:cNvSpPr>
          <p:nvPr>
            <p:ph type="sldNum" sz="quarter" idx="12"/>
          </p:nvPr>
        </p:nvSpPr>
        <p:spPr/>
        <p:txBody>
          <a:bodyPr/>
          <a:lstStyle/>
          <a:p>
            <a:fld id="{7DBB8827-6B7E-4F83-AFAA-169927671919}" type="slidenum">
              <a:rPr lang="en-US" smtClean="0"/>
              <a:pPr/>
              <a:t>27</a:t>
            </a:fld>
            <a:endParaRPr lang="en-US" dirty="0"/>
          </a:p>
        </p:txBody>
      </p:sp>
    </p:spTree>
    <p:extLst>
      <p:ext uri="{BB962C8B-B14F-4D97-AF65-F5344CB8AC3E}">
        <p14:creationId xmlns:p14="http://schemas.microsoft.com/office/powerpoint/2010/main" val="24622594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6216228-0631-4DB4-A0D2-D370541E6DE7}"/>
              </a:ext>
            </a:extLst>
          </p:cNvPr>
          <p:cNvSpPr>
            <a:spLocks noGrp="1"/>
          </p:cNvSpPr>
          <p:nvPr>
            <p:ph type="title"/>
          </p:nvPr>
        </p:nvSpPr>
        <p:spPr/>
        <p:txBody>
          <a:bodyPr/>
          <a:lstStyle/>
          <a:p>
            <a:r>
              <a:rPr lang="en-US" dirty="0"/>
              <a:t>Related Question for Sensory Experience</a:t>
            </a:r>
          </a:p>
        </p:txBody>
      </p:sp>
      <p:sp>
        <p:nvSpPr>
          <p:cNvPr id="6" name="Content Placeholder 5">
            <a:extLst>
              <a:ext uri="{FF2B5EF4-FFF2-40B4-BE49-F238E27FC236}">
                <a16:creationId xmlns:a16="http://schemas.microsoft.com/office/drawing/2014/main" id="{BF6EE38E-7107-4451-AAE2-E0998DCF255D}"/>
              </a:ext>
            </a:extLst>
          </p:cNvPr>
          <p:cNvSpPr>
            <a:spLocks noGrp="1"/>
          </p:cNvSpPr>
          <p:nvPr>
            <p:ph idx="1"/>
          </p:nvPr>
        </p:nvSpPr>
        <p:spPr/>
        <p:txBody>
          <a:bodyPr/>
          <a:lstStyle/>
          <a:p>
            <a:pPr marL="514350" indent="-514350">
              <a:buFont typeface="+mj-lt"/>
              <a:buAutoNum type="alphaUcPeriod" startAt="17"/>
            </a:pPr>
            <a:r>
              <a:rPr lang="en-US" dirty="0"/>
              <a:t>How are we supposed to share video/b-roll specific for scientific research?  We have underwater cameras, and drones, that film thousands of hours of footage and share those publicly so that researchers can easily access that content.  Audio describing underwater or drone footage would cost hundreds of thousands of dollars each year.</a:t>
            </a:r>
          </a:p>
          <a:p>
            <a:pPr marL="0" indent="0">
              <a:buNone/>
            </a:pPr>
            <a:endParaRPr lang="en-US" dirty="0"/>
          </a:p>
          <a:p>
            <a:pPr marL="514350" indent="-514350">
              <a:buFont typeface="+mj-lt"/>
              <a:buAutoNum type="alphaUcPeriod"/>
            </a:pPr>
            <a:r>
              <a:rPr lang="en-US" dirty="0"/>
              <a:t>There is no requirement to add audio description to silent videos.  The baseline WCAG 2.0 Level AA requirement for this sort of material is only to provide descriptive identification.</a:t>
            </a:r>
          </a:p>
        </p:txBody>
      </p:sp>
      <p:sp>
        <p:nvSpPr>
          <p:cNvPr id="4" name="Slide Number Placeholder 3">
            <a:extLst>
              <a:ext uri="{FF2B5EF4-FFF2-40B4-BE49-F238E27FC236}">
                <a16:creationId xmlns:a16="http://schemas.microsoft.com/office/drawing/2014/main" id="{5E973218-8E96-4B9E-A82C-9FF199F8D079}"/>
              </a:ext>
            </a:extLst>
          </p:cNvPr>
          <p:cNvSpPr>
            <a:spLocks noGrp="1"/>
          </p:cNvSpPr>
          <p:nvPr>
            <p:ph type="sldNum" sz="quarter" idx="12"/>
          </p:nvPr>
        </p:nvSpPr>
        <p:spPr/>
        <p:txBody>
          <a:bodyPr/>
          <a:lstStyle/>
          <a:p>
            <a:fld id="{7DBB8827-6B7E-4F83-AFAA-169927671919}" type="slidenum">
              <a:rPr lang="en-US" smtClean="0"/>
              <a:pPr/>
              <a:t>28</a:t>
            </a:fld>
            <a:endParaRPr lang="en-US" dirty="0"/>
          </a:p>
        </p:txBody>
      </p:sp>
    </p:spTree>
    <p:extLst>
      <p:ext uri="{BB962C8B-B14F-4D97-AF65-F5344CB8AC3E}">
        <p14:creationId xmlns:p14="http://schemas.microsoft.com/office/powerpoint/2010/main" val="3124492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C6965-04E7-4955-8B4B-37C94FED5BBA}"/>
              </a:ext>
            </a:extLst>
          </p:cNvPr>
          <p:cNvSpPr>
            <a:spLocks noGrp="1"/>
          </p:cNvSpPr>
          <p:nvPr>
            <p:ph type="title"/>
          </p:nvPr>
        </p:nvSpPr>
        <p:spPr/>
        <p:txBody>
          <a:bodyPr/>
          <a:lstStyle/>
          <a:p>
            <a:r>
              <a:rPr lang="en-US" dirty="0"/>
              <a:t>E202.6 Undue</a:t>
            </a:r>
            <a:r>
              <a:rPr lang="en-US" baseline="0" dirty="0"/>
              <a:t> Burden</a:t>
            </a:r>
            <a:r>
              <a:rPr lang="en-US" dirty="0"/>
              <a:t> or</a:t>
            </a:r>
            <a:br>
              <a:rPr lang="en-US" dirty="0"/>
            </a:br>
            <a:r>
              <a:rPr lang="en-US" dirty="0"/>
              <a:t>Fundamental Alteration</a:t>
            </a:r>
          </a:p>
        </p:txBody>
      </p:sp>
      <p:sp>
        <p:nvSpPr>
          <p:cNvPr id="3" name="Content Placeholder 2">
            <a:extLst>
              <a:ext uri="{FF2B5EF4-FFF2-40B4-BE49-F238E27FC236}">
                <a16:creationId xmlns:a16="http://schemas.microsoft.com/office/drawing/2014/main" id="{84B749EC-37AE-4850-8D6A-5EE8020B2AAD}"/>
              </a:ext>
            </a:extLst>
          </p:cNvPr>
          <p:cNvSpPr>
            <a:spLocks noGrp="1"/>
          </p:cNvSpPr>
          <p:nvPr>
            <p:ph idx="1"/>
          </p:nvPr>
        </p:nvSpPr>
        <p:spPr/>
        <p:txBody>
          <a:bodyPr/>
          <a:lstStyle/>
          <a:p>
            <a:pPr marL="0" indent="0">
              <a:buNone/>
            </a:pPr>
            <a:r>
              <a:rPr lang="en-US" dirty="0"/>
              <a:t>Where an agency determines in accordance with E202.5 [sic] that conformance to requirements in the Revised 508 Standards would impose an undue burden or would result in a fundamental alteration in the nature of the ICT, conformance shall be required only to the extent that it does not impose an undue burden, or result in a fundamental alteration in the nature of the ICT.</a:t>
            </a:r>
          </a:p>
        </p:txBody>
      </p:sp>
      <p:sp>
        <p:nvSpPr>
          <p:cNvPr id="4" name="Slide Number Placeholder 3">
            <a:extLst>
              <a:ext uri="{FF2B5EF4-FFF2-40B4-BE49-F238E27FC236}">
                <a16:creationId xmlns:a16="http://schemas.microsoft.com/office/drawing/2014/main" id="{EA2D6680-B30D-45BF-B09F-8B0E4D82CF16}"/>
              </a:ext>
            </a:extLst>
          </p:cNvPr>
          <p:cNvSpPr>
            <a:spLocks noGrp="1"/>
          </p:cNvSpPr>
          <p:nvPr>
            <p:ph type="sldNum" sz="quarter" idx="12"/>
          </p:nvPr>
        </p:nvSpPr>
        <p:spPr/>
        <p:txBody>
          <a:bodyPr/>
          <a:lstStyle/>
          <a:p>
            <a:fld id="{7DBB8827-6B7E-4F83-AFAA-169927671919}" type="slidenum">
              <a:rPr lang="en-US" smtClean="0"/>
              <a:pPr/>
              <a:t>29</a:t>
            </a:fld>
            <a:endParaRPr lang="en-US" dirty="0"/>
          </a:p>
        </p:txBody>
      </p:sp>
    </p:spTree>
    <p:extLst>
      <p:ext uri="{BB962C8B-B14F-4D97-AF65-F5344CB8AC3E}">
        <p14:creationId xmlns:p14="http://schemas.microsoft.com/office/powerpoint/2010/main" val="3427449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A8A3D-C12B-4B7D-A9EB-CAD3ADCB2BBA}"/>
              </a:ext>
            </a:extLst>
          </p:cNvPr>
          <p:cNvSpPr>
            <a:spLocks noGrp="1"/>
          </p:cNvSpPr>
          <p:nvPr>
            <p:ph type="title"/>
          </p:nvPr>
        </p:nvSpPr>
        <p:spPr/>
        <p:txBody>
          <a:bodyPr/>
          <a:lstStyle/>
          <a:p>
            <a:r>
              <a:rPr lang="en-US" dirty="0"/>
              <a:t>Rehabilitation</a:t>
            </a:r>
            <a:r>
              <a:rPr lang="en-US" baseline="0" dirty="0"/>
              <a:t> Act Overview</a:t>
            </a:r>
            <a:endParaRPr lang="en-US" dirty="0"/>
          </a:p>
        </p:txBody>
      </p:sp>
      <p:sp>
        <p:nvSpPr>
          <p:cNvPr id="3" name="Content Placeholder 2">
            <a:extLst>
              <a:ext uri="{FF2B5EF4-FFF2-40B4-BE49-F238E27FC236}">
                <a16:creationId xmlns:a16="http://schemas.microsoft.com/office/drawing/2014/main" id="{27F19216-F89F-46A9-A3C5-650FEC70CDB5}"/>
              </a:ext>
            </a:extLst>
          </p:cNvPr>
          <p:cNvSpPr>
            <a:spLocks noGrp="1"/>
          </p:cNvSpPr>
          <p:nvPr>
            <p:ph idx="1"/>
          </p:nvPr>
        </p:nvSpPr>
        <p:spPr/>
        <p:txBody>
          <a:bodyPr>
            <a:normAutofit/>
          </a:bodyPr>
          <a:lstStyle/>
          <a:p>
            <a:pPr marL="0" indent="0">
              <a:buNone/>
            </a:pPr>
            <a:r>
              <a:rPr lang="en-US" dirty="0"/>
              <a:t>From ADA.gov “Guide to Disability Rights Laws”:</a:t>
            </a:r>
          </a:p>
          <a:p>
            <a:endParaRPr lang="en-US" dirty="0"/>
          </a:p>
          <a:p>
            <a:r>
              <a:rPr lang="en-US" dirty="0"/>
              <a:t>The Rehabilitation Act prohibits discrimination on the basis of disability in programs conducted by Federal agencies, in programs receiving Federal financial assistance, in Federal employment, and in the employment practices of Federal contractors.</a:t>
            </a:r>
          </a:p>
        </p:txBody>
      </p:sp>
      <p:sp>
        <p:nvSpPr>
          <p:cNvPr id="4" name="Slide Number Placeholder 3">
            <a:extLst>
              <a:ext uri="{FF2B5EF4-FFF2-40B4-BE49-F238E27FC236}">
                <a16:creationId xmlns:a16="http://schemas.microsoft.com/office/drawing/2014/main" id="{FAF8E081-2D72-4319-95DA-DB298E237B80}"/>
              </a:ext>
            </a:extLst>
          </p:cNvPr>
          <p:cNvSpPr>
            <a:spLocks noGrp="1"/>
          </p:cNvSpPr>
          <p:nvPr>
            <p:ph type="sldNum" sz="quarter" idx="12"/>
          </p:nvPr>
        </p:nvSpPr>
        <p:spPr/>
        <p:txBody>
          <a:bodyPr/>
          <a:lstStyle/>
          <a:p>
            <a:fld id="{7DBB8827-6B7E-4F83-AFAA-169927671919}" type="slidenum">
              <a:rPr lang="en-US" smtClean="0"/>
              <a:pPr/>
              <a:t>3</a:t>
            </a:fld>
            <a:endParaRPr lang="en-US" dirty="0"/>
          </a:p>
        </p:txBody>
      </p:sp>
    </p:spTree>
    <p:extLst>
      <p:ext uri="{BB962C8B-B14F-4D97-AF65-F5344CB8AC3E}">
        <p14:creationId xmlns:p14="http://schemas.microsoft.com/office/powerpoint/2010/main" val="31284892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C6965-04E7-4955-8B4B-37C94FED5BBA}"/>
              </a:ext>
            </a:extLst>
          </p:cNvPr>
          <p:cNvSpPr>
            <a:spLocks noGrp="1"/>
          </p:cNvSpPr>
          <p:nvPr>
            <p:ph type="title"/>
          </p:nvPr>
        </p:nvSpPr>
        <p:spPr/>
        <p:txBody>
          <a:bodyPr>
            <a:normAutofit/>
          </a:bodyPr>
          <a:lstStyle/>
          <a:p>
            <a:r>
              <a:rPr lang="en-US" dirty="0"/>
              <a:t>E202.6.1 Basis for a Determination of</a:t>
            </a:r>
            <a:br>
              <a:rPr lang="en-US" dirty="0"/>
            </a:br>
            <a:r>
              <a:rPr lang="en-US" dirty="0"/>
              <a:t>Undue Burden (Emphasis Added)</a:t>
            </a:r>
          </a:p>
        </p:txBody>
      </p:sp>
      <p:sp>
        <p:nvSpPr>
          <p:cNvPr id="3" name="Content Placeholder 2">
            <a:extLst>
              <a:ext uri="{FF2B5EF4-FFF2-40B4-BE49-F238E27FC236}">
                <a16:creationId xmlns:a16="http://schemas.microsoft.com/office/drawing/2014/main" id="{84B749EC-37AE-4850-8D6A-5EE8020B2AAD}"/>
              </a:ext>
            </a:extLst>
          </p:cNvPr>
          <p:cNvSpPr>
            <a:spLocks noGrp="1"/>
          </p:cNvSpPr>
          <p:nvPr>
            <p:ph idx="1"/>
          </p:nvPr>
        </p:nvSpPr>
        <p:spPr/>
        <p:txBody>
          <a:bodyPr/>
          <a:lstStyle/>
          <a:p>
            <a:pPr marL="0" indent="0">
              <a:buNone/>
            </a:pPr>
            <a:r>
              <a:rPr lang="en-US" dirty="0"/>
              <a:t>In determining whether conformance to requirements in the Revised 508 Standards would impose an undue burden on the agency, </a:t>
            </a:r>
            <a:r>
              <a:rPr lang="en-US" b="1" i="1" dirty="0"/>
              <a:t>the agency shall</a:t>
            </a:r>
            <a:r>
              <a:rPr lang="en-US" dirty="0"/>
              <a:t> consider the extent to which conformance would impose </a:t>
            </a:r>
            <a:r>
              <a:rPr lang="en-US" b="1" i="1" dirty="0"/>
              <a:t>significant difficulty or expense</a:t>
            </a:r>
            <a:r>
              <a:rPr lang="en-US" dirty="0"/>
              <a:t> considering the agency resources available to the program or component for which the ICT is to be procured, developed, maintained, or used.</a:t>
            </a:r>
          </a:p>
        </p:txBody>
      </p:sp>
      <p:sp>
        <p:nvSpPr>
          <p:cNvPr id="4" name="Slide Number Placeholder 3">
            <a:extLst>
              <a:ext uri="{FF2B5EF4-FFF2-40B4-BE49-F238E27FC236}">
                <a16:creationId xmlns:a16="http://schemas.microsoft.com/office/drawing/2014/main" id="{EA2D6680-B30D-45BF-B09F-8B0E4D82CF16}"/>
              </a:ext>
            </a:extLst>
          </p:cNvPr>
          <p:cNvSpPr>
            <a:spLocks noGrp="1"/>
          </p:cNvSpPr>
          <p:nvPr>
            <p:ph type="sldNum" sz="quarter" idx="12"/>
          </p:nvPr>
        </p:nvSpPr>
        <p:spPr/>
        <p:txBody>
          <a:bodyPr/>
          <a:lstStyle/>
          <a:p>
            <a:fld id="{7DBB8827-6B7E-4F83-AFAA-169927671919}" type="slidenum">
              <a:rPr lang="en-US" smtClean="0"/>
              <a:pPr/>
              <a:t>30</a:t>
            </a:fld>
            <a:endParaRPr lang="en-US" dirty="0"/>
          </a:p>
        </p:txBody>
      </p:sp>
    </p:spTree>
    <p:extLst>
      <p:ext uri="{BB962C8B-B14F-4D97-AF65-F5344CB8AC3E}">
        <p14:creationId xmlns:p14="http://schemas.microsoft.com/office/powerpoint/2010/main" val="25202744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EB0CC-780E-498D-B2EC-89F8E133540A}"/>
              </a:ext>
            </a:extLst>
          </p:cNvPr>
          <p:cNvSpPr>
            <a:spLocks noGrp="1"/>
          </p:cNvSpPr>
          <p:nvPr>
            <p:ph type="title"/>
          </p:nvPr>
        </p:nvSpPr>
        <p:spPr/>
        <p:txBody>
          <a:bodyPr/>
          <a:lstStyle/>
          <a:p>
            <a:r>
              <a:rPr lang="en-US" dirty="0"/>
              <a:t>Questions</a:t>
            </a:r>
            <a:r>
              <a:rPr lang="en-US" baseline="0" dirty="0"/>
              <a:t> Related to Undue Burden</a:t>
            </a:r>
            <a:endParaRPr lang="en-US" dirty="0"/>
          </a:p>
        </p:txBody>
      </p:sp>
      <p:sp>
        <p:nvSpPr>
          <p:cNvPr id="3" name="Content Placeholder 2">
            <a:extLst>
              <a:ext uri="{FF2B5EF4-FFF2-40B4-BE49-F238E27FC236}">
                <a16:creationId xmlns:a16="http://schemas.microsoft.com/office/drawing/2014/main" id="{C5FCD332-C833-460E-A292-A6C4302C6691}"/>
              </a:ext>
            </a:extLst>
          </p:cNvPr>
          <p:cNvSpPr>
            <a:spLocks noGrp="1"/>
          </p:cNvSpPr>
          <p:nvPr>
            <p:ph idx="1"/>
          </p:nvPr>
        </p:nvSpPr>
        <p:spPr/>
        <p:txBody>
          <a:bodyPr/>
          <a:lstStyle/>
          <a:p>
            <a:pPr marL="514350" indent="-514350">
              <a:buFont typeface="+mj-lt"/>
              <a:buAutoNum type="alphaUcPeriod" startAt="17"/>
            </a:pPr>
            <a:r>
              <a:rPr lang="en-US" dirty="0"/>
              <a:t>This seems like an undue burden that is going to drastically increase the complexity and expense of producing videos.</a:t>
            </a:r>
          </a:p>
          <a:p>
            <a:pPr marL="514350" indent="-514350">
              <a:buFont typeface="+mj-lt"/>
              <a:buAutoNum type="alphaUcPeriod" startAt="17"/>
            </a:pPr>
            <a:endParaRPr lang="en-US" dirty="0"/>
          </a:p>
          <a:p>
            <a:pPr marL="514350" indent="-514350">
              <a:buFont typeface="+mj-lt"/>
              <a:buAutoNum type="alphaUcPeriod"/>
            </a:pPr>
            <a:r>
              <a:rPr lang="en-US" dirty="0"/>
              <a:t>Determining whether or not something is an “undue burden” is a legal determination made by an agency. </a:t>
            </a:r>
          </a:p>
        </p:txBody>
      </p:sp>
      <p:sp>
        <p:nvSpPr>
          <p:cNvPr id="4" name="Slide Number Placeholder 3">
            <a:extLst>
              <a:ext uri="{FF2B5EF4-FFF2-40B4-BE49-F238E27FC236}">
                <a16:creationId xmlns:a16="http://schemas.microsoft.com/office/drawing/2014/main" id="{2D698939-E257-441E-9CCD-DD83422101DD}"/>
              </a:ext>
            </a:extLst>
          </p:cNvPr>
          <p:cNvSpPr>
            <a:spLocks noGrp="1"/>
          </p:cNvSpPr>
          <p:nvPr>
            <p:ph type="sldNum" sz="quarter" idx="12"/>
          </p:nvPr>
        </p:nvSpPr>
        <p:spPr/>
        <p:txBody>
          <a:bodyPr/>
          <a:lstStyle/>
          <a:p>
            <a:fld id="{7DBB8827-6B7E-4F83-AFAA-169927671919}" type="slidenum">
              <a:rPr lang="en-US" smtClean="0"/>
              <a:pPr/>
              <a:t>31</a:t>
            </a:fld>
            <a:endParaRPr lang="en-US" dirty="0"/>
          </a:p>
        </p:txBody>
      </p:sp>
    </p:spTree>
    <p:extLst>
      <p:ext uri="{BB962C8B-B14F-4D97-AF65-F5344CB8AC3E}">
        <p14:creationId xmlns:p14="http://schemas.microsoft.com/office/powerpoint/2010/main" val="23737733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0AE0C-9558-45C2-BBC4-9E7269EEC5CE}"/>
              </a:ext>
            </a:extLst>
          </p:cNvPr>
          <p:cNvSpPr>
            <a:spLocks noGrp="1"/>
          </p:cNvSpPr>
          <p:nvPr>
            <p:ph type="title"/>
          </p:nvPr>
        </p:nvSpPr>
        <p:spPr/>
        <p:txBody>
          <a:bodyPr>
            <a:normAutofit/>
          </a:bodyPr>
          <a:lstStyle/>
          <a:p>
            <a:r>
              <a:rPr lang="en-US" dirty="0"/>
              <a:t>Fundamental Alteration</a:t>
            </a:r>
          </a:p>
        </p:txBody>
      </p:sp>
      <p:sp>
        <p:nvSpPr>
          <p:cNvPr id="3" name="Content Placeholder 2">
            <a:extLst>
              <a:ext uri="{FF2B5EF4-FFF2-40B4-BE49-F238E27FC236}">
                <a16:creationId xmlns:a16="http://schemas.microsoft.com/office/drawing/2014/main" id="{E7E0D413-0F6C-4DC9-A8C6-48D733EC91CC}"/>
              </a:ext>
            </a:extLst>
          </p:cNvPr>
          <p:cNvSpPr>
            <a:spLocks noGrp="1"/>
          </p:cNvSpPr>
          <p:nvPr>
            <p:ph idx="1"/>
          </p:nvPr>
        </p:nvSpPr>
        <p:spPr/>
        <p:txBody>
          <a:bodyPr/>
          <a:lstStyle/>
          <a:p>
            <a:pPr marL="0" indent="0">
              <a:buNone/>
            </a:pPr>
            <a:r>
              <a:rPr lang="en-US" dirty="0"/>
              <a:t>E202.6 Undue Burden </a:t>
            </a:r>
            <a:r>
              <a:rPr lang="en-US" b="1" i="1" dirty="0"/>
              <a:t>or Fundamental Alteration</a:t>
            </a:r>
          </a:p>
          <a:p>
            <a:r>
              <a:rPr lang="en-US" dirty="0"/>
              <a:t>Where … conformance … would result in a fundamental alteration in the nature of the ICT, conformance shall be required only to the extent that it does not … result in a fundamental alteration in the nature of the ICT.</a:t>
            </a:r>
          </a:p>
          <a:p>
            <a:pPr marL="0" indent="0">
              <a:buNone/>
            </a:pPr>
            <a:r>
              <a:rPr lang="en-US" dirty="0"/>
              <a:t>E202.6.2</a:t>
            </a:r>
            <a:r>
              <a:rPr lang="en-US" baseline="0" dirty="0"/>
              <a:t> Required Documentation</a:t>
            </a:r>
          </a:p>
          <a:p>
            <a:pPr marL="0" indent="0">
              <a:buNone/>
            </a:pPr>
            <a:r>
              <a:rPr lang="en-US" baseline="0" dirty="0"/>
              <a:t>E202.6.3 Alternative Means</a:t>
            </a:r>
            <a:endParaRPr lang="en-US" dirty="0"/>
          </a:p>
        </p:txBody>
      </p:sp>
      <p:sp>
        <p:nvSpPr>
          <p:cNvPr id="4" name="Slide Number Placeholder 3">
            <a:extLst>
              <a:ext uri="{FF2B5EF4-FFF2-40B4-BE49-F238E27FC236}">
                <a16:creationId xmlns:a16="http://schemas.microsoft.com/office/drawing/2014/main" id="{53D3D943-7AE3-44D6-9D1E-45978567FB84}"/>
              </a:ext>
            </a:extLst>
          </p:cNvPr>
          <p:cNvSpPr>
            <a:spLocks noGrp="1"/>
          </p:cNvSpPr>
          <p:nvPr>
            <p:ph type="sldNum" sz="quarter" idx="12"/>
          </p:nvPr>
        </p:nvSpPr>
        <p:spPr/>
        <p:txBody>
          <a:bodyPr/>
          <a:lstStyle/>
          <a:p>
            <a:fld id="{7DBB8827-6B7E-4F83-AFAA-169927671919}" type="slidenum">
              <a:rPr lang="en-US" smtClean="0"/>
              <a:pPr/>
              <a:t>32</a:t>
            </a:fld>
            <a:endParaRPr lang="en-US" dirty="0"/>
          </a:p>
        </p:txBody>
      </p:sp>
    </p:spTree>
    <p:extLst>
      <p:ext uri="{BB962C8B-B14F-4D97-AF65-F5344CB8AC3E}">
        <p14:creationId xmlns:p14="http://schemas.microsoft.com/office/powerpoint/2010/main" val="34492131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6CCE7-FF2B-49C0-8631-960E6B0A68C4}"/>
              </a:ext>
            </a:extLst>
          </p:cNvPr>
          <p:cNvSpPr>
            <a:spLocks noGrp="1"/>
          </p:cNvSpPr>
          <p:nvPr>
            <p:ph type="title"/>
          </p:nvPr>
        </p:nvSpPr>
        <p:spPr/>
        <p:txBody>
          <a:bodyPr/>
          <a:lstStyle/>
          <a:p>
            <a:r>
              <a:rPr lang="en-US" dirty="0"/>
              <a:t>E202.6.2 Required Documentation</a:t>
            </a:r>
          </a:p>
        </p:txBody>
      </p:sp>
      <p:sp>
        <p:nvSpPr>
          <p:cNvPr id="3" name="Content Placeholder 2">
            <a:extLst>
              <a:ext uri="{FF2B5EF4-FFF2-40B4-BE49-F238E27FC236}">
                <a16:creationId xmlns:a16="http://schemas.microsoft.com/office/drawing/2014/main" id="{99E94913-30B6-4F05-BDB6-443311AC71EA}"/>
              </a:ext>
            </a:extLst>
          </p:cNvPr>
          <p:cNvSpPr>
            <a:spLocks noGrp="1"/>
          </p:cNvSpPr>
          <p:nvPr>
            <p:ph idx="1"/>
          </p:nvPr>
        </p:nvSpPr>
        <p:spPr/>
        <p:txBody>
          <a:bodyPr/>
          <a:lstStyle/>
          <a:p>
            <a:r>
              <a:rPr lang="en-US" dirty="0"/>
              <a:t>The responsible agency official shall document in writing the basis for determining that conformance to requirements in the Revised 508 Standards constitute an undue burden on the agency, or would result in a fundamental alteration in the nature of the ICT. </a:t>
            </a:r>
          </a:p>
          <a:p>
            <a:r>
              <a:rPr lang="en-US" dirty="0"/>
              <a:t>The documentation shall include an explanation of why and to what extent compliance with applicable requirements would create an undue burden or result in a fundamental alteration in the nature of the ICT.</a:t>
            </a:r>
          </a:p>
        </p:txBody>
      </p:sp>
      <p:sp>
        <p:nvSpPr>
          <p:cNvPr id="4" name="Slide Number Placeholder 3">
            <a:extLst>
              <a:ext uri="{FF2B5EF4-FFF2-40B4-BE49-F238E27FC236}">
                <a16:creationId xmlns:a16="http://schemas.microsoft.com/office/drawing/2014/main" id="{EB6363C6-D912-48D0-80EB-AC587D3111D5}"/>
              </a:ext>
            </a:extLst>
          </p:cNvPr>
          <p:cNvSpPr>
            <a:spLocks noGrp="1"/>
          </p:cNvSpPr>
          <p:nvPr>
            <p:ph type="sldNum" sz="quarter" idx="12"/>
          </p:nvPr>
        </p:nvSpPr>
        <p:spPr/>
        <p:txBody>
          <a:bodyPr/>
          <a:lstStyle/>
          <a:p>
            <a:fld id="{7DBB8827-6B7E-4F83-AFAA-169927671919}" type="slidenum">
              <a:rPr lang="en-US" smtClean="0"/>
              <a:pPr/>
              <a:t>33</a:t>
            </a:fld>
            <a:endParaRPr lang="en-US" dirty="0"/>
          </a:p>
        </p:txBody>
      </p:sp>
    </p:spTree>
    <p:extLst>
      <p:ext uri="{BB962C8B-B14F-4D97-AF65-F5344CB8AC3E}">
        <p14:creationId xmlns:p14="http://schemas.microsoft.com/office/powerpoint/2010/main" val="9231017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2086F-F7A1-407D-ADC6-97F50032DE6D}"/>
              </a:ext>
            </a:extLst>
          </p:cNvPr>
          <p:cNvSpPr>
            <a:spLocks noGrp="1"/>
          </p:cNvSpPr>
          <p:nvPr>
            <p:ph type="title"/>
          </p:nvPr>
        </p:nvSpPr>
        <p:spPr>
          <a:xfrm>
            <a:off x="838200" y="410368"/>
            <a:ext cx="10515600" cy="1325563"/>
          </a:xfrm>
        </p:spPr>
        <p:txBody>
          <a:bodyPr/>
          <a:lstStyle/>
          <a:p>
            <a:r>
              <a:rPr lang="en-US" dirty="0"/>
              <a:t>E202.6.3 Alternative Means</a:t>
            </a:r>
          </a:p>
        </p:txBody>
      </p:sp>
      <p:sp>
        <p:nvSpPr>
          <p:cNvPr id="3" name="Content Placeholder 2">
            <a:extLst>
              <a:ext uri="{FF2B5EF4-FFF2-40B4-BE49-F238E27FC236}">
                <a16:creationId xmlns:a16="http://schemas.microsoft.com/office/drawing/2014/main" id="{6872550A-1DC4-4601-987B-810367796AD9}"/>
              </a:ext>
            </a:extLst>
          </p:cNvPr>
          <p:cNvSpPr>
            <a:spLocks noGrp="1"/>
          </p:cNvSpPr>
          <p:nvPr>
            <p:ph idx="1"/>
          </p:nvPr>
        </p:nvSpPr>
        <p:spPr/>
        <p:txBody>
          <a:bodyPr/>
          <a:lstStyle/>
          <a:p>
            <a:pPr marL="0" indent="0">
              <a:buNone/>
            </a:pPr>
            <a:r>
              <a:rPr lang="en-US" dirty="0"/>
              <a:t>Where conformance to one or more requirements in the Revised 508 Standards imposes an undue burden or a fundamental alteration in the nature of the ICT, the agency shall provide individuals with disabilities access to and use of information and data by an alternative means that meets identified needs.</a:t>
            </a:r>
          </a:p>
        </p:txBody>
      </p:sp>
      <p:sp>
        <p:nvSpPr>
          <p:cNvPr id="4" name="Slide Number Placeholder 3">
            <a:extLst>
              <a:ext uri="{FF2B5EF4-FFF2-40B4-BE49-F238E27FC236}">
                <a16:creationId xmlns:a16="http://schemas.microsoft.com/office/drawing/2014/main" id="{55105047-D598-48FB-975F-CA2F95B2DBF0}"/>
              </a:ext>
            </a:extLst>
          </p:cNvPr>
          <p:cNvSpPr>
            <a:spLocks noGrp="1"/>
          </p:cNvSpPr>
          <p:nvPr>
            <p:ph type="sldNum" sz="quarter" idx="12"/>
          </p:nvPr>
        </p:nvSpPr>
        <p:spPr/>
        <p:txBody>
          <a:bodyPr/>
          <a:lstStyle/>
          <a:p>
            <a:fld id="{7DBB8827-6B7E-4F83-AFAA-169927671919}" type="slidenum">
              <a:rPr lang="en-US" smtClean="0"/>
              <a:pPr/>
              <a:t>34</a:t>
            </a:fld>
            <a:endParaRPr lang="en-US" dirty="0"/>
          </a:p>
        </p:txBody>
      </p:sp>
    </p:spTree>
    <p:extLst>
      <p:ext uri="{BB962C8B-B14F-4D97-AF65-F5344CB8AC3E}">
        <p14:creationId xmlns:p14="http://schemas.microsoft.com/office/powerpoint/2010/main" val="257444735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6216228-0631-4DB4-A0D2-D370541E6DE7}"/>
              </a:ext>
            </a:extLst>
          </p:cNvPr>
          <p:cNvSpPr>
            <a:spLocks noGrp="1"/>
          </p:cNvSpPr>
          <p:nvPr>
            <p:ph type="title"/>
          </p:nvPr>
        </p:nvSpPr>
        <p:spPr/>
        <p:txBody>
          <a:bodyPr/>
          <a:lstStyle/>
          <a:p>
            <a:r>
              <a:rPr lang="en-US" dirty="0"/>
              <a:t>Related Question for Fundamental Alteration</a:t>
            </a:r>
          </a:p>
        </p:txBody>
      </p:sp>
      <p:sp>
        <p:nvSpPr>
          <p:cNvPr id="6" name="Content Placeholder 5">
            <a:extLst>
              <a:ext uri="{FF2B5EF4-FFF2-40B4-BE49-F238E27FC236}">
                <a16:creationId xmlns:a16="http://schemas.microsoft.com/office/drawing/2014/main" id="{BF6EE38E-7107-4451-AAE2-E0998DCF255D}"/>
              </a:ext>
            </a:extLst>
          </p:cNvPr>
          <p:cNvSpPr>
            <a:spLocks noGrp="1"/>
          </p:cNvSpPr>
          <p:nvPr>
            <p:ph idx="1"/>
          </p:nvPr>
        </p:nvSpPr>
        <p:spPr/>
        <p:txBody>
          <a:bodyPr/>
          <a:lstStyle/>
          <a:p>
            <a:pPr marL="514350" indent="-514350">
              <a:buFont typeface="+mj-lt"/>
              <a:buAutoNum type="alphaUcPeriod" startAt="17"/>
            </a:pPr>
            <a:r>
              <a:rPr lang="en-US" dirty="0"/>
              <a:t>The fundamental questions are how far and by what means do we have to go?  I’ve read the Act, and nowhere does it mention specifically how to tech-out the accommodation.</a:t>
            </a:r>
          </a:p>
          <a:p>
            <a:pPr marL="0" indent="0">
              <a:buNone/>
            </a:pPr>
            <a:endParaRPr lang="en-US" dirty="0"/>
          </a:p>
          <a:p>
            <a:pPr marL="514350" indent="-514350">
              <a:buFont typeface="+mj-lt"/>
              <a:buAutoNum type="alphaUcPeriod"/>
            </a:pPr>
            <a:r>
              <a:rPr lang="en-US" dirty="0"/>
              <a:t>The requirement for alternative means (E202.6.3) is not very specific because the action required in those situations is generally very individualized.</a:t>
            </a:r>
          </a:p>
        </p:txBody>
      </p:sp>
      <p:sp>
        <p:nvSpPr>
          <p:cNvPr id="4" name="Slide Number Placeholder 3">
            <a:extLst>
              <a:ext uri="{FF2B5EF4-FFF2-40B4-BE49-F238E27FC236}">
                <a16:creationId xmlns:a16="http://schemas.microsoft.com/office/drawing/2014/main" id="{5E973218-8E96-4B9E-A82C-9FF199F8D079}"/>
              </a:ext>
            </a:extLst>
          </p:cNvPr>
          <p:cNvSpPr>
            <a:spLocks noGrp="1"/>
          </p:cNvSpPr>
          <p:nvPr>
            <p:ph type="sldNum" sz="quarter" idx="12"/>
          </p:nvPr>
        </p:nvSpPr>
        <p:spPr/>
        <p:txBody>
          <a:bodyPr/>
          <a:lstStyle/>
          <a:p>
            <a:fld id="{7DBB8827-6B7E-4F83-AFAA-169927671919}" type="slidenum">
              <a:rPr lang="en-US" smtClean="0"/>
              <a:pPr/>
              <a:t>35</a:t>
            </a:fld>
            <a:endParaRPr lang="en-US" dirty="0"/>
          </a:p>
        </p:txBody>
      </p:sp>
    </p:spTree>
    <p:extLst>
      <p:ext uri="{BB962C8B-B14F-4D97-AF65-F5344CB8AC3E}">
        <p14:creationId xmlns:p14="http://schemas.microsoft.com/office/powerpoint/2010/main" val="7406977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340AC-0DCC-4D2C-8FB5-4DA3DEBA67DE}"/>
              </a:ext>
            </a:extLst>
          </p:cNvPr>
          <p:cNvSpPr>
            <a:spLocks noGrp="1"/>
          </p:cNvSpPr>
          <p:nvPr>
            <p:ph type="title"/>
          </p:nvPr>
        </p:nvSpPr>
        <p:spPr/>
        <p:txBody>
          <a:bodyPr/>
          <a:lstStyle/>
          <a:p>
            <a:r>
              <a:rPr lang="en-US" dirty="0"/>
              <a:t>504.2 Content Creation</a:t>
            </a:r>
            <a:r>
              <a:rPr lang="en-US" baseline="0" dirty="0"/>
              <a:t> or Editing</a:t>
            </a:r>
            <a:endParaRPr lang="en-US" dirty="0"/>
          </a:p>
        </p:txBody>
      </p:sp>
      <p:sp>
        <p:nvSpPr>
          <p:cNvPr id="3" name="Content Placeholder 2">
            <a:extLst>
              <a:ext uri="{FF2B5EF4-FFF2-40B4-BE49-F238E27FC236}">
                <a16:creationId xmlns:a16="http://schemas.microsoft.com/office/drawing/2014/main" id="{4E0747F0-0364-4146-A502-797EDFE8711A}"/>
              </a:ext>
            </a:extLst>
          </p:cNvPr>
          <p:cNvSpPr>
            <a:spLocks noGrp="1"/>
          </p:cNvSpPr>
          <p:nvPr>
            <p:ph idx="1"/>
          </p:nvPr>
        </p:nvSpPr>
        <p:spPr/>
        <p:txBody>
          <a:bodyPr/>
          <a:lstStyle/>
          <a:p>
            <a:r>
              <a:rPr lang="en-US" dirty="0"/>
              <a:t>Authoring tools shall provide a mode of operation to create or edit content that conforms to Level A and Level AA Success Criteria and Conformance Requirements in WCAG 2.0 (incorporated by reference, see 702.10.1) for all supported features and, as applicable, to file formats supported by the authoring tool. </a:t>
            </a:r>
          </a:p>
          <a:p>
            <a:r>
              <a:rPr lang="en-US" dirty="0"/>
              <a:t>Authoring tools shall permit authors the option of overriding information required for accessibility.</a:t>
            </a:r>
          </a:p>
        </p:txBody>
      </p:sp>
      <p:sp>
        <p:nvSpPr>
          <p:cNvPr id="4" name="Slide Number Placeholder 3">
            <a:extLst>
              <a:ext uri="{FF2B5EF4-FFF2-40B4-BE49-F238E27FC236}">
                <a16:creationId xmlns:a16="http://schemas.microsoft.com/office/drawing/2014/main" id="{FCA67ABA-5D0C-4F38-B62D-BA5E2984FB2F}"/>
              </a:ext>
            </a:extLst>
          </p:cNvPr>
          <p:cNvSpPr>
            <a:spLocks noGrp="1"/>
          </p:cNvSpPr>
          <p:nvPr>
            <p:ph type="sldNum" sz="quarter" idx="12"/>
          </p:nvPr>
        </p:nvSpPr>
        <p:spPr/>
        <p:txBody>
          <a:bodyPr/>
          <a:lstStyle/>
          <a:p>
            <a:fld id="{7DBB8827-6B7E-4F83-AFAA-169927671919}" type="slidenum">
              <a:rPr lang="en-US" smtClean="0"/>
              <a:pPr/>
              <a:t>36</a:t>
            </a:fld>
            <a:endParaRPr lang="en-US" dirty="0"/>
          </a:p>
        </p:txBody>
      </p:sp>
    </p:spTree>
    <p:extLst>
      <p:ext uri="{BB962C8B-B14F-4D97-AF65-F5344CB8AC3E}">
        <p14:creationId xmlns:p14="http://schemas.microsoft.com/office/powerpoint/2010/main" val="36909195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6216228-0631-4DB4-A0D2-D370541E6DE7}"/>
              </a:ext>
            </a:extLst>
          </p:cNvPr>
          <p:cNvSpPr>
            <a:spLocks noGrp="1"/>
          </p:cNvSpPr>
          <p:nvPr>
            <p:ph type="title"/>
          </p:nvPr>
        </p:nvSpPr>
        <p:spPr/>
        <p:txBody>
          <a:bodyPr/>
          <a:lstStyle/>
          <a:p>
            <a:r>
              <a:rPr lang="en-US" dirty="0"/>
              <a:t>Related Question for Authoring Tools</a:t>
            </a:r>
          </a:p>
        </p:txBody>
      </p:sp>
      <p:sp>
        <p:nvSpPr>
          <p:cNvPr id="6" name="Content Placeholder 5">
            <a:extLst>
              <a:ext uri="{FF2B5EF4-FFF2-40B4-BE49-F238E27FC236}">
                <a16:creationId xmlns:a16="http://schemas.microsoft.com/office/drawing/2014/main" id="{BF6EE38E-7107-4451-AAE2-E0998DCF255D}"/>
              </a:ext>
            </a:extLst>
          </p:cNvPr>
          <p:cNvSpPr>
            <a:spLocks noGrp="1"/>
          </p:cNvSpPr>
          <p:nvPr>
            <p:ph idx="1"/>
          </p:nvPr>
        </p:nvSpPr>
        <p:spPr/>
        <p:txBody>
          <a:bodyPr>
            <a:normAutofit/>
          </a:bodyPr>
          <a:lstStyle/>
          <a:p>
            <a:pPr marL="514350" indent="-514350">
              <a:buFont typeface="+mj-lt"/>
              <a:buAutoNum type="alphaUcPeriod" startAt="17"/>
            </a:pPr>
            <a:r>
              <a:rPr lang="en-US" dirty="0"/>
              <a:t>The technology to make Adobe Illustrator drawings or Photoshop pictures compliant does not exist natively.  When we put an illustration or a photograph into an InDesign document, we do add alt-text that can be read back by Acrobat.  Webmasters can add alt-text to drawings and illustrations via their HTML code in their web-page compositions.</a:t>
            </a:r>
          </a:p>
          <a:p>
            <a:pPr marL="0" indent="0">
              <a:buNone/>
            </a:pPr>
            <a:endParaRPr lang="en-US" dirty="0"/>
          </a:p>
          <a:p>
            <a:pPr marL="514350" indent="-514350">
              <a:buFont typeface="+mj-lt"/>
              <a:buAutoNum type="alphaUcPeriod"/>
            </a:pPr>
            <a:r>
              <a:rPr lang="en-US" dirty="0"/>
              <a:t>The requirements under 504 Authoring Tools are qualified and limited to what “is supported by the destination format”.</a:t>
            </a:r>
          </a:p>
        </p:txBody>
      </p:sp>
      <p:sp>
        <p:nvSpPr>
          <p:cNvPr id="4" name="Slide Number Placeholder 3">
            <a:extLst>
              <a:ext uri="{FF2B5EF4-FFF2-40B4-BE49-F238E27FC236}">
                <a16:creationId xmlns:a16="http://schemas.microsoft.com/office/drawing/2014/main" id="{5E973218-8E96-4B9E-A82C-9FF199F8D079}"/>
              </a:ext>
            </a:extLst>
          </p:cNvPr>
          <p:cNvSpPr>
            <a:spLocks noGrp="1"/>
          </p:cNvSpPr>
          <p:nvPr>
            <p:ph type="sldNum" sz="quarter" idx="12"/>
          </p:nvPr>
        </p:nvSpPr>
        <p:spPr/>
        <p:txBody>
          <a:bodyPr/>
          <a:lstStyle/>
          <a:p>
            <a:fld id="{7DBB8827-6B7E-4F83-AFAA-169927671919}" type="slidenum">
              <a:rPr lang="en-US" smtClean="0"/>
              <a:pPr/>
              <a:t>37</a:t>
            </a:fld>
            <a:endParaRPr lang="en-US" dirty="0"/>
          </a:p>
        </p:txBody>
      </p:sp>
    </p:spTree>
    <p:extLst>
      <p:ext uri="{BB962C8B-B14F-4D97-AF65-F5344CB8AC3E}">
        <p14:creationId xmlns:p14="http://schemas.microsoft.com/office/powerpoint/2010/main" val="28985521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6216228-0631-4DB4-A0D2-D370541E6DE7}"/>
              </a:ext>
            </a:extLst>
          </p:cNvPr>
          <p:cNvSpPr>
            <a:spLocks noGrp="1"/>
          </p:cNvSpPr>
          <p:nvPr>
            <p:ph type="title"/>
          </p:nvPr>
        </p:nvSpPr>
        <p:spPr/>
        <p:txBody>
          <a:bodyPr/>
          <a:lstStyle/>
          <a:p>
            <a:r>
              <a:rPr lang="en-US" dirty="0"/>
              <a:t>Related Question from Digitalgov.gov</a:t>
            </a:r>
          </a:p>
        </p:txBody>
      </p:sp>
      <p:sp>
        <p:nvSpPr>
          <p:cNvPr id="6" name="Content Placeholder 5">
            <a:extLst>
              <a:ext uri="{FF2B5EF4-FFF2-40B4-BE49-F238E27FC236}">
                <a16:creationId xmlns:a16="http://schemas.microsoft.com/office/drawing/2014/main" id="{BF6EE38E-7107-4451-AAE2-E0998DCF255D}"/>
              </a:ext>
            </a:extLst>
          </p:cNvPr>
          <p:cNvSpPr>
            <a:spLocks noGrp="1"/>
          </p:cNvSpPr>
          <p:nvPr>
            <p:ph idx="1"/>
          </p:nvPr>
        </p:nvSpPr>
        <p:spPr/>
        <p:txBody>
          <a:bodyPr/>
          <a:lstStyle/>
          <a:p>
            <a:pPr marL="514350" indent="-514350">
              <a:buFont typeface="+mj-lt"/>
              <a:buAutoNum type="alphaUcPeriod" startAt="17"/>
            </a:pPr>
            <a:r>
              <a:rPr lang="en-US" dirty="0"/>
              <a:t>Are the following caveats from </a:t>
            </a:r>
            <a:r>
              <a:rPr lang="en-US" dirty="0">
                <a:hlinkClick r:id="rId2" tooltip="Permanent Link to 508 Accessible Videos—Why (and How) to Make Them"/>
              </a:rPr>
              <a:t>508 Accessible Videos—Why (and How) to Make Them</a:t>
            </a:r>
            <a:r>
              <a:rPr lang="en-US" dirty="0"/>
              <a:t> still valid?</a:t>
            </a:r>
          </a:p>
          <a:p>
            <a:pPr marL="0" indent="0">
              <a:buNone/>
            </a:pPr>
            <a:endParaRPr lang="en-US" dirty="0"/>
          </a:p>
          <a:p>
            <a:pPr marL="514350" indent="-514350">
              <a:buFont typeface="+mj-lt"/>
              <a:buAutoNum type="alphaUcPeriod"/>
            </a:pPr>
            <a:r>
              <a:rPr lang="en-US" dirty="0"/>
              <a:t>Yes!  Nothing has really changed.</a:t>
            </a:r>
          </a:p>
        </p:txBody>
      </p:sp>
      <p:sp>
        <p:nvSpPr>
          <p:cNvPr id="4" name="Slide Number Placeholder 3">
            <a:extLst>
              <a:ext uri="{FF2B5EF4-FFF2-40B4-BE49-F238E27FC236}">
                <a16:creationId xmlns:a16="http://schemas.microsoft.com/office/drawing/2014/main" id="{5E973218-8E96-4B9E-A82C-9FF199F8D079}"/>
              </a:ext>
            </a:extLst>
          </p:cNvPr>
          <p:cNvSpPr>
            <a:spLocks noGrp="1"/>
          </p:cNvSpPr>
          <p:nvPr>
            <p:ph type="sldNum" sz="quarter" idx="12"/>
          </p:nvPr>
        </p:nvSpPr>
        <p:spPr/>
        <p:txBody>
          <a:bodyPr/>
          <a:lstStyle/>
          <a:p>
            <a:fld id="{7DBB8827-6B7E-4F83-AFAA-169927671919}" type="slidenum">
              <a:rPr lang="en-US" smtClean="0"/>
              <a:pPr/>
              <a:t>38</a:t>
            </a:fld>
            <a:endParaRPr lang="en-US" dirty="0"/>
          </a:p>
        </p:txBody>
      </p:sp>
    </p:spTree>
    <p:extLst>
      <p:ext uri="{BB962C8B-B14F-4D97-AF65-F5344CB8AC3E}">
        <p14:creationId xmlns:p14="http://schemas.microsoft.com/office/powerpoint/2010/main" val="34437546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6216228-0631-4DB4-A0D2-D370541E6DE7}"/>
              </a:ext>
            </a:extLst>
          </p:cNvPr>
          <p:cNvSpPr>
            <a:spLocks noGrp="1"/>
          </p:cNvSpPr>
          <p:nvPr>
            <p:ph type="title"/>
          </p:nvPr>
        </p:nvSpPr>
        <p:spPr/>
        <p:txBody>
          <a:bodyPr/>
          <a:lstStyle/>
          <a:p>
            <a:r>
              <a:rPr lang="en-US"/>
              <a:t>Related Question for Best Tools</a:t>
            </a:r>
            <a:endParaRPr lang="en-US" dirty="0"/>
          </a:p>
        </p:txBody>
      </p:sp>
      <p:sp>
        <p:nvSpPr>
          <p:cNvPr id="6" name="Content Placeholder 5">
            <a:extLst>
              <a:ext uri="{FF2B5EF4-FFF2-40B4-BE49-F238E27FC236}">
                <a16:creationId xmlns:a16="http://schemas.microsoft.com/office/drawing/2014/main" id="{BF6EE38E-7107-4451-AAE2-E0998DCF255D}"/>
              </a:ext>
            </a:extLst>
          </p:cNvPr>
          <p:cNvSpPr>
            <a:spLocks noGrp="1"/>
          </p:cNvSpPr>
          <p:nvPr>
            <p:ph idx="1"/>
          </p:nvPr>
        </p:nvSpPr>
        <p:spPr/>
        <p:txBody>
          <a:bodyPr/>
          <a:lstStyle/>
          <a:p>
            <a:pPr marL="514350" indent="-514350">
              <a:buFont typeface="+mj-lt"/>
              <a:buAutoNum type="alphaUcPeriod" startAt="17"/>
            </a:pPr>
            <a:r>
              <a:rPr lang="en-US" dirty="0"/>
              <a:t>What’s the best tool to provide live and/or immediate turnaround captioning and audio descriptions for community meetings, field updates, etc. to provide life safety information during wildfires, etc.?  Ideally free, and involving software anyone can use, as incident responders are interagency and don’t have access to fancy software and/or we’re unable to reach IT helpdesks after hours for assistance installing programs.  Currently using Windows Movie Maker.</a:t>
            </a:r>
          </a:p>
        </p:txBody>
      </p:sp>
      <p:sp>
        <p:nvSpPr>
          <p:cNvPr id="4" name="Slide Number Placeholder 3">
            <a:extLst>
              <a:ext uri="{FF2B5EF4-FFF2-40B4-BE49-F238E27FC236}">
                <a16:creationId xmlns:a16="http://schemas.microsoft.com/office/drawing/2014/main" id="{5E973218-8E96-4B9E-A82C-9FF199F8D079}"/>
              </a:ext>
            </a:extLst>
          </p:cNvPr>
          <p:cNvSpPr>
            <a:spLocks noGrp="1"/>
          </p:cNvSpPr>
          <p:nvPr>
            <p:ph type="sldNum" sz="quarter" idx="12"/>
          </p:nvPr>
        </p:nvSpPr>
        <p:spPr/>
        <p:txBody>
          <a:bodyPr/>
          <a:lstStyle/>
          <a:p>
            <a:fld id="{7DBB8827-6B7E-4F83-AFAA-169927671919}" type="slidenum">
              <a:rPr lang="en-US" smtClean="0"/>
              <a:pPr/>
              <a:t>39</a:t>
            </a:fld>
            <a:endParaRPr lang="en-US" dirty="0"/>
          </a:p>
        </p:txBody>
      </p:sp>
    </p:spTree>
    <p:extLst>
      <p:ext uri="{BB962C8B-B14F-4D97-AF65-F5344CB8AC3E}">
        <p14:creationId xmlns:p14="http://schemas.microsoft.com/office/powerpoint/2010/main" val="2956891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A8A3D-C12B-4B7D-A9EB-CAD3ADCB2BBA}"/>
              </a:ext>
            </a:extLst>
          </p:cNvPr>
          <p:cNvSpPr>
            <a:spLocks noGrp="1"/>
          </p:cNvSpPr>
          <p:nvPr>
            <p:ph type="title"/>
          </p:nvPr>
        </p:nvSpPr>
        <p:spPr/>
        <p:txBody>
          <a:bodyPr/>
          <a:lstStyle/>
          <a:p>
            <a:r>
              <a:rPr lang="en-US" dirty="0"/>
              <a:t>504 and 508 of the Rehabilitation</a:t>
            </a:r>
            <a:r>
              <a:rPr lang="en-US" baseline="0" dirty="0"/>
              <a:t> Act</a:t>
            </a:r>
            <a:endParaRPr lang="en-US" dirty="0"/>
          </a:p>
        </p:txBody>
      </p:sp>
      <p:sp>
        <p:nvSpPr>
          <p:cNvPr id="3" name="Content Placeholder 2">
            <a:extLst>
              <a:ext uri="{FF2B5EF4-FFF2-40B4-BE49-F238E27FC236}">
                <a16:creationId xmlns:a16="http://schemas.microsoft.com/office/drawing/2014/main" id="{27F19216-F89F-46A9-A3C5-650FEC70CDB5}"/>
              </a:ext>
            </a:extLst>
          </p:cNvPr>
          <p:cNvSpPr>
            <a:spLocks noGrp="1"/>
          </p:cNvSpPr>
          <p:nvPr>
            <p:ph idx="1"/>
          </p:nvPr>
        </p:nvSpPr>
        <p:spPr/>
        <p:txBody>
          <a:bodyPr>
            <a:normAutofit fontScale="85000" lnSpcReduction="20000"/>
          </a:bodyPr>
          <a:lstStyle/>
          <a:p>
            <a:pPr marL="0" indent="0">
              <a:buNone/>
            </a:pPr>
            <a:endParaRPr lang="en-US" dirty="0"/>
          </a:p>
          <a:p>
            <a:pPr marL="0" lvl="0" indent="0">
              <a:buNone/>
            </a:pPr>
            <a:r>
              <a:rPr lang="en-US" dirty="0"/>
              <a:t>Section 504</a:t>
            </a:r>
          </a:p>
          <a:p>
            <a:pPr lvl="0"/>
            <a:r>
              <a:rPr lang="en-US" dirty="0"/>
              <a:t>Requires reasonable accommodation tailored to an individual</a:t>
            </a:r>
          </a:p>
          <a:p>
            <a:pPr lvl="0"/>
            <a:r>
              <a:rPr lang="en-US" dirty="0"/>
              <a:t>Solutions are developed as needed (after the fact)</a:t>
            </a:r>
          </a:p>
          <a:p>
            <a:pPr lvl="0"/>
            <a:r>
              <a:rPr lang="en-US" dirty="0"/>
              <a:t>Assistive Technology may be part of the solution, but reasonable accommodation is not limited to ICT</a:t>
            </a:r>
          </a:p>
          <a:p>
            <a:pPr marL="0" lvl="0" indent="0">
              <a:buNone/>
            </a:pPr>
            <a:endParaRPr lang="en-US" dirty="0"/>
          </a:p>
          <a:p>
            <a:pPr marL="0" lvl="0" indent="0">
              <a:buNone/>
            </a:pPr>
            <a:r>
              <a:rPr lang="en-US" dirty="0"/>
              <a:t>Section 508</a:t>
            </a:r>
          </a:p>
          <a:p>
            <a:pPr lvl="0"/>
            <a:r>
              <a:rPr lang="en-US" dirty="0"/>
              <a:t>Requires ICT to be accessible</a:t>
            </a:r>
          </a:p>
          <a:p>
            <a:pPr lvl="0"/>
            <a:r>
              <a:rPr lang="en-US" dirty="0"/>
              <a:t>Solutions must be built in from the start</a:t>
            </a:r>
          </a:p>
          <a:p>
            <a:pPr lvl="0"/>
            <a:r>
              <a:rPr lang="en-US" dirty="0"/>
              <a:t>Only addresses ICT</a:t>
            </a:r>
          </a:p>
        </p:txBody>
      </p:sp>
      <p:sp>
        <p:nvSpPr>
          <p:cNvPr id="4" name="Slide Number Placeholder 3">
            <a:extLst>
              <a:ext uri="{FF2B5EF4-FFF2-40B4-BE49-F238E27FC236}">
                <a16:creationId xmlns:a16="http://schemas.microsoft.com/office/drawing/2014/main" id="{FAF8E081-2D72-4319-95DA-DB298E237B80}"/>
              </a:ext>
            </a:extLst>
          </p:cNvPr>
          <p:cNvSpPr>
            <a:spLocks noGrp="1"/>
          </p:cNvSpPr>
          <p:nvPr>
            <p:ph type="sldNum" sz="quarter" idx="12"/>
          </p:nvPr>
        </p:nvSpPr>
        <p:spPr/>
        <p:txBody>
          <a:bodyPr/>
          <a:lstStyle/>
          <a:p>
            <a:fld id="{7DBB8827-6B7E-4F83-AFAA-169927671919}" type="slidenum">
              <a:rPr lang="en-US" smtClean="0"/>
              <a:pPr/>
              <a:t>4</a:t>
            </a:fld>
            <a:endParaRPr lang="en-US" dirty="0"/>
          </a:p>
        </p:txBody>
      </p:sp>
    </p:spTree>
    <p:extLst>
      <p:ext uri="{BB962C8B-B14F-4D97-AF65-F5344CB8AC3E}">
        <p14:creationId xmlns:p14="http://schemas.microsoft.com/office/powerpoint/2010/main" val="4182035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Questions?</a:t>
            </a:r>
          </a:p>
        </p:txBody>
      </p:sp>
      <p:sp>
        <p:nvSpPr>
          <p:cNvPr id="2" name="Text Placeholder 1">
            <a:extLst>
              <a:ext uri="{FF2B5EF4-FFF2-40B4-BE49-F238E27FC236}">
                <a16:creationId xmlns:a16="http://schemas.microsoft.com/office/drawing/2014/main" id="{C689EF8E-5440-4260-A67B-C38E0A07570D}"/>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419598705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p:txBody>
          <a:bodyPr/>
          <a:lstStyle/>
          <a:p>
            <a:r>
              <a:rPr lang="en-US" dirty="0"/>
              <a:t>Resources</a:t>
            </a:r>
          </a:p>
        </p:txBody>
      </p:sp>
      <p:sp>
        <p:nvSpPr>
          <p:cNvPr id="2" name="Text Placeholder 1">
            <a:extLst>
              <a:ext uri="{FF2B5EF4-FFF2-40B4-BE49-F238E27FC236}">
                <a16:creationId xmlns:a16="http://schemas.microsoft.com/office/drawing/2014/main" id="{A2696140-50EF-4C89-A61F-B7C4BD360487}"/>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4901201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W3C Robust Technical Assistance:</a:t>
            </a:r>
          </a:p>
        </p:txBody>
      </p:sp>
      <p:sp>
        <p:nvSpPr>
          <p:cNvPr id="2" name="Content Placeholder 1"/>
          <p:cNvSpPr>
            <a:spLocks noGrp="1"/>
          </p:cNvSpPr>
          <p:nvPr>
            <p:ph idx="1"/>
          </p:nvPr>
        </p:nvSpPr>
        <p:spPr/>
        <p:txBody>
          <a:bodyPr>
            <a:normAutofit/>
          </a:bodyPr>
          <a:lstStyle/>
          <a:p>
            <a:pPr marL="0" indent="0">
              <a:buNone/>
            </a:pPr>
            <a:r>
              <a:rPr lang="en-US" dirty="0"/>
              <a:t>Web Accessibility Initiative homepage:  </a:t>
            </a:r>
            <a:r>
              <a:rPr lang="en-US" dirty="0">
                <a:hlinkClick r:id="rId3"/>
              </a:rPr>
              <a:t>w3.org/</a:t>
            </a:r>
            <a:r>
              <a:rPr lang="en-US" dirty="0" err="1">
                <a:hlinkClick r:id="rId3"/>
              </a:rPr>
              <a:t>wai</a:t>
            </a:r>
            <a:r>
              <a:rPr lang="en-US" dirty="0"/>
              <a:t> </a:t>
            </a:r>
          </a:p>
          <a:p>
            <a:pPr marL="0" indent="0">
              <a:buNone/>
            </a:pPr>
            <a:endParaRPr lang="en-US" dirty="0"/>
          </a:p>
          <a:p>
            <a:pPr marL="0" indent="0">
              <a:buNone/>
            </a:pPr>
            <a:r>
              <a:rPr lang="en-US" dirty="0"/>
              <a:t>W3C Resources:</a:t>
            </a:r>
          </a:p>
          <a:p>
            <a:pPr lvl="1"/>
            <a:r>
              <a:rPr lang="en-US" dirty="0"/>
              <a:t>Web Content Accessibility Guidelines 2.0:  </a:t>
            </a:r>
            <a:r>
              <a:rPr lang="en-US" dirty="0">
                <a:hlinkClick r:id="rId4"/>
              </a:rPr>
              <a:t>w3.org/tr/wcag20</a:t>
            </a:r>
            <a:r>
              <a:rPr lang="en-US" dirty="0"/>
              <a:t> </a:t>
            </a:r>
          </a:p>
          <a:p>
            <a:pPr lvl="1"/>
            <a:r>
              <a:rPr lang="en-US" dirty="0"/>
              <a:t>Understanding WCAG 2.0:  </a:t>
            </a:r>
            <a:r>
              <a:rPr lang="en-US" dirty="0">
                <a:hlinkClick r:id="rId5"/>
              </a:rPr>
              <a:t>w3.org/tr/understanding-wcag20</a:t>
            </a:r>
            <a:r>
              <a:rPr lang="en-US" dirty="0"/>
              <a:t>  </a:t>
            </a:r>
          </a:p>
          <a:p>
            <a:pPr lvl="1"/>
            <a:r>
              <a:rPr lang="en-US" dirty="0"/>
              <a:t>Techniques and Failures for WCAG 2.0:  </a:t>
            </a:r>
            <a:r>
              <a:rPr lang="en-US" dirty="0">
                <a:hlinkClick r:id="rId6"/>
              </a:rPr>
              <a:t>w3.org/tr/wcag20-techs</a:t>
            </a:r>
            <a:r>
              <a:rPr lang="en-US" dirty="0"/>
              <a:t> </a:t>
            </a:r>
          </a:p>
          <a:p>
            <a:pPr lvl="1"/>
            <a:r>
              <a:rPr lang="en-US" dirty="0"/>
              <a:t>Guidance on Applying WCAG 2.0 to Non-Web Information and Communications Technologies (WCAG2ICT):   </a:t>
            </a:r>
            <a:r>
              <a:rPr lang="en-US" dirty="0">
                <a:hlinkClick r:id="rId7"/>
              </a:rPr>
              <a:t>w3.org/tr/wcag2ict</a:t>
            </a:r>
            <a:r>
              <a:rPr lang="en-US" dirty="0"/>
              <a:t> </a:t>
            </a:r>
          </a:p>
        </p:txBody>
      </p:sp>
      <p:sp>
        <p:nvSpPr>
          <p:cNvPr id="9" name="Slide Number Placeholder 8">
            <a:extLst>
              <a:ext uri="{FF2B5EF4-FFF2-40B4-BE49-F238E27FC236}">
                <a16:creationId xmlns:a16="http://schemas.microsoft.com/office/drawing/2014/main" id="{21F53331-3E38-4DBE-8020-8EBE46782DCD}"/>
              </a:ext>
            </a:extLst>
          </p:cNvPr>
          <p:cNvSpPr>
            <a:spLocks noGrp="1"/>
          </p:cNvSpPr>
          <p:nvPr>
            <p:ph type="sldNum" sz="quarter" idx="12"/>
          </p:nvPr>
        </p:nvSpPr>
        <p:spPr/>
        <p:txBody>
          <a:bodyPr/>
          <a:lstStyle/>
          <a:p>
            <a:fld id="{7DBB8827-6B7E-4F83-AFAA-169927671919}" type="slidenum">
              <a:rPr lang="en-US" smtClean="0"/>
              <a:pPr/>
              <a:t>42</a:t>
            </a:fld>
            <a:endParaRPr lang="en-US" dirty="0"/>
          </a:p>
        </p:txBody>
      </p:sp>
    </p:spTree>
    <p:extLst>
      <p:ext uri="{BB962C8B-B14F-4D97-AF65-F5344CB8AC3E}">
        <p14:creationId xmlns:p14="http://schemas.microsoft.com/office/powerpoint/2010/main" val="26576625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W3C WCAG Quick Reference		</a:t>
            </a:r>
          </a:p>
        </p:txBody>
      </p:sp>
      <p:sp>
        <p:nvSpPr>
          <p:cNvPr id="2" name="Content Placeholder 1"/>
          <p:cNvSpPr>
            <a:spLocks noGrp="1"/>
          </p:cNvSpPr>
          <p:nvPr>
            <p:ph idx="1"/>
          </p:nvPr>
        </p:nvSpPr>
        <p:spPr/>
        <p:txBody>
          <a:bodyPr>
            <a:normAutofit lnSpcReduction="10000"/>
          </a:bodyPr>
          <a:lstStyle/>
          <a:p>
            <a:pPr marL="0" indent="0">
              <a:buNone/>
            </a:pPr>
            <a:r>
              <a:rPr lang="en-US" dirty="0"/>
              <a:t>The “How To Meet WCAG2.0” document, aka Quick Reference</a:t>
            </a:r>
          </a:p>
          <a:p>
            <a:pPr lvl="1"/>
            <a:r>
              <a:rPr lang="en-US" dirty="0">
                <a:hlinkClick r:id="rId3"/>
              </a:rPr>
              <a:t>w3.org/</a:t>
            </a:r>
            <a:r>
              <a:rPr lang="en-US" dirty="0" err="1">
                <a:hlinkClick r:id="rId3"/>
              </a:rPr>
              <a:t>wai</a:t>
            </a:r>
            <a:r>
              <a:rPr lang="en-US" dirty="0">
                <a:hlinkClick r:id="rId3"/>
              </a:rPr>
              <a:t>/wcag20/</a:t>
            </a:r>
            <a:r>
              <a:rPr lang="en-US" dirty="0" err="1">
                <a:hlinkClick r:id="rId3"/>
              </a:rPr>
              <a:t>quickref</a:t>
            </a:r>
            <a:endParaRPr lang="en-US" dirty="0"/>
          </a:p>
          <a:p>
            <a:pPr lvl="1"/>
            <a:r>
              <a:rPr lang="en-US" dirty="0"/>
              <a:t>Actually a database:</a:t>
            </a:r>
          </a:p>
          <a:p>
            <a:pPr lvl="2"/>
            <a:r>
              <a:rPr lang="en-US" dirty="0"/>
              <a:t>Customizable</a:t>
            </a:r>
          </a:p>
          <a:p>
            <a:pPr lvl="2"/>
            <a:r>
              <a:rPr lang="en-US" dirty="0"/>
              <a:t>Searchable</a:t>
            </a:r>
          </a:p>
          <a:p>
            <a:pPr marL="0" indent="0">
              <a:buNone/>
            </a:pPr>
            <a:endParaRPr lang="en-US" dirty="0"/>
          </a:p>
          <a:p>
            <a:pPr marL="0" indent="0">
              <a:buNone/>
            </a:pPr>
            <a:r>
              <a:rPr lang="en-US" dirty="0"/>
              <a:t>The Quick Ref is day-to-day resource designed for routine use by developers for developers</a:t>
            </a:r>
          </a:p>
          <a:p>
            <a:r>
              <a:rPr lang="en-US" dirty="0"/>
              <a:t>The Quick Ref is the most practical way to browse the full the Techniques and Failures</a:t>
            </a:r>
          </a:p>
        </p:txBody>
      </p:sp>
      <p:sp>
        <p:nvSpPr>
          <p:cNvPr id="9" name="Slide Number Placeholder 8">
            <a:extLst>
              <a:ext uri="{FF2B5EF4-FFF2-40B4-BE49-F238E27FC236}">
                <a16:creationId xmlns:a16="http://schemas.microsoft.com/office/drawing/2014/main" id="{F43C35B5-EF46-4BB0-87D7-7063762BEA35}"/>
              </a:ext>
            </a:extLst>
          </p:cNvPr>
          <p:cNvSpPr>
            <a:spLocks noGrp="1"/>
          </p:cNvSpPr>
          <p:nvPr>
            <p:ph type="sldNum" sz="quarter" idx="12"/>
          </p:nvPr>
        </p:nvSpPr>
        <p:spPr/>
        <p:txBody>
          <a:bodyPr/>
          <a:lstStyle/>
          <a:p>
            <a:fld id="{7DBB8827-6B7E-4F83-AFAA-169927671919}" type="slidenum">
              <a:rPr lang="en-US" smtClean="0"/>
              <a:pPr/>
              <a:t>43</a:t>
            </a:fld>
            <a:endParaRPr lang="en-US" dirty="0"/>
          </a:p>
        </p:txBody>
      </p:sp>
    </p:spTree>
    <p:extLst>
      <p:ext uri="{BB962C8B-B14F-4D97-AF65-F5344CB8AC3E}">
        <p14:creationId xmlns:p14="http://schemas.microsoft.com/office/powerpoint/2010/main" val="299197613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Resources</a:t>
            </a:r>
          </a:p>
        </p:txBody>
      </p:sp>
      <p:sp>
        <p:nvSpPr>
          <p:cNvPr id="3" name="Content Placeholder 2"/>
          <p:cNvSpPr>
            <a:spLocks noGrp="1"/>
          </p:cNvSpPr>
          <p:nvPr>
            <p:ph idx="1"/>
          </p:nvPr>
        </p:nvSpPr>
        <p:spPr>
          <a:xfrm>
            <a:off x="538480" y="1270000"/>
            <a:ext cx="10815320" cy="5451475"/>
          </a:xfrm>
        </p:spPr>
        <p:txBody>
          <a:bodyPr>
            <a:normAutofit/>
          </a:bodyPr>
          <a:lstStyle/>
          <a:p>
            <a:pPr marL="0" lvl="0" indent="0">
              <a:buNone/>
            </a:pPr>
            <a:r>
              <a:rPr lang="en-US" dirty="0">
                <a:hlinkClick r:id="rId3"/>
              </a:rPr>
              <a:t>www.Access-Board.gov</a:t>
            </a:r>
            <a:endParaRPr lang="en-US" dirty="0"/>
          </a:p>
          <a:p>
            <a:pPr lvl="1"/>
            <a:r>
              <a:rPr lang="en-US" dirty="0"/>
              <a:t>Section 508 Standards and Section 255 Guidelines, including technical assistance</a:t>
            </a:r>
          </a:p>
          <a:p>
            <a:pPr lvl="2"/>
            <a:r>
              <a:rPr lang="en-US" dirty="0"/>
              <a:t>ICT Final rule (2017) </a:t>
            </a:r>
          </a:p>
          <a:p>
            <a:pPr lvl="2"/>
            <a:r>
              <a:rPr lang="en-US" dirty="0"/>
              <a:t>Regulatory Impact Analysis</a:t>
            </a:r>
          </a:p>
          <a:p>
            <a:pPr lvl="2"/>
            <a:r>
              <a:rPr lang="en-US" dirty="0"/>
              <a:t>Overview and Press Release</a:t>
            </a:r>
          </a:p>
          <a:p>
            <a:pPr marL="0" lvl="0" indent="0">
              <a:buNone/>
            </a:pPr>
            <a:r>
              <a:rPr lang="en-US" dirty="0"/>
              <a:t>More guidance material under development </a:t>
            </a:r>
          </a:p>
          <a:p>
            <a:pPr marL="0" lvl="0" indent="0">
              <a:buNone/>
            </a:pPr>
            <a:endParaRPr lang="en-US" dirty="0"/>
          </a:p>
          <a:p>
            <a:pPr marL="0" lvl="0" indent="0">
              <a:buNone/>
            </a:pPr>
            <a:r>
              <a:rPr lang="en-US" sz="2600" dirty="0">
                <a:hlinkClick r:id="rId4"/>
              </a:rPr>
              <a:t>www.adaconferences.org/CIOC/Archives</a:t>
            </a:r>
            <a:endParaRPr lang="en-US" sz="2600" dirty="0"/>
          </a:p>
          <a:p>
            <a:pPr lvl="1"/>
            <a:r>
              <a:rPr lang="en-US" sz="2600" dirty="0"/>
              <a:t>Archives of Section 508 “Best Practices” Webinar series (2013-2017)</a:t>
            </a:r>
          </a:p>
          <a:p>
            <a:pPr lvl="2"/>
            <a:r>
              <a:rPr lang="en-US" dirty="0"/>
              <a:t>Sponsored by the U.S. Access Board and CIO Council (CIOC)</a:t>
            </a:r>
          </a:p>
          <a:p>
            <a:pPr lvl="2"/>
            <a:r>
              <a:rPr lang="en-US" dirty="0"/>
              <a:t>2017 – detailed webinars on the Revised 508 Standards (2017)</a:t>
            </a:r>
          </a:p>
        </p:txBody>
      </p:sp>
      <p:sp>
        <p:nvSpPr>
          <p:cNvPr id="8" name="Slide Number Placeholder 7">
            <a:extLst>
              <a:ext uri="{FF2B5EF4-FFF2-40B4-BE49-F238E27FC236}">
                <a16:creationId xmlns:a16="http://schemas.microsoft.com/office/drawing/2014/main" id="{4E8C7C14-CF36-4C07-8C3C-2378492CF3E1}"/>
              </a:ext>
            </a:extLst>
          </p:cNvPr>
          <p:cNvSpPr>
            <a:spLocks noGrp="1"/>
          </p:cNvSpPr>
          <p:nvPr>
            <p:ph type="sldNum" sz="quarter" idx="12"/>
          </p:nvPr>
        </p:nvSpPr>
        <p:spPr/>
        <p:txBody>
          <a:bodyPr/>
          <a:lstStyle/>
          <a:p>
            <a:fld id="{7DBB8827-6B7E-4F83-AFAA-169927671919}" type="slidenum">
              <a:rPr lang="en-US" smtClean="0"/>
              <a:pPr/>
              <a:t>44</a:t>
            </a:fld>
            <a:endParaRPr lang="en-US" dirty="0"/>
          </a:p>
        </p:txBody>
      </p:sp>
    </p:spTree>
    <p:extLst>
      <p:ext uri="{BB962C8B-B14F-4D97-AF65-F5344CB8AC3E}">
        <p14:creationId xmlns:p14="http://schemas.microsoft.com/office/powerpoint/2010/main" val="185902446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Resources</a:t>
            </a:r>
          </a:p>
        </p:txBody>
      </p:sp>
      <p:sp>
        <p:nvSpPr>
          <p:cNvPr id="3" name="Content Placeholder 2"/>
          <p:cNvSpPr>
            <a:spLocks noGrp="1"/>
          </p:cNvSpPr>
          <p:nvPr>
            <p:ph idx="1"/>
          </p:nvPr>
        </p:nvSpPr>
        <p:spPr>
          <a:xfrm>
            <a:off x="558800" y="1540827"/>
            <a:ext cx="10728960" cy="5317173"/>
          </a:xfrm>
        </p:spPr>
        <p:txBody>
          <a:bodyPr>
            <a:normAutofit/>
          </a:bodyPr>
          <a:lstStyle/>
          <a:p>
            <a:pPr marL="0" lvl="0" indent="0">
              <a:buNone/>
            </a:pPr>
            <a:r>
              <a:rPr lang="en-US" sz="2600" dirty="0">
                <a:hlinkClick r:id="rId3"/>
              </a:rPr>
              <a:t>www.Section508.gov</a:t>
            </a:r>
            <a:endParaRPr lang="en-US" sz="2600" dirty="0"/>
          </a:p>
          <a:p>
            <a:pPr lvl="1"/>
            <a:r>
              <a:rPr lang="en-US" sz="2600" dirty="0"/>
              <a:t>GSA website with 508 technical assistance</a:t>
            </a:r>
          </a:p>
          <a:p>
            <a:pPr lvl="2"/>
            <a:r>
              <a:rPr lang="en-US" sz="2400" dirty="0"/>
              <a:t>FAQs </a:t>
            </a:r>
          </a:p>
          <a:p>
            <a:pPr lvl="2"/>
            <a:r>
              <a:rPr lang="en-US" sz="2400" dirty="0"/>
              <a:t>Best Practices -Including how to make documents accessible in different formats: Word, PDF, Excel </a:t>
            </a:r>
          </a:p>
          <a:p>
            <a:pPr marL="914400" lvl="2" indent="0">
              <a:buNone/>
            </a:pPr>
            <a:endParaRPr lang="en-US" sz="2400" dirty="0"/>
          </a:p>
          <a:p>
            <a:pPr lvl="1"/>
            <a:r>
              <a:rPr lang="en-US" sz="2600" dirty="0"/>
              <a:t>Revised 508 Standards Refresh Toolkit:</a:t>
            </a:r>
          </a:p>
          <a:p>
            <a:pPr lvl="2"/>
            <a:r>
              <a:rPr lang="en-US" sz="2400" dirty="0"/>
              <a:t>508 Transition Guidance – </a:t>
            </a:r>
            <a:r>
              <a:rPr lang="en-US" sz="2400" b="1" i="1" dirty="0"/>
              <a:t>New Material!</a:t>
            </a:r>
          </a:p>
          <a:p>
            <a:pPr lvl="2"/>
            <a:r>
              <a:rPr lang="en-US" dirty="0"/>
              <a:t>Program Management </a:t>
            </a:r>
          </a:p>
          <a:p>
            <a:pPr lvl="2"/>
            <a:r>
              <a:rPr lang="en-US" dirty="0"/>
              <a:t>Training</a:t>
            </a:r>
          </a:p>
          <a:p>
            <a:pPr lvl="2"/>
            <a:r>
              <a:rPr lang="en-US" dirty="0"/>
              <a:t>Standards</a:t>
            </a:r>
          </a:p>
        </p:txBody>
      </p:sp>
      <p:sp>
        <p:nvSpPr>
          <p:cNvPr id="8" name="Slide Number Placeholder 7">
            <a:extLst>
              <a:ext uri="{FF2B5EF4-FFF2-40B4-BE49-F238E27FC236}">
                <a16:creationId xmlns:a16="http://schemas.microsoft.com/office/drawing/2014/main" id="{DE4AB209-021A-45B6-83FA-282E8615ECC9}"/>
              </a:ext>
            </a:extLst>
          </p:cNvPr>
          <p:cNvSpPr>
            <a:spLocks noGrp="1"/>
          </p:cNvSpPr>
          <p:nvPr>
            <p:ph type="sldNum" sz="quarter" idx="12"/>
          </p:nvPr>
        </p:nvSpPr>
        <p:spPr/>
        <p:txBody>
          <a:bodyPr/>
          <a:lstStyle/>
          <a:p>
            <a:fld id="{7DBB8827-6B7E-4F83-AFAA-169927671919}" type="slidenum">
              <a:rPr lang="en-US" smtClean="0"/>
              <a:pPr/>
              <a:t>45</a:t>
            </a:fld>
            <a:endParaRPr lang="en-US" dirty="0"/>
          </a:p>
        </p:txBody>
      </p:sp>
    </p:spTree>
    <p:extLst>
      <p:ext uri="{BB962C8B-B14F-4D97-AF65-F5344CB8AC3E}">
        <p14:creationId xmlns:p14="http://schemas.microsoft.com/office/powerpoint/2010/main" val="218497271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 Access Board</a:t>
            </a:r>
          </a:p>
        </p:txBody>
      </p:sp>
      <p:sp>
        <p:nvSpPr>
          <p:cNvPr id="8" name="Subtitle 7"/>
          <p:cNvSpPr>
            <a:spLocks noGrp="1"/>
          </p:cNvSpPr>
          <p:nvPr>
            <p:ph type="body" idx="1"/>
          </p:nvPr>
        </p:nvSpPr>
        <p:spPr/>
        <p:txBody>
          <a:bodyPr>
            <a:normAutofit/>
          </a:bodyPr>
          <a:lstStyle/>
          <a:p>
            <a:r>
              <a:rPr lang="en-US" dirty="0"/>
              <a:t>800-872-2253 (voice), 800-993-2822 (TTY)</a:t>
            </a:r>
          </a:p>
          <a:p>
            <a:r>
              <a:rPr lang="en-US" dirty="0"/>
              <a:t>508@access-board.gov, www.access-board.gov</a:t>
            </a:r>
          </a:p>
        </p:txBody>
      </p:sp>
    </p:spTree>
    <p:extLst>
      <p:ext uri="{BB962C8B-B14F-4D97-AF65-F5344CB8AC3E}">
        <p14:creationId xmlns:p14="http://schemas.microsoft.com/office/powerpoint/2010/main" val="41891075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B3282-C623-42F1-829D-DDF318993DB5}"/>
              </a:ext>
            </a:extLst>
          </p:cNvPr>
          <p:cNvSpPr>
            <a:spLocks noGrp="1"/>
          </p:cNvSpPr>
          <p:nvPr>
            <p:ph type="title"/>
          </p:nvPr>
        </p:nvSpPr>
        <p:spPr/>
        <p:txBody>
          <a:bodyPr/>
          <a:lstStyle/>
          <a:p>
            <a:r>
              <a:rPr lang="en-US" dirty="0"/>
              <a:t>Section 508 Timeline</a:t>
            </a:r>
          </a:p>
        </p:txBody>
      </p:sp>
      <p:sp>
        <p:nvSpPr>
          <p:cNvPr id="3" name="Content Placeholder 2">
            <a:extLst>
              <a:ext uri="{FF2B5EF4-FFF2-40B4-BE49-F238E27FC236}">
                <a16:creationId xmlns:a16="http://schemas.microsoft.com/office/drawing/2014/main" id="{64472675-3B77-40D2-B487-37FAB49842D4}"/>
              </a:ext>
            </a:extLst>
          </p:cNvPr>
          <p:cNvSpPr>
            <a:spLocks noGrp="1"/>
          </p:cNvSpPr>
          <p:nvPr>
            <p:ph idx="1"/>
          </p:nvPr>
        </p:nvSpPr>
        <p:spPr/>
        <p:txBody>
          <a:bodyPr>
            <a:normAutofit/>
          </a:bodyPr>
          <a:lstStyle/>
          <a:p>
            <a:pPr marL="0" indent="0">
              <a:buNone/>
            </a:pPr>
            <a:r>
              <a:rPr lang="en-US" dirty="0"/>
              <a:t>September 26, 1973 – Rehabilitation Act of 1973</a:t>
            </a:r>
          </a:p>
          <a:p>
            <a:pPr lvl="1"/>
            <a:r>
              <a:rPr lang="en-US" dirty="0"/>
              <a:t>Includes Section 508, but no standards</a:t>
            </a:r>
          </a:p>
          <a:p>
            <a:pPr marL="0" indent="0">
              <a:buNone/>
            </a:pPr>
            <a:r>
              <a:rPr lang="en-US" dirty="0"/>
              <a:t>August 7, 1998 – Rehabilitation Act Amendments of 1998</a:t>
            </a:r>
          </a:p>
          <a:p>
            <a:pPr lvl="1"/>
            <a:r>
              <a:rPr lang="en-US" dirty="0"/>
              <a:t>Access Board charged with developing Section 508 Standards</a:t>
            </a:r>
          </a:p>
          <a:p>
            <a:pPr marL="0" indent="0">
              <a:buNone/>
            </a:pPr>
            <a:r>
              <a:rPr lang="en-US" dirty="0"/>
              <a:t>December 21, 2000 – Access Board issues Original 508 Standards</a:t>
            </a:r>
          </a:p>
          <a:p>
            <a:pPr lvl="1"/>
            <a:r>
              <a:rPr lang="en-US" dirty="0"/>
              <a:t>June 21, 2001 implementation (six months)</a:t>
            </a:r>
          </a:p>
          <a:p>
            <a:pPr marL="0" indent="0">
              <a:buNone/>
            </a:pPr>
            <a:r>
              <a:rPr lang="en-US" dirty="0"/>
              <a:t>January 18, 2017 – Access Board issues Revised 508 Standards</a:t>
            </a:r>
          </a:p>
          <a:p>
            <a:pPr lvl="1"/>
            <a:r>
              <a:rPr lang="en-US" dirty="0"/>
              <a:t>January 18, 2018 implementation (one year)</a:t>
            </a:r>
          </a:p>
          <a:p>
            <a:pPr lvl="1"/>
            <a:r>
              <a:rPr lang="en-US" dirty="0"/>
              <a:t>Includes a safe harbor clause</a:t>
            </a:r>
          </a:p>
        </p:txBody>
      </p:sp>
      <p:sp>
        <p:nvSpPr>
          <p:cNvPr id="4" name="Slide Number Placeholder 3">
            <a:extLst>
              <a:ext uri="{FF2B5EF4-FFF2-40B4-BE49-F238E27FC236}">
                <a16:creationId xmlns:a16="http://schemas.microsoft.com/office/drawing/2014/main" id="{E3BAE64A-8DDA-4F0F-9CA3-E3B93A7B44BD}"/>
              </a:ext>
            </a:extLst>
          </p:cNvPr>
          <p:cNvSpPr>
            <a:spLocks noGrp="1"/>
          </p:cNvSpPr>
          <p:nvPr>
            <p:ph type="sldNum" sz="quarter" idx="12"/>
          </p:nvPr>
        </p:nvSpPr>
        <p:spPr/>
        <p:txBody>
          <a:bodyPr/>
          <a:lstStyle/>
          <a:p>
            <a:fld id="{7DBB8827-6B7E-4F83-AFAA-169927671919}" type="slidenum">
              <a:rPr lang="en-US" smtClean="0"/>
              <a:pPr/>
              <a:t>5</a:t>
            </a:fld>
            <a:endParaRPr lang="en-US" dirty="0"/>
          </a:p>
        </p:txBody>
      </p:sp>
    </p:spTree>
    <p:extLst>
      <p:ext uri="{BB962C8B-B14F-4D97-AF65-F5344CB8AC3E}">
        <p14:creationId xmlns:p14="http://schemas.microsoft.com/office/powerpoint/2010/main" val="41634363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Section 508 Law v. Standards </a:t>
            </a:r>
          </a:p>
        </p:txBody>
      </p:sp>
      <p:sp>
        <p:nvSpPr>
          <p:cNvPr id="3" name="Content Placeholder 2"/>
          <p:cNvSpPr>
            <a:spLocks noGrp="1"/>
          </p:cNvSpPr>
          <p:nvPr>
            <p:ph sz="half" idx="1"/>
          </p:nvPr>
        </p:nvSpPr>
        <p:spPr/>
        <p:txBody>
          <a:bodyPr>
            <a:normAutofit lnSpcReduction="10000"/>
          </a:bodyPr>
          <a:lstStyle/>
          <a:p>
            <a:pPr marL="0" indent="0">
              <a:buNone/>
            </a:pPr>
            <a:r>
              <a:rPr lang="en-US" b="1" dirty="0"/>
              <a:t>Statue (the law)</a:t>
            </a:r>
          </a:p>
          <a:p>
            <a:pPr marL="0" indent="0">
              <a:buNone/>
            </a:pPr>
            <a:r>
              <a:rPr lang="en-US" dirty="0"/>
              <a:t>Section 508 of the Rehabilitation Act of 1973, as amended</a:t>
            </a:r>
          </a:p>
          <a:p>
            <a:pPr marL="457200" lvl="1" indent="0">
              <a:buNone/>
            </a:pPr>
            <a:r>
              <a:rPr lang="en-US" dirty="0"/>
              <a:t>29 USC § 794d.  Electronic and information technology</a:t>
            </a:r>
          </a:p>
          <a:p>
            <a:pPr lvl="0"/>
            <a:r>
              <a:rPr lang="en-US" dirty="0"/>
              <a:t>Access Board to develop standards</a:t>
            </a:r>
          </a:p>
          <a:p>
            <a:pPr lvl="0"/>
            <a:r>
              <a:rPr lang="en-US" dirty="0"/>
              <a:t>GSA to provide technical assistance</a:t>
            </a:r>
          </a:p>
          <a:p>
            <a:pPr lvl="0"/>
            <a:r>
              <a:rPr lang="en-US" dirty="0"/>
              <a:t>Agencies to implement</a:t>
            </a:r>
          </a:p>
        </p:txBody>
      </p:sp>
      <p:sp>
        <p:nvSpPr>
          <p:cNvPr id="4" name="Content Placeholder 3"/>
          <p:cNvSpPr>
            <a:spLocks noGrp="1"/>
          </p:cNvSpPr>
          <p:nvPr>
            <p:ph sz="half" idx="2"/>
          </p:nvPr>
        </p:nvSpPr>
        <p:spPr/>
        <p:txBody>
          <a:bodyPr>
            <a:normAutofit/>
          </a:bodyPr>
          <a:lstStyle/>
          <a:p>
            <a:pPr marL="0" indent="0">
              <a:buNone/>
            </a:pPr>
            <a:r>
              <a:rPr lang="en-US" b="1" dirty="0"/>
              <a:t>Standards (the</a:t>
            </a:r>
            <a:r>
              <a:rPr lang="en-US" b="1" baseline="0" dirty="0"/>
              <a:t> requirements)</a:t>
            </a:r>
            <a:endParaRPr lang="en-US" b="1" dirty="0"/>
          </a:p>
          <a:p>
            <a:pPr marL="0" indent="0">
              <a:buNone/>
            </a:pPr>
            <a:r>
              <a:rPr lang="en-US" dirty="0"/>
              <a:t>36 CFR Part 1194</a:t>
            </a:r>
          </a:p>
          <a:p>
            <a:r>
              <a:rPr lang="en-US" dirty="0"/>
              <a:t>Technical standards and Functional Performance Criteria (FPC)</a:t>
            </a:r>
          </a:p>
          <a:p>
            <a:r>
              <a:rPr lang="en-US" dirty="0"/>
              <a:t>Access Board develops and promulgates</a:t>
            </a:r>
          </a:p>
          <a:p>
            <a:r>
              <a:rPr lang="en-US" dirty="0"/>
              <a:t>Agencies implement</a:t>
            </a:r>
          </a:p>
        </p:txBody>
      </p:sp>
      <p:sp>
        <p:nvSpPr>
          <p:cNvPr id="11" name="Slide Number Placeholder 10">
            <a:extLst>
              <a:ext uri="{FF2B5EF4-FFF2-40B4-BE49-F238E27FC236}">
                <a16:creationId xmlns:a16="http://schemas.microsoft.com/office/drawing/2014/main" id="{495BC9BD-1107-483B-A036-587E50B102A1}"/>
              </a:ext>
            </a:extLst>
          </p:cNvPr>
          <p:cNvSpPr>
            <a:spLocks noGrp="1"/>
          </p:cNvSpPr>
          <p:nvPr>
            <p:ph type="sldNum" sz="quarter" idx="12"/>
          </p:nvPr>
        </p:nvSpPr>
        <p:spPr/>
        <p:txBody>
          <a:bodyPr/>
          <a:lstStyle/>
          <a:p>
            <a:fld id="{3FE01F5C-979E-4ABF-AB85-9CFD6E5B9ECB}" type="slidenum">
              <a:rPr lang="en-US" smtClean="0"/>
              <a:pPr/>
              <a:t>6</a:t>
            </a:fld>
            <a:endParaRPr lang="en-US" dirty="0"/>
          </a:p>
        </p:txBody>
      </p:sp>
    </p:spTree>
    <p:extLst>
      <p:ext uri="{BB962C8B-B14F-4D97-AF65-F5344CB8AC3E}">
        <p14:creationId xmlns:p14="http://schemas.microsoft.com/office/powerpoint/2010/main" val="834263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A1284-E937-4511-8678-4D6E52C5C42F}"/>
              </a:ext>
            </a:extLst>
          </p:cNvPr>
          <p:cNvSpPr>
            <a:spLocks noGrp="1"/>
          </p:cNvSpPr>
          <p:nvPr>
            <p:ph type="title"/>
          </p:nvPr>
        </p:nvSpPr>
        <p:spPr/>
        <p:txBody>
          <a:bodyPr/>
          <a:lstStyle/>
          <a:p>
            <a:r>
              <a:rPr lang="en-US" dirty="0"/>
              <a:t>203.1 Access to Functionality</a:t>
            </a:r>
          </a:p>
        </p:txBody>
      </p:sp>
      <p:sp>
        <p:nvSpPr>
          <p:cNvPr id="3" name="Content Placeholder 2">
            <a:extLst>
              <a:ext uri="{FF2B5EF4-FFF2-40B4-BE49-F238E27FC236}">
                <a16:creationId xmlns:a16="http://schemas.microsoft.com/office/drawing/2014/main" id="{97F51A64-74C5-4955-AE9A-D9B1EE0E8152}"/>
              </a:ext>
            </a:extLst>
          </p:cNvPr>
          <p:cNvSpPr>
            <a:spLocks noGrp="1"/>
          </p:cNvSpPr>
          <p:nvPr>
            <p:ph idx="1"/>
          </p:nvPr>
        </p:nvSpPr>
        <p:spPr/>
        <p:txBody>
          <a:bodyPr/>
          <a:lstStyle/>
          <a:p>
            <a:pPr marL="0" indent="0">
              <a:buNone/>
            </a:pPr>
            <a:r>
              <a:rPr lang="en-US" dirty="0"/>
              <a:t>E203.1 General.  Agencies shall ensure… </a:t>
            </a:r>
          </a:p>
          <a:p>
            <a:pPr marL="514350" indent="-514350">
              <a:buFont typeface="+mj-lt"/>
              <a:buAutoNum type="alphaUcPeriod"/>
            </a:pPr>
            <a:r>
              <a:rPr lang="en-US" dirty="0"/>
              <a:t>That Federal employees with disabilities have access to and use of information and data that is comparable to the access and use by Federal employees who are not individuals with disabilities; and</a:t>
            </a:r>
          </a:p>
          <a:p>
            <a:pPr marL="514350" indent="-514350">
              <a:buFont typeface="+mj-lt"/>
              <a:buAutoNum type="alphaUcPeriod"/>
            </a:pPr>
            <a:r>
              <a:rPr lang="en-US" dirty="0"/>
              <a:t>That members of the public with disabilities who are seeking information or data from a Federal agency have access to and use of information and data that is comparable to that provided to members of the public who are not individuals with disabilities.</a:t>
            </a:r>
          </a:p>
        </p:txBody>
      </p:sp>
      <p:sp>
        <p:nvSpPr>
          <p:cNvPr id="4" name="Slide Number Placeholder 3">
            <a:extLst>
              <a:ext uri="{FF2B5EF4-FFF2-40B4-BE49-F238E27FC236}">
                <a16:creationId xmlns:a16="http://schemas.microsoft.com/office/drawing/2014/main" id="{2060DFB9-7514-4902-93DE-5EE80EA148B1}"/>
              </a:ext>
            </a:extLst>
          </p:cNvPr>
          <p:cNvSpPr>
            <a:spLocks noGrp="1"/>
          </p:cNvSpPr>
          <p:nvPr>
            <p:ph type="sldNum" sz="quarter" idx="12"/>
          </p:nvPr>
        </p:nvSpPr>
        <p:spPr/>
        <p:txBody>
          <a:bodyPr/>
          <a:lstStyle/>
          <a:p>
            <a:fld id="{7DBB8827-6B7E-4F83-AFAA-169927671919}" type="slidenum">
              <a:rPr lang="en-US" smtClean="0"/>
              <a:pPr/>
              <a:t>7</a:t>
            </a:fld>
            <a:endParaRPr lang="en-US" dirty="0"/>
          </a:p>
        </p:txBody>
      </p:sp>
    </p:spTree>
    <p:extLst>
      <p:ext uri="{BB962C8B-B14F-4D97-AF65-F5344CB8AC3E}">
        <p14:creationId xmlns:p14="http://schemas.microsoft.com/office/powerpoint/2010/main" val="5752151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EB0CC-780E-498D-B2EC-89F8E133540A}"/>
              </a:ext>
            </a:extLst>
          </p:cNvPr>
          <p:cNvSpPr>
            <a:spLocks noGrp="1"/>
          </p:cNvSpPr>
          <p:nvPr>
            <p:ph type="title"/>
          </p:nvPr>
        </p:nvSpPr>
        <p:spPr/>
        <p:txBody>
          <a:bodyPr/>
          <a:lstStyle/>
          <a:p>
            <a:r>
              <a:rPr lang="en-US" dirty="0"/>
              <a:t>Questions Related to 508 Purpose</a:t>
            </a:r>
          </a:p>
        </p:txBody>
      </p:sp>
      <p:sp>
        <p:nvSpPr>
          <p:cNvPr id="3" name="Content Placeholder 2">
            <a:extLst>
              <a:ext uri="{FF2B5EF4-FFF2-40B4-BE49-F238E27FC236}">
                <a16:creationId xmlns:a16="http://schemas.microsoft.com/office/drawing/2014/main" id="{C5FCD332-C833-460E-A292-A6C4302C6691}"/>
              </a:ext>
            </a:extLst>
          </p:cNvPr>
          <p:cNvSpPr>
            <a:spLocks noGrp="1"/>
          </p:cNvSpPr>
          <p:nvPr>
            <p:ph idx="1"/>
          </p:nvPr>
        </p:nvSpPr>
        <p:spPr/>
        <p:txBody>
          <a:bodyPr/>
          <a:lstStyle/>
          <a:p>
            <a:pPr marL="514350" indent="-514350">
              <a:buFont typeface="+mj-lt"/>
              <a:buAutoNum type="alphaUcPeriod" startAt="17"/>
            </a:pPr>
            <a:r>
              <a:rPr lang="en-US" dirty="0"/>
              <a:t>95% of what I do are training videos for a specific audience, and not once has there ever been a request for an audio description of how to fill out our forms and paperwork.</a:t>
            </a:r>
          </a:p>
          <a:p>
            <a:pPr marL="514350" indent="-514350">
              <a:buFont typeface="+mj-lt"/>
              <a:buAutoNum type="alphaUcPeriod" startAt="17"/>
            </a:pPr>
            <a:endParaRPr lang="en-US" dirty="0"/>
          </a:p>
          <a:p>
            <a:pPr marL="514350" indent="-514350">
              <a:buFont typeface="+mj-lt"/>
              <a:buAutoNum type="alphaUcPeriod"/>
            </a:pPr>
            <a:r>
              <a:rPr lang="en-US" dirty="0"/>
              <a:t>The Rehabilitation Act is a Civil Rights statute.  Being responsive to our obligations under Section 508 is something that distinguishes us from the private sector.  Take the long view of who might be using the training you develop.</a:t>
            </a:r>
          </a:p>
        </p:txBody>
      </p:sp>
      <p:sp>
        <p:nvSpPr>
          <p:cNvPr id="4" name="Slide Number Placeholder 3">
            <a:extLst>
              <a:ext uri="{FF2B5EF4-FFF2-40B4-BE49-F238E27FC236}">
                <a16:creationId xmlns:a16="http://schemas.microsoft.com/office/drawing/2014/main" id="{2D698939-E257-441E-9CCD-DD83422101DD}"/>
              </a:ext>
            </a:extLst>
          </p:cNvPr>
          <p:cNvSpPr>
            <a:spLocks noGrp="1"/>
          </p:cNvSpPr>
          <p:nvPr>
            <p:ph type="sldNum" sz="quarter" idx="12"/>
          </p:nvPr>
        </p:nvSpPr>
        <p:spPr/>
        <p:txBody>
          <a:bodyPr/>
          <a:lstStyle/>
          <a:p>
            <a:fld id="{7DBB8827-6B7E-4F83-AFAA-169927671919}" type="slidenum">
              <a:rPr lang="en-US" smtClean="0"/>
              <a:pPr/>
              <a:t>8</a:t>
            </a:fld>
            <a:endParaRPr lang="en-US" dirty="0"/>
          </a:p>
        </p:txBody>
      </p:sp>
    </p:spTree>
    <p:extLst>
      <p:ext uri="{BB962C8B-B14F-4D97-AF65-F5344CB8AC3E}">
        <p14:creationId xmlns:p14="http://schemas.microsoft.com/office/powerpoint/2010/main" val="32157220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Key Changes:</a:t>
            </a:r>
            <a:br>
              <a:rPr lang="en-US" dirty="0"/>
            </a:br>
            <a:r>
              <a:rPr lang="en-US" dirty="0"/>
              <a:t>Revised 508 Standards v. Original 508 Standards</a:t>
            </a:r>
          </a:p>
        </p:txBody>
      </p:sp>
      <p:sp>
        <p:nvSpPr>
          <p:cNvPr id="3" name="Content Placeholder 2"/>
          <p:cNvSpPr>
            <a:spLocks noGrp="1"/>
          </p:cNvSpPr>
          <p:nvPr>
            <p:ph idx="1"/>
          </p:nvPr>
        </p:nvSpPr>
        <p:spPr>
          <a:xfrm>
            <a:off x="838200" y="1803400"/>
            <a:ext cx="10515600" cy="4373563"/>
          </a:xfrm>
        </p:spPr>
        <p:txBody>
          <a:bodyPr>
            <a:normAutofit/>
          </a:bodyPr>
          <a:lstStyle/>
          <a:p>
            <a:endParaRPr lang="en-US" dirty="0"/>
          </a:p>
          <a:p>
            <a:r>
              <a:rPr lang="en-US" dirty="0"/>
              <a:t>Formatting</a:t>
            </a:r>
            <a:r>
              <a:rPr lang="en-US" baseline="0" dirty="0"/>
              <a:t> is very different!</a:t>
            </a:r>
          </a:p>
          <a:p>
            <a:r>
              <a:rPr lang="en-US" dirty="0"/>
              <a:t>Feature oriented instead of product oriented</a:t>
            </a:r>
          </a:p>
          <a:p>
            <a:r>
              <a:rPr lang="en-US" dirty="0"/>
              <a:t>Delineation of covered electronic content</a:t>
            </a:r>
          </a:p>
          <a:p>
            <a:r>
              <a:rPr lang="en-US" dirty="0"/>
              <a:t>Broad application of WCAG 2.0</a:t>
            </a:r>
          </a:p>
        </p:txBody>
      </p:sp>
      <p:sp>
        <p:nvSpPr>
          <p:cNvPr id="7" name="Slide Number Placeholder 6">
            <a:extLst>
              <a:ext uri="{FF2B5EF4-FFF2-40B4-BE49-F238E27FC236}">
                <a16:creationId xmlns:a16="http://schemas.microsoft.com/office/drawing/2014/main" id="{E54C04B7-243D-4003-8232-26DE5347F4A9}"/>
              </a:ext>
            </a:extLst>
          </p:cNvPr>
          <p:cNvSpPr>
            <a:spLocks noGrp="1"/>
          </p:cNvSpPr>
          <p:nvPr>
            <p:ph type="sldNum" sz="quarter" idx="12"/>
          </p:nvPr>
        </p:nvSpPr>
        <p:spPr/>
        <p:txBody>
          <a:bodyPr/>
          <a:lstStyle/>
          <a:p>
            <a:fld id="{7DBB8827-6B7E-4F83-AFAA-169927671919}" type="slidenum">
              <a:rPr lang="en-US" smtClean="0"/>
              <a:pPr/>
              <a:t>9</a:t>
            </a:fld>
            <a:endParaRPr lang="en-US" dirty="0"/>
          </a:p>
        </p:txBody>
      </p:sp>
    </p:spTree>
    <p:extLst>
      <p:ext uri="{BB962C8B-B14F-4D97-AF65-F5344CB8AC3E}">
        <p14:creationId xmlns:p14="http://schemas.microsoft.com/office/powerpoint/2010/main" val="8187128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2976</Words>
  <Application>Microsoft Office PowerPoint</Application>
  <PresentationFormat>Widescreen</PresentationFormat>
  <Paragraphs>311</Paragraphs>
  <Slides>46</Slides>
  <Notes>17</Notes>
  <HiddenSlides>1</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46</vt:i4>
      </vt:variant>
    </vt:vector>
  </HeadingPairs>
  <TitlesOfParts>
    <vt:vector size="49" baseType="lpstr">
      <vt:lpstr>Arial</vt:lpstr>
      <vt:lpstr>Calibri</vt:lpstr>
      <vt:lpstr>Office Theme</vt:lpstr>
      <vt:lpstr>Revised Section 508 Standards: Major Changes and Issues</vt:lpstr>
      <vt:lpstr>Presentation Agenda</vt:lpstr>
      <vt:lpstr>Rehabilitation Act Overview</vt:lpstr>
      <vt:lpstr>504 and 508 of the Rehabilitation Act</vt:lpstr>
      <vt:lpstr>Section 508 Timeline</vt:lpstr>
      <vt:lpstr>Section 508 Law v. Standards </vt:lpstr>
      <vt:lpstr>203.1 Access to Functionality</vt:lpstr>
      <vt:lpstr>Questions Related to 508 Purpose</vt:lpstr>
      <vt:lpstr>Key Changes: Revised 508 Standards v. Original 508 Standards</vt:lpstr>
      <vt:lpstr>Illustration of Structure and Organization</vt:lpstr>
      <vt:lpstr>Feature Oriented Instead of Product Oriented</vt:lpstr>
      <vt:lpstr>Delineation of Covered Electronic Content</vt:lpstr>
      <vt:lpstr>E205.3 Agency Official Communication</vt:lpstr>
      <vt:lpstr>Related Question for Agency Official Communication (1 of 2)</vt:lpstr>
      <vt:lpstr>Related Question for Agency Official Communication (2 of 2)</vt:lpstr>
      <vt:lpstr>Broad Application of WCAG 2.0</vt:lpstr>
      <vt:lpstr>New “Safe Harbor” Provision in the revised 508 Standards (E202.2)</vt:lpstr>
      <vt:lpstr>Related Question for Videos on Social Media</vt:lpstr>
      <vt:lpstr>Original 508 Standards (2000) Requirements for Multimedia</vt:lpstr>
      <vt:lpstr>Revised 508 Standards (2017) Requirements for Multimedia</vt:lpstr>
      <vt:lpstr>Related Question for Captioning and Social Media</vt:lpstr>
      <vt:lpstr>Related Question Regarding Transcripts</vt:lpstr>
      <vt:lpstr>Related Question for Audio Description and Social Media</vt:lpstr>
      <vt:lpstr>Related Question for Speech or Public Presentation (1 of 2)</vt:lpstr>
      <vt:lpstr>Related Question for Speech or Public Presentation (2 of 2)</vt:lpstr>
      <vt:lpstr>Revised 508 Standards (2017) Requirements for Other Time-based Media</vt:lpstr>
      <vt:lpstr>Revised 508 Standards (2017) Requirement for Sensory Experience</vt:lpstr>
      <vt:lpstr>Related Question for Sensory Experience</vt:lpstr>
      <vt:lpstr>E202.6 Undue Burden or Fundamental Alteration</vt:lpstr>
      <vt:lpstr>E202.6.1 Basis for a Determination of Undue Burden (Emphasis Added)</vt:lpstr>
      <vt:lpstr>Questions Related to Undue Burden</vt:lpstr>
      <vt:lpstr>Fundamental Alteration</vt:lpstr>
      <vt:lpstr>E202.6.2 Required Documentation</vt:lpstr>
      <vt:lpstr>E202.6.3 Alternative Means</vt:lpstr>
      <vt:lpstr>Related Question for Fundamental Alteration</vt:lpstr>
      <vt:lpstr>504.2 Content Creation or Editing</vt:lpstr>
      <vt:lpstr>Related Question for Authoring Tools</vt:lpstr>
      <vt:lpstr>Related Question from Digitalgov.gov</vt:lpstr>
      <vt:lpstr>Related Question for Best Tools</vt:lpstr>
      <vt:lpstr>Questions?</vt:lpstr>
      <vt:lpstr>Resources</vt:lpstr>
      <vt:lpstr>W3C Robust Technical Assistance:</vt:lpstr>
      <vt:lpstr>W3C WCAG Quick Reference  </vt:lpstr>
      <vt:lpstr>Resources</vt:lpstr>
      <vt:lpstr>Resources</vt:lpstr>
      <vt:lpstr>U.S. Access Board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2017-05-25T16:04:23Z</dcterms:created>
  <dcterms:modified xsi:type="dcterms:W3CDTF">2017-10-10T16:42:21Z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