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6"/>
  </p:notesMasterIdLst>
  <p:sldIdLst>
    <p:sldId id="271" r:id="rId2"/>
    <p:sldId id="274" r:id="rId3"/>
    <p:sldId id="276" r:id="rId4"/>
    <p:sldId id="278" r:id="rId5"/>
    <p:sldId id="258" r:id="rId6"/>
    <p:sldId id="257" r:id="rId7"/>
    <p:sldId id="280" r:id="rId8"/>
    <p:sldId id="282" r:id="rId9"/>
    <p:sldId id="283" r:id="rId10"/>
    <p:sldId id="286" r:id="rId11"/>
    <p:sldId id="262" r:id="rId12"/>
    <p:sldId id="292" r:id="rId13"/>
    <p:sldId id="294" r:id="rId14"/>
    <p:sldId id="298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47" autoAdjust="0"/>
  </p:normalViewPr>
  <p:slideViewPr>
    <p:cSldViewPr>
      <p:cViewPr varScale="1">
        <p:scale>
          <a:sx n="110" d="100"/>
          <a:sy n="110" d="100"/>
        </p:scale>
        <p:origin x="1644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1603" y="-91"/>
      </p:cViewPr>
      <p:guideLst>
        <p:guide orient="horz" pos="2928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324" tIns="46663" rIns="93324" bIns="4666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324" tIns="46663" rIns="93324" bIns="46663" rtlCol="0"/>
          <a:lstStyle>
            <a:lvl1pPr algn="r">
              <a:defRPr sz="1200"/>
            </a:lvl1pPr>
          </a:lstStyle>
          <a:p>
            <a:fld id="{E4559F79-D68D-471D-90C4-E464C0AE4B44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3" rIns="93324" bIns="4666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2"/>
            <a:ext cx="5608320" cy="4183380"/>
          </a:xfrm>
          <a:prstGeom prst="rect">
            <a:avLst/>
          </a:prstGeom>
        </p:spPr>
        <p:txBody>
          <a:bodyPr vert="horz" lIns="93324" tIns="46663" rIns="93324" bIns="4666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5"/>
            <a:ext cx="3037840" cy="464820"/>
          </a:xfrm>
          <a:prstGeom prst="rect">
            <a:avLst/>
          </a:prstGeom>
        </p:spPr>
        <p:txBody>
          <a:bodyPr vert="horz" lIns="93324" tIns="46663" rIns="93324" bIns="4666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5"/>
            <a:ext cx="3037840" cy="464820"/>
          </a:xfrm>
          <a:prstGeom prst="rect">
            <a:avLst/>
          </a:prstGeom>
        </p:spPr>
        <p:txBody>
          <a:bodyPr vert="horz" lIns="93324" tIns="46663" rIns="93324" bIns="46663" rtlCol="0" anchor="b"/>
          <a:lstStyle>
            <a:lvl1pPr algn="r">
              <a:defRPr sz="1200"/>
            </a:lvl1pPr>
          </a:lstStyle>
          <a:p>
            <a:fld id="{0648A251-3FF2-4874-8A29-2E315C6FA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395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226" y="3276600"/>
            <a:ext cx="7772400" cy="60960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2400" i="1">
                <a:solidFill>
                  <a:schemeClr val="tx1">
                    <a:tint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685805" y="3276600"/>
            <a:ext cx="77724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5" y="219075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5" y="4724400"/>
            <a:ext cx="6400800" cy="3048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aseline="0"/>
            </a:lvl1pPr>
            <a:lvl2pPr marL="457200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Position</a:t>
            </a:r>
          </a:p>
        </p:txBody>
      </p:sp>
      <p:sp>
        <p:nvSpPr>
          <p:cNvPr id="19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1371605" y="5029200"/>
            <a:ext cx="6400800" cy="3048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Division</a:t>
            </a:r>
          </a:p>
        </p:txBody>
      </p:sp>
      <p:sp>
        <p:nvSpPr>
          <p:cNvPr id="20" name="Text Placeholder 15"/>
          <p:cNvSpPr>
            <a:spLocks noGrp="1"/>
          </p:cNvSpPr>
          <p:nvPr>
            <p:ph type="body" sz="quarter" idx="12" hasCustomPrompt="1"/>
          </p:nvPr>
        </p:nvSpPr>
        <p:spPr>
          <a:xfrm>
            <a:off x="1371605" y="5334000"/>
            <a:ext cx="6400800" cy="3048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Date</a:t>
            </a:r>
          </a:p>
        </p:txBody>
      </p:sp>
      <p:sp>
        <p:nvSpPr>
          <p:cNvPr id="13" name="Flowchart: Stored Data 9"/>
          <p:cNvSpPr/>
          <p:nvPr/>
        </p:nvSpPr>
        <p:spPr>
          <a:xfrm rot="5400000">
            <a:off x="3354598" y="-3425655"/>
            <a:ext cx="2425660" cy="9153144"/>
          </a:xfrm>
          <a:custGeom>
            <a:avLst/>
            <a:gdLst>
              <a:gd name="connsiteX0" fmla="*/ 1667 w 10000"/>
              <a:gd name="connsiteY0" fmla="*/ 0 h 10000"/>
              <a:gd name="connsiteX1" fmla="*/ 10000 w 10000"/>
              <a:gd name="connsiteY1" fmla="*/ 0 h 10000"/>
              <a:gd name="connsiteX2" fmla="*/ 8333 w 10000"/>
              <a:gd name="connsiteY2" fmla="*/ 5000 h 10000"/>
              <a:gd name="connsiteX3" fmla="*/ 10000 w 10000"/>
              <a:gd name="connsiteY3" fmla="*/ 10000 h 10000"/>
              <a:gd name="connsiteX4" fmla="*/ 1667 w 10000"/>
              <a:gd name="connsiteY4" fmla="*/ 10000 h 10000"/>
              <a:gd name="connsiteX5" fmla="*/ 0 w 10000"/>
              <a:gd name="connsiteY5" fmla="*/ 5000 h 10000"/>
              <a:gd name="connsiteX6" fmla="*/ 1667 w 10000"/>
              <a:gd name="connsiteY6" fmla="*/ 0 h 10000"/>
              <a:gd name="connsiteX0" fmla="*/ 463 w 8796"/>
              <a:gd name="connsiteY0" fmla="*/ 0 h 10000"/>
              <a:gd name="connsiteX1" fmla="*/ 8796 w 8796"/>
              <a:gd name="connsiteY1" fmla="*/ 0 h 10000"/>
              <a:gd name="connsiteX2" fmla="*/ 7129 w 8796"/>
              <a:gd name="connsiteY2" fmla="*/ 5000 h 10000"/>
              <a:gd name="connsiteX3" fmla="*/ 8796 w 8796"/>
              <a:gd name="connsiteY3" fmla="*/ 10000 h 10000"/>
              <a:gd name="connsiteX4" fmla="*/ 463 w 8796"/>
              <a:gd name="connsiteY4" fmla="*/ 10000 h 10000"/>
              <a:gd name="connsiteX5" fmla="*/ 282 w 8796"/>
              <a:gd name="connsiteY5" fmla="*/ 5000 h 10000"/>
              <a:gd name="connsiteX6" fmla="*/ 463 w 8796"/>
              <a:gd name="connsiteY6" fmla="*/ 0 h 10000"/>
              <a:gd name="connsiteX0" fmla="*/ 526 w 10000"/>
              <a:gd name="connsiteY0" fmla="*/ 0 h 10000"/>
              <a:gd name="connsiteX1" fmla="*/ 10000 w 10000"/>
              <a:gd name="connsiteY1" fmla="*/ 0 h 10000"/>
              <a:gd name="connsiteX2" fmla="*/ 8105 w 10000"/>
              <a:gd name="connsiteY2" fmla="*/ 5000 h 10000"/>
              <a:gd name="connsiteX3" fmla="*/ 10000 w 10000"/>
              <a:gd name="connsiteY3" fmla="*/ 10000 h 10000"/>
              <a:gd name="connsiteX4" fmla="*/ 526 w 10000"/>
              <a:gd name="connsiteY4" fmla="*/ 10000 h 10000"/>
              <a:gd name="connsiteX5" fmla="*/ 321 w 10000"/>
              <a:gd name="connsiteY5" fmla="*/ 5000 h 10000"/>
              <a:gd name="connsiteX6" fmla="*/ 526 w 10000"/>
              <a:gd name="connsiteY6" fmla="*/ 0 h 10000"/>
              <a:gd name="connsiteX0" fmla="*/ 526 w 10000"/>
              <a:gd name="connsiteY0" fmla="*/ 0 h 10002"/>
              <a:gd name="connsiteX1" fmla="*/ 10000 w 10000"/>
              <a:gd name="connsiteY1" fmla="*/ 0 h 10002"/>
              <a:gd name="connsiteX2" fmla="*/ 8105 w 10000"/>
              <a:gd name="connsiteY2" fmla="*/ 5000 h 10002"/>
              <a:gd name="connsiteX3" fmla="*/ 10000 w 10000"/>
              <a:gd name="connsiteY3" fmla="*/ 10000 h 10002"/>
              <a:gd name="connsiteX4" fmla="*/ 526 w 10000"/>
              <a:gd name="connsiteY4" fmla="*/ 10000 h 10002"/>
              <a:gd name="connsiteX5" fmla="*/ 321 w 10000"/>
              <a:gd name="connsiteY5" fmla="*/ 5000 h 10002"/>
              <a:gd name="connsiteX6" fmla="*/ 526 w 10000"/>
              <a:gd name="connsiteY6" fmla="*/ 0 h 10002"/>
              <a:gd name="connsiteX0" fmla="*/ 521 w 9995"/>
              <a:gd name="connsiteY0" fmla="*/ 0 h 10000"/>
              <a:gd name="connsiteX1" fmla="*/ 9995 w 9995"/>
              <a:gd name="connsiteY1" fmla="*/ 0 h 10000"/>
              <a:gd name="connsiteX2" fmla="*/ 8100 w 9995"/>
              <a:gd name="connsiteY2" fmla="*/ 5000 h 10000"/>
              <a:gd name="connsiteX3" fmla="*/ 9995 w 9995"/>
              <a:gd name="connsiteY3" fmla="*/ 10000 h 10000"/>
              <a:gd name="connsiteX4" fmla="*/ 406 w 9995"/>
              <a:gd name="connsiteY4" fmla="*/ 9990 h 10000"/>
              <a:gd name="connsiteX5" fmla="*/ 316 w 9995"/>
              <a:gd name="connsiteY5" fmla="*/ 5000 h 10000"/>
              <a:gd name="connsiteX6" fmla="*/ 521 w 9995"/>
              <a:gd name="connsiteY6" fmla="*/ 0 h 10000"/>
              <a:gd name="connsiteX0" fmla="*/ 446 w 10232"/>
              <a:gd name="connsiteY0" fmla="*/ 0 h 10010"/>
              <a:gd name="connsiteX1" fmla="*/ 10232 w 10232"/>
              <a:gd name="connsiteY1" fmla="*/ 10 h 10010"/>
              <a:gd name="connsiteX2" fmla="*/ 8336 w 10232"/>
              <a:gd name="connsiteY2" fmla="*/ 5010 h 10010"/>
              <a:gd name="connsiteX3" fmla="*/ 10232 w 10232"/>
              <a:gd name="connsiteY3" fmla="*/ 10010 h 10010"/>
              <a:gd name="connsiteX4" fmla="*/ 638 w 10232"/>
              <a:gd name="connsiteY4" fmla="*/ 10000 h 10010"/>
              <a:gd name="connsiteX5" fmla="*/ 548 w 10232"/>
              <a:gd name="connsiteY5" fmla="*/ 5010 h 10010"/>
              <a:gd name="connsiteX6" fmla="*/ 446 w 10232"/>
              <a:gd name="connsiteY6" fmla="*/ 0 h 10010"/>
              <a:gd name="connsiteX0" fmla="*/ 0 w 9786"/>
              <a:gd name="connsiteY0" fmla="*/ 0 h 10010"/>
              <a:gd name="connsiteX1" fmla="*/ 9786 w 9786"/>
              <a:gd name="connsiteY1" fmla="*/ 10 h 10010"/>
              <a:gd name="connsiteX2" fmla="*/ 7890 w 9786"/>
              <a:gd name="connsiteY2" fmla="*/ 5010 h 10010"/>
              <a:gd name="connsiteX3" fmla="*/ 9786 w 9786"/>
              <a:gd name="connsiteY3" fmla="*/ 10010 h 10010"/>
              <a:gd name="connsiteX4" fmla="*/ 192 w 9786"/>
              <a:gd name="connsiteY4" fmla="*/ 10000 h 10010"/>
              <a:gd name="connsiteX5" fmla="*/ 102 w 9786"/>
              <a:gd name="connsiteY5" fmla="*/ 5010 h 10010"/>
              <a:gd name="connsiteX6" fmla="*/ 0 w 9786"/>
              <a:gd name="connsiteY6" fmla="*/ 0 h 10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786" h="10010">
                <a:moveTo>
                  <a:pt x="0" y="0"/>
                </a:moveTo>
                <a:lnTo>
                  <a:pt x="9786" y="10"/>
                </a:lnTo>
                <a:cubicBezTo>
                  <a:pt x="8738" y="10"/>
                  <a:pt x="7890" y="2249"/>
                  <a:pt x="7890" y="5010"/>
                </a:cubicBezTo>
                <a:cubicBezTo>
                  <a:pt x="7890" y="7771"/>
                  <a:pt x="8738" y="10010"/>
                  <a:pt x="9786" y="10010"/>
                </a:cubicBezTo>
                <a:lnTo>
                  <a:pt x="192" y="10000"/>
                </a:lnTo>
                <a:cubicBezTo>
                  <a:pt x="67" y="10021"/>
                  <a:pt x="134" y="6677"/>
                  <a:pt x="102" y="5010"/>
                </a:cubicBezTo>
                <a:cubicBezTo>
                  <a:pt x="70" y="3343"/>
                  <a:pt x="106" y="0"/>
                  <a:pt x="0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228600"/>
            <a:ext cx="8858250" cy="14859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1367028" y="4419600"/>
            <a:ext cx="6400800" cy="3048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aseline="0"/>
            </a:lvl1pPr>
            <a:lvl2pPr marL="457200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Name</a:t>
            </a:r>
          </a:p>
        </p:txBody>
      </p:sp>
      <p:sp>
        <p:nvSpPr>
          <p:cNvPr id="12" name="Wave 7"/>
          <p:cNvSpPr/>
          <p:nvPr/>
        </p:nvSpPr>
        <p:spPr>
          <a:xfrm flipH="1">
            <a:off x="3715" y="5638800"/>
            <a:ext cx="9147426" cy="1219200"/>
          </a:xfrm>
          <a:custGeom>
            <a:avLst/>
            <a:gdLst>
              <a:gd name="connsiteX0" fmla="*/ 0 w 9144000"/>
              <a:gd name="connsiteY0" fmla="*/ 228600 h 1828800"/>
              <a:gd name="connsiteX1" fmla="*/ 9144000 w 9144000"/>
              <a:gd name="connsiteY1" fmla="*/ 228600 h 1828800"/>
              <a:gd name="connsiteX2" fmla="*/ 9144000 w 9144000"/>
              <a:gd name="connsiteY2" fmla="*/ 1600200 h 1828800"/>
              <a:gd name="connsiteX3" fmla="*/ 0 w 9144000"/>
              <a:gd name="connsiteY3" fmla="*/ 1600200 h 1828800"/>
              <a:gd name="connsiteX4" fmla="*/ 0 w 9144000"/>
              <a:gd name="connsiteY4" fmla="*/ 228600 h 1828800"/>
              <a:gd name="connsiteX0" fmla="*/ 10632 w 9154632"/>
              <a:gd name="connsiteY0" fmla="*/ 219971 h 1779368"/>
              <a:gd name="connsiteX1" fmla="*/ 9154632 w 9154632"/>
              <a:gd name="connsiteY1" fmla="*/ 219971 h 1779368"/>
              <a:gd name="connsiteX2" fmla="*/ 9154632 w 9154632"/>
              <a:gd name="connsiteY2" fmla="*/ 1591571 h 1779368"/>
              <a:gd name="connsiteX3" fmla="*/ 0 w 9154632"/>
              <a:gd name="connsiteY3" fmla="*/ 1261962 h 1779368"/>
              <a:gd name="connsiteX4" fmla="*/ 10632 w 9154632"/>
              <a:gd name="connsiteY4" fmla="*/ 219971 h 1779368"/>
              <a:gd name="connsiteX0" fmla="*/ 0 w 9144000"/>
              <a:gd name="connsiteY0" fmla="*/ 219971 h 1786702"/>
              <a:gd name="connsiteX1" fmla="*/ 9144000 w 9144000"/>
              <a:gd name="connsiteY1" fmla="*/ 219971 h 1786702"/>
              <a:gd name="connsiteX2" fmla="*/ 9144000 w 9144000"/>
              <a:gd name="connsiteY2" fmla="*/ 1591571 h 1786702"/>
              <a:gd name="connsiteX3" fmla="*/ 10633 w 9144000"/>
              <a:gd name="connsiteY3" fmla="*/ 1347022 h 1786702"/>
              <a:gd name="connsiteX4" fmla="*/ 0 w 9144000"/>
              <a:gd name="connsiteY4" fmla="*/ 219971 h 1786702"/>
              <a:gd name="connsiteX0" fmla="*/ 0 w 9144000"/>
              <a:gd name="connsiteY0" fmla="*/ 219971 h 1880814"/>
              <a:gd name="connsiteX1" fmla="*/ 9144000 w 9144000"/>
              <a:gd name="connsiteY1" fmla="*/ 219971 h 1880814"/>
              <a:gd name="connsiteX2" fmla="*/ 9144000 w 9144000"/>
              <a:gd name="connsiteY2" fmla="*/ 1591571 h 1880814"/>
              <a:gd name="connsiteX3" fmla="*/ 10633 w 9144000"/>
              <a:gd name="connsiteY3" fmla="*/ 1347022 h 1880814"/>
              <a:gd name="connsiteX4" fmla="*/ 0 w 9144000"/>
              <a:gd name="connsiteY4" fmla="*/ 219971 h 1880814"/>
              <a:gd name="connsiteX0" fmla="*/ 0 w 9144000"/>
              <a:gd name="connsiteY0" fmla="*/ 219971 h 1591571"/>
              <a:gd name="connsiteX1" fmla="*/ 9144000 w 9144000"/>
              <a:gd name="connsiteY1" fmla="*/ 219971 h 1591571"/>
              <a:gd name="connsiteX2" fmla="*/ 9144000 w 9144000"/>
              <a:gd name="connsiteY2" fmla="*/ 1591571 h 1591571"/>
              <a:gd name="connsiteX3" fmla="*/ 10633 w 9144000"/>
              <a:gd name="connsiteY3" fmla="*/ 1347022 h 1591571"/>
              <a:gd name="connsiteX4" fmla="*/ 0 w 9144000"/>
              <a:gd name="connsiteY4" fmla="*/ 219971 h 1591571"/>
              <a:gd name="connsiteX0" fmla="*/ 0 w 9144000"/>
              <a:gd name="connsiteY0" fmla="*/ 219971 h 1348260"/>
              <a:gd name="connsiteX1" fmla="*/ 9144000 w 9144000"/>
              <a:gd name="connsiteY1" fmla="*/ 219971 h 1348260"/>
              <a:gd name="connsiteX2" fmla="*/ 9144000 w 9144000"/>
              <a:gd name="connsiteY2" fmla="*/ 1176901 h 1348260"/>
              <a:gd name="connsiteX3" fmla="*/ 10633 w 9144000"/>
              <a:gd name="connsiteY3" fmla="*/ 1347022 h 1348260"/>
              <a:gd name="connsiteX4" fmla="*/ 0 w 9144000"/>
              <a:gd name="connsiteY4" fmla="*/ 219971 h 1348260"/>
              <a:gd name="connsiteX0" fmla="*/ 0 w 9144000"/>
              <a:gd name="connsiteY0" fmla="*/ 219971 h 1349202"/>
              <a:gd name="connsiteX1" fmla="*/ 9144000 w 9144000"/>
              <a:gd name="connsiteY1" fmla="*/ 219971 h 1349202"/>
              <a:gd name="connsiteX2" fmla="*/ 9133367 w 9144000"/>
              <a:gd name="connsiteY2" fmla="*/ 1336389 h 1349202"/>
              <a:gd name="connsiteX3" fmla="*/ 10633 w 9144000"/>
              <a:gd name="connsiteY3" fmla="*/ 1347022 h 1349202"/>
              <a:gd name="connsiteX4" fmla="*/ 0 w 9144000"/>
              <a:gd name="connsiteY4" fmla="*/ 219971 h 1349202"/>
              <a:gd name="connsiteX0" fmla="*/ 0 w 9144000"/>
              <a:gd name="connsiteY0" fmla="*/ 219971 h 1347022"/>
              <a:gd name="connsiteX1" fmla="*/ 9144000 w 9144000"/>
              <a:gd name="connsiteY1" fmla="*/ 219971 h 1347022"/>
              <a:gd name="connsiteX2" fmla="*/ 9133367 w 9144000"/>
              <a:gd name="connsiteY2" fmla="*/ 1336389 h 1347022"/>
              <a:gd name="connsiteX3" fmla="*/ 10633 w 9144000"/>
              <a:gd name="connsiteY3" fmla="*/ 1347022 h 1347022"/>
              <a:gd name="connsiteX4" fmla="*/ 0 w 9144000"/>
              <a:gd name="connsiteY4" fmla="*/ 219971 h 1347022"/>
              <a:gd name="connsiteX0" fmla="*/ 0 w 9144000"/>
              <a:gd name="connsiteY0" fmla="*/ 219971 h 1347022"/>
              <a:gd name="connsiteX1" fmla="*/ 9144000 w 9144000"/>
              <a:gd name="connsiteY1" fmla="*/ 219971 h 1347022"/>
              <a:gd name="connsiteX2" fmla="*/ 9133367 w 9144000"/>
              <a:gd name="connsiteY2" fmla="*/ 1336389 h 1347022"/>
              <a:gd name="connsiteX3" fmla="*/ 10633 w 9144000"/>
              <a:gd name="connsiteY3" fmla="*/ 1347022 h 1347022"/>
              <a:gd name="connsiteX4" fmla="*/ 0 w 9144000"/>
              <a:gd name="connsiteY4" fmla="*/ 219971 h 1347022"/>
              <a:gd name="connsiteX0" fmla="*/ 0 w 9144000"/>
              <a:gd name="connsiteY0" fmla="*/ 219971 h 1347022"/>
              <a:gd name="connsiteX1" fmla="*/ 9144000 w 9144000"/>
              <a:gd name="connsiteY1" fmla="*/ 219971 h 1347022"/>
              <a:gd name="connsiteX2" fmla="*/ 9133367 w 9144000"/>
              <a:gd name="connsiteY2" fmla="*/ 1336389 h 1347022"/>
              <a:gd name="connsiteX3" fmla="*/ 10633 w 9144000"/>
              <a:gd name="connsiteY3" fmla="*/ 1347022 h 1347022"/>
              <a:gd name="connsiteX4" fmla="*/ 0 w 9144000"/>
              <a:gd name="connsiteY4" fmla="*/ 219971 h 1347022"/>
              <a:gd name="connsiteX0" fmla="*/ 0 w 9144000"/>
              <a:gd name="connsiteY0" fmla="*/ 219971 h 1347022"/>
              <a:gd name="connsiteX1" fmla="*/ 9144000 w 9144000"/>
              <a:gd name="connsiteY1" fmla="*/ 219971 h 1347022"/>
              <a:gd name="connsiteX2" fmla="*/ 9133367 w 9144000"/>
              <a:gd name="connsiteY2" fmla="*/ 1336389 h 1347022"/>
              <a:gd name="connsiteX3" fmla="*/ 0 w 9144000"/>
              <a:gd name="connsiteY3" fmla="*/ 1347022 h 1347022"/>
              <a:gd name="connsiteX4" fmla="*/ 0 w 9144000"/>
              <a:gd name="connsiteY4" fmla="*/ 219971 h 1347022"/>
              <a:gd name="connsiteX0" fmla="*/ 0 w 9144000"/>
              <a:gd name="connsiteY0" fmla="*/ 219971 h 1357654"/>
              <a:gd name="connsiteX1" fmla="*/ 9144000 w 9144000"/>
              <a:gd name="connsiteY1" fmla="*/ 219971 h 1357654"/>
              <a:gd name="connsiteX2" fmla="*/ 9133367 w 9144000"/>
              <a:gd name="connsiteY2" fmla="*/ 1357654 h 1357654"/>
              <a:gd name="connsiteX3" fmla="*/ 0 w 9144000"/>
              <a:gd name="connsiteY3" fmla="*/ 1347022 h 1357654"/>
              <a:gd name="connsiteX4" fmla="*/ 0 w 9144000"/>
              <a:gd name="connsiteY4" fmla="*/ 219971 h 1357654"/>
              <a:gd name="connsiteX0" fmla="*/ 0 w 9144000"/>
              <a:gd name="connsiteY0" fmla="*/ 219971 h 1357654"/>
              <a:gd name="connsiteX1" fmla="*/ 9144000 w 9144000"/>
              <a:gd name="connsiteY1" fmla="*/ 219971 h 1357654"/>
              <a:gd name="connsiteX2" fmla="*/ 9133367 w 9144000"/>
              <a:gd name="connsiteY2" fmla="*/ 1357654 h 1357654"/>
              <a:gd name="connsiteX3" fmla="*/ 0 w 9144000"/>
              <a:gd name="connsiteY3" fmla="*/ 1347022 h 1357654"/>
              <a:gd name="connsiteX4" fmla="*/ 0 w 9144000"/>
              <a:gd name="connsiteY4" fmla="*/ 219971 h 1357654"/>
              <a:gd name="connsiteX0" fmla="*/ 0 w 9144000"/>
              <a:gd name="connsiteY0" fmla="*/ 219971 h 1357654"/>
              <a:gd name="connsiteX1" fmla="*/ 9144000 w 9144000"/>
              <a:gd name="connsiteY1" fmla="*/ 219971 h 1357654"/>
              <a:gd name="connsiteX2" fmla="*/ 9133367 w 9144000"/>
              <a:gd name="connsiteY2" fmla="*/ 1357654 h 1357654"/>
              <a:gd name="connsiteX3" fmla="*/ 0 w 9144000"/>
              <a:gd name="connsiteY3" fmla="*/ 1352553 h 1357654"/>
              <a:gd name="connsiteX4" fmla="*/ 0 w 9144000"/>
              <a:gd name="connsiteY4" fmla="*/ 219971 h 1357654"/>
              <a:gd name="connsiteX0" fmla="*/ 0 w 9144000"/>
              <a:gd name="connsiteY0" fmla="*/ 219971 h 1352553"/>
              <a:gd name="connsiteX1" fmla="*/ 9144000 w 9144000"/>
              <a:gd name="connsiteY1" fmla="*/ 219971 h 1352553"/>
              <a:gd name="connsiteX2" fmla="*/ 9133367 w 9144000"/>
              <a:gd name="connsiteY2" fmla="*/ 1352123 h 1352553"/>
              <a:gd name="connsiteX3" fmla="*/ 0 w 9144000"/>
              <a:gd name="connsiteY3" fmla="*/ 1352553 h 1352553"/>
              <a:gd name="connsiteX4" fmla="*/ 0 w 9144000"/>
              <a:gd name="connsiteY4" fmla="*/ 219971 h 1352553"/>
              <a:gd name="connsiteX0" fmla="*/ 0 w 9133866"/>
              <a:gd name="connsiteY0" fmla="*/ 219971 h 1352553"/>
              <a:gd name="connsiteX1" fmla="*/ 9123839 w 9133866"/>
              <a:gd name="connsiteY1" fmla="*/ 219971 h 1352553"/>
              <a:gd name="connsiteX2" fmla="*/ 9133367 w 9133866"/>
              <a:gd name="connsiteY2" fmla="*/ 1352123 h 1352553"/>
              <a:gd name="connsiteX3" fmla="*/ 0 w 9133866"/>
              <a:gd name="connsiteY3" fmla="*/ 1352553 h 1352553"/>
              <a:gd name="connsiteX4" fmla="*/ 0 w 9133866"/>
              <a:gd name="connsiteY4" fmla="*/ 219971 h 1352553"/>
              <a:gd name="connsiteX0" fmla="*/ 0 w 9134297"/>
              <a:gd name="connsiteY0" fmla="*/ 219971 h 1352553"/>
              <a:gd name="connsiteX1" fmla="*/ 9132480 w 9134297"/>
              <a:gd name="connsiteY1" fmla="*/ 219971 h 1352553"/>
              <a:gd name="connsiteX2" fmla="*/ 9133367 w 9134297"/>
              <a:gd name="connsiteY2" fmla="*/ 1352123 h 1352553"/>
              <a:gd name="connsiteX3" fmla="*/ 0 w 9134297"/>
              <a:gd name="connsiteY3" fmla="*/ 1352553 h 1352553"/>
              <a:gd name="connsiteX4" fmla="*/ 0 w 9134297"/>
              <a:gd name="connsiteY4" fmla="*/ 219971 h 1352553"/>
              <a:gd name="connsiteX0" fmla="*/ 0 w 9132480"/>
              <a:gd name="connsiteY0" fmla="*/ 219971 h 1352553"/>
              <a:gd name="connsiteX1" fmla="*/ 9132480 w 9132480"/>
              <a:gd name="connsiteY1" fmla="*/ 219971 h 1352553"/>
              <a:gd name="connsiteX2" fmla="*/ 9127607 w 9132480"/>
              <a:gd name="connsiteY2" fmla="*/ 1349279 h 1352553"/>
              <a:gd name="connsiteX3" fmla="*/ 0 w 9132480"/>
              <a:gd name="connsiteY3" fmla="*/ 1352553 h 1352553"/>
              <a:gd name="connsiteX4" fmla="*/ 0 w 9132480"/>
              <a:gd name="connsiteY4" fmla="*/ 219971 h 1352553"/>
              <a:gd name="connsiteX0" fmla="*/ 0 w 9132480"/>
              <a:gd name="connsiteY0" fmla="*/ 219971 h 1352553"/>
              <a:gd name="connsiteX1" fmla="*/ 9132480 w 9132480"/>
              <a:gd name="connsiteY1" fmla="*/ 219971 h 1352553"/>
              <a:gd name="connsiteX2" fmla="*/ 9127607 w 9132480"/>
              <a:gd name="connsiteY2" fmla="*/ 1349279 h 1352553"/>
              <a:gd name="connsiteX3" fmla="*/ 0 w 9132480"/>
              <a:gd name="connsiteY3" fmla="*/ 1352553 h 1352553"/>
              <a:gd name="connsiteX4" fmla="*/ 0 w 9132480"/>
              <a:gd name="connsiteY4" fmla="*/ 219971 h 1352553"/>
              <a:gd name="connsiteX0" fmla="*/ 0 w 9132480"/>
              <a:gd name="connsiteY0" fmla="*/ 219971 h 1352553"/>
              <a:gd name="connsiteX1" fmla="*/ 9132480 w 9132480"/>
              <a:gd name="connsiteY1" fmla="*/ 219971 h 1352553"/>
              <a:gd name="connsiteX2" fmla="*/ 9127607 w 9132480"/>
              <a:gd name="connsiteY2" fmla="*/ 1349279 h 1352553"/>
              <a:gd name="connsiteX3" fmla="*/ 0 w 9132480"/>
              <a:gd name="connsiteY3" fmla="*/ 1352553 h 1352553"/>
              <a:gd name="connsiteX4" fmla="*/ 0 w 9132480"/>
              <a:gd name="connsiteY4" fmla="*/ 219971 h 1352553"/>
              <a:gd name="connsiteX0" fmla="*/ 0 w 9132480"/>
              <a:gd name="connsiteY0" fmla="*/ 219971 h 1357812"/>
              <a:gd name="connsiteX1" fmla="*/ 9132480 w 9132480"/>
              <a:gd name="connsiteY1" fmla="*/ 219971 h 1357812"/>
              <a:gd name="connsiteX2" fmla="*/ 9130488 w 9132480"/>
              <a:gd name="connsiteY2" fmla="*/ 1357812 h 1357812"/>
              <a:gd name="connsiteX3" fmla="*/ 0 w 9132480"/>
              <a:gd name="connsiteY3" fmla="*/ 1352553 h 1357812"/>
              <a:gd name="connsiteX4" fmla="*/ 0 w 9132480"/>
              <a:gd name="connsiteY4" fmla="*/ 219971 h 1357812"/>
              <a:gd name="connsiteX0" fmla="*/ 0 w 9132480"/>
              <a:gd name="connsiteY0" fmla="*/ 219971 h 1357812"/>
              <a:gd name="connsiteX1" fmla="*/ 9132480 w 9132480"/>
              <a:gd name="connsiteY1" fmla="*/ 219971 h 1357812"/>
              <a:gd name="connsiteX2" fmla="*/ 9130488 w 9132480"/>
              <a:gd name="connsiteY2" fmla="*/ 1357812 h 1357812"/>
              <a:gd name="connsiteX3" fmla="*/ 0 w 9132480"/>
              <a:gd name="connsiteY3" fmla="*/ 1352553 h 1357812"/>
              <a:gd name="connsiteX4" fmla="*/ 0 w 9132480"/>
              <a:gd name="connsiteY4" fmla="*/ 219971 h 1357812"/>
              <a:gd name="connsiteX0" fmla="*/ 0 w 9132480"/>
              <a:gd name="connsiteY0" fmla="*/ 219971 h 1357812"/>
              <a:gd name="connsiteX1" fmla="*/ 9132480 w 9132480"/>
              <a:gd name="connsiteY1" fmla="*/ 219971 h 1357812"/>
              <a:gd name="connsiteX2" fmla="*/ 9130488 w 9132480"/>
              <a:gd name="connsiteY2" fmla="*/ 1357812 h 1357812"/>
              <a:gd name="connsiteX3" fmla="*/ 0 w 9132480"/>
              <a:gd name="connsiteY3" fmla="*/ 1352553 h 1357812"/>
              <a:gd name="connsiteX4" fmla="*/ 0 w 9132480"/>
              <a:gd name="connsiteY4" fmla="*/ 219971 h 1357812"/>
              <a:gd name="connsiteX0" fmla="*/ 0 w 9132480"/>
              <a:gd name="connsiteY0" fmla="*/ 219971 h 1357812"/>
              <a:gd name="connsiteX1" fmla="*/ 9132480 w 9132480"/>
              <a:gd name="connsiteY1" fmla="*/ 219971 h 1357812"/>
              <a:gd name="connsiteX2" fmla="*/ 9130488 w 9132480"/>
              <a:gd name="connsiteY2" fmla="*/ 1357812 h 1357812"/>
              <a:gd name="connsiteX3" fmla="*/ 0 w 9132480"/>
              <a:gd name="connsiteY3" fmla="*/ 1352553 h 1357812"/>
              <a:gd name="connsiteX4" fmla="*/ 0 w 9132480"/>
              <a:gd name="connsiteY4" fmla="*/ 219971 h 1357812"/>
              <a:gd name="connsiteX0" fmla="*/ 0 w 9132480"/>
              <a:gd name="connsiteY0" fmla="*/ 219971 h 1361086"/>
              <a:gd name="connsiteX1" fmla="*/ 9132480 w 9132480"/>
              <a:gd name="connsiteY1" fmla="*/ 219971 h 1361086"/>
              <a:gd name="connsiteX2" fmla="*/ 9130488 w 9132480"/>
              <a:gd name="connsiteY2" fmla="*/ 1357812 h 1361086"/>
              <a:gd name="connsiteX3" fmla="*/ 0 w 9132480"/>
              <a:gd name="connsiteY3" fmla="*/ 1361086 h 1361086"/>
              <a:gd name="connsiteX4" fmla="*/ 0 w 9132480"/>
              <a:gd name="connsiteY4" fmla="*/ 219971 h 1361086"/>
              <a:gd name="connsiteX0" fmla="*/ 0 w 9133848"/>
              <a:gd name="connsiteY0" fmla="*/ 219971 h 1361086"/>
              <a:gd name="connsiteX1" fmla="*/ 9132480 w 9133848"/>
              <a:gd name="connsiteY1" fmla="*/ 219971 h 1361086"/>
              <a:gd name="connsiteX2" fmla="*/ 9132868 w 9133848"/>
              <a:gd name="connsiteY2" fmla="*/ 1360175 h 1361086"/>
              <a:gd name="connsiteX3" fmla="*/ 0 w 9133848"/>
              <a:gd name="connsiteY3" fmla="*/ 1361086 h 1361086"/>
              <a:gd name="connsiteX4" fmla="*/ 0 w 9133848"/>
              <a:gd name="connsiteY4" fmla="*/ 219971 h 1361086"/>
              <a:gd name="connsiteX0" fmla="*/ 0 w 9139615"/>
              <a:gd name="connsiteY0" fmla="*/ 219971 h 1361086"/>
              <a:gd name="connsiteX1" fmla="*/ 9139615 w 9139615"/>
              <a:gd name="connsiteY1" fmla="*/ 219971 h 1361086"/>
              <a:gd name="connsiteX2" fmla="*/ 9132868 w 9139615"/>
              <a:gd name="connsiteY2" fmla="*/ 1360175 h 1361086"/>
              <a:gd name="connsiteX3" fmla="*/ 0 w 9139615"/>
              <a:gd name="connsiteY3" fmla="*/ 1361086 h 1361086"/>
              <a:gd name="connsiteX4" fmla="*/ 0 w 9139615"/>
              <a:gd name="connsiteY4" fmla="*/ 219971 h 1361086"/>
              <a:gd name="connsiteX0" fmla="*/ 0 w 9137236"/>
              <a:gd name="connsiteY0" fmla="*/ 219699 h 1360814"/>
              <a:gd name="connsiteX1" fmla="*/ 9137236 w 9137236"/>
              <a:gd name="connsiteY1" fmla="*/ 222061 h 1360814"/>
              <a:gd name="connsiteX2" fmla="*/ 9132868 w 9137236"/>
              <a:gd name="connsiteY2" fmla="*/ 1359903 h 1360814"/>
              <a:gd name="connsiteX3" fmla="*/ 0 w 9137236"/>
              <a:gd name="connsiteY3" fmla="*/ 1360814 h 1360814"/>
              <a:gd name="connsiteX4" fmla="*/ 0 w 9137236"/>
              <a:gd name="connsiteY4" fmla="*/ 219699 h 1360814"/>
              <a:gd name="connsiteX0" fmla="*/ 0 w 9137236"/>
              <a:gd name="connsiteY0" fmla="*/ 219699 h 1360814"/>
              <a:gd name="connsiteX1" fmla="*/ 9137236 w 9137236"/>
              <a:gd name="connsiteY1" fmla="*/ 222061 h 1360814"/>
              <a:gd name="connsiteX2" fmla="*/ 9132868 w 9137236"/>
              <a:gd name="connsiteY2" fmla="*/ 1359903 h 1360814"/>
              <a:gd name="connsiteX3" fmla="*/ 0 w 9137236"/>
              <a:gd name="connsiteY3" fmla="*/ 1360814 h 1360814"/>
              <a:gd name="connsiteX4" fmla="*/ 0 w 9137236"/>
              <a:gd name="connsiteY4" fmla="*/ 219699 h 1360814"/>
              <a:gd name="connsiteX0" fmla="*/ 0 w 9137236"/>
              <a:gd name="connsiteY0" fmla="*/ 219699 h 1360814"/>
              <a:gd name="connsiteX1" fmla="*/ 9137236 w 9137236"/>
              <a:gd name="connsiteY1" fmla="*/ 222061 h 1360814"/>
              <a:gd name="connsiteX2" fmla="*/ 9135248 w 9137236"/>
              <a:gd name="connsiteY2" fmla="*/ 1359903 h 1360814"/>
              <a:gd name="connsiteX3" fmla="*/ 0 w 9137236"/>
              <a:gd name="connsiteY3" fmla="*/ 1360814 h 1360814"/>
              <a:gd name="connsiteX4" fmla="*/ 0 w 9137236"/>
              <a:gd name="connsiteY4" fmla="*/ 219699 h 1360814"/>
              <a:gd name="connsiteX0" fmla="*/ 0 w 9137236"/>
              <a:gd name="connsiteY0" fmla="*/ 219699 h 1362266"/>
              <a:gd name="connsiteX1" fmla="*/ 9137236 w 9137236"/>
              <a:gd name="connsiteY1" fmla="*/ 222061 h 1362266"/>
              <a:gd name="connsiteX2" fmla="*/ 9125736 w 9137236"/>
              <a:gd name="connsiteY2" fmla="*/ 1362266 h 1362266"/>
              <a:gd name="connsiteX3" fmla="*/ 0 w 9137236"/>
              <a:gd name="connsiteY3" fmla="*/ 1360814 h 1362266"/>
              <a:gd name="connsiteX4" fmla="*/ 0 w 9137236"/>
              <a:gd name="connsiteY4" fmla="*/ 219699 h 1362266"/>
              <a:gd name="connsiteX0" fmla="*/ 0 w 9132479"/>
              <a:gd name="connsiteY0" fmla="*/ 219699 h 1362266"/>
              <a:gd name="connsiteX1" fmla="*/ 9132479 w 9132479"/>
              <a:gd name="connsiteY1" fmla="*/ 222061 h 1362266"/>
              <a:gd name="connsiteX2" fmla="*/ 9125736 w 9132479"/>
              <a:gd name="connsiteY2" fmla="*/ 1362266 h 1362266"/>
              <a:gd name="connsiteX3" fmla="*/ 0 w 9132479"/>
              <a:gd name="connsiteY3" fmla="*/ 1360814 h 1362266"/>
              <a:gd name="connsiteX4" fmla="*/ 0 w 9132479"/>
              <a:gd name="connsiteY4" fmla="*/ 219699 h 1362266"/>
              <a:gd name="connsiteX0" fmla="*/ 0 w 9133852"/>
              <a:gd name="connsiteY0" fmla="*/ 219699 h 1362266"/>
              <a:gd name="connsiteX1" fmla="*/ 9132479 w 9133852"/>
              <a:gd name="connsiteY1" fmla="*/ 222061 h 1362266"/>
              <a:gd name="connsiteX2" fmla="*/ 9132872 w 9133852"/>
              <a:gd name="connsiteY2" fmla="*/ 1362266 h 1362266"/>
              <a:gd name="connsiteX3" fmla="*/ 0 w 9133852"/>
              <a:gd name="connsiteY3" fmla="*/ 1360814 h 1362266"/>
              <a:gd name="connsiteX4" fmla="*/ 0 w 9133852"/>
              <a:gd name="connsiteY4" fmla="*/ 219699 h 1362266"/>
              <a:gd name="connsiteX0" fmla="*/ 0 w 9133852"/>
              <a:gd name="connsiteY0" fmla="*/ 252565 h 1395132"/>
              <a:gd name="connsiteX1" fmla="*/ 9132479 w 9133852"/>
              <a:gd name="connsiteY1" fmla="*/ 254927 h 1395132"/>
              <a:gd name="connsiteX2" fmla="*/ 9132872 w 9133852"/>
              <a:gd name="connsiteY2" fmla="*/ 1395132 h 1395132"/>
              <a:gd name="connsiteX3" fmla="*/ 0 w 9133852"/>
              <a:gd name="connsiteY3" fmla="*/ 1393680 h 1395132"/>
              <a:gd name="connsiteX4" fmla="*/ 0 w 9133852"/>
              <a:gd name="connsiteY4" fmla="*/ 252565 h 1395132"/>
              <a:gd name="connsiteX0" fmla="*/ 0 w 9133852"/>
              <a:gd name="connsiteY0" fmla="*/ 222727 h 1365294"/>
              <a:gd name="connsiteX1" fmla="*/ 9132479 w 9133852"/>
              <a:gd name="connsiteY1" fmla="*/ 225089 h 1365294"/>
              <a:gd name="connsiteX2" fmla="*/ 9132872 w 9133852"/>
              <a:gd name="connsiteY2" fmla="*/ 1365294 h 1365294"/>
              <a:gd name="connsiteX3" fmla="*/ 0 w 9133852"/>
              <a:gd name="connsiteY3" fmla="*/ 1363842 h 1365294"/>
              <a:gd name="connsiteX4" fmla="*/ 0 w 9133852"/>
              <a:gd name="connsiteY4" fmla="*/ 222727 h 1365294"/>
              <a:gd name="connsiteX0" fmla="*/ 0 w 9133852"/>
              <a:gd name="connsiteY0" fmla="*/ 233399 h 1375966"/>
              <a:gd name="connsiteX1" fmla="*/ 9132479 w 9133852"/>
              <a:gd name="connsiteY1" fmla="*/ 235761 h 1375966"/>
              <a:gd name="connsiteX2" fmla="*/ 9132872 w 9133852"/>
              <a:gd name="connsiteY2" fmla="*/ 1375966 h 1375966"/>
              <a:gd name="connsiteX3" fmla="*/ 0 w 9133852"/>
              <a:gd name="connsiteY3" fmla="*/ 1374514 h 1375966"/>
              <a:gd name="connsiteX4" fmla="*/ 0 w 9133852"/>
              <a:gd name="connsiteY4" fmla="*/ 233399 h 1375966"/>
              <a:gd name="connsiteX0" fmla="*/ 0 w 9133852"/>
              <a:gd name="connsiteY0" fmla="*/ 234519 h 1377086"/>
              <a:gd name="connsiteX1" fmla="*/ 9132479 w 9133852"/>
              <a:gd name="connsiteY1" fmla="*/ 236881 h 1377086"/>
              <a:gd name="connsiteX2" fmla="*/ 9132872 w 9133852"/>
              <a:gd name="connsiteY2" fmla="*/ 1377086 h 1377086"/>
              <a:gd name="connsiteX3" fmla="*/ 0 w 9133852"/>
              <a:gd name="connsiteY3" fmla="*/ 1375634 h 1377086"/>
              <a:gd name="connsiteX4" fmla="*/ 0 w 9133852"/>
              <a:gd name="connsiteY4" fmla="*/ 234519 h 1377086"/>
              <a:gd name="connsiteX0" fmla="*/ 0 w 9132479"/>
              <a:gd name="connsiteY0" fmla="*/ 234519 h 1375634"/>
              <a:gd name="connsiteX1" fmla="*/ 9132479 w 9132479"/>
              <a:gd name="connsiteY1" fmla="*/ 236881 h 1375634"/>
              <a:gd name="connsiteX2" fmla="*/ 9128116 w 9132479"/>
              <a:gd name="connsiteY2" fmla="*/ 1374723 h 1375634"/>
              <a:gd name="connsiteX3" fmla="*/ 0 w 9132479"/>
              <a:gd name="connsiteY3" fmla="*/ 1375634 h 1375634"/>
              <a:gd name="connsiteX4" fmla="*/ 0 w 9132479"/>
              <a:gd name="connsiteY4" fmla="*/ 234519 h 1375634"/>
              <a:gd name="connsiteX0" fmla="*/ 0 w 9136033"/>
              <a:gd name="connsiteY0" fmla="*/ 234519 h 1375634"/>
              <a:gd name="connsiteX1" fmla="*/ 9132479 w 9136033"/>
              <a:gd name="connsiteY1" fmla="*/ 236881 h 1375634"/>
              <a:gd name="connsiteX2" fmla="*/ 9135251 w 9136033"/>
              <a:gd name="connsiteY2" fmla="*/ 1374723 h 1375634"/>
              <a:gd name="connsiteX3" fmla="*/ 0 w 9136033"/>
              <a:gd name="connsiteY3" fmla="*/ 1375634 h 1375634"/>
              <a:gd name="connsiteX4" fmla="*/ 0 w 9136033"/>
              <a:gd name="connsiteY4" fmla="*/ 234519 h 1375634"/>
              <a:gd name="connsiteX0" fmla="*/ 0 w 9139612"/>
              <a:gd name="connsiteY0" fmla="*/ 234519 h 1375634"/>
              <a:gd name="connsiteX1" fmla="*/ 9139612 w 9139612"/>
              <a:gd name="connsiteY1" fmla="*/ 236881 h 1375634"/>
              <a:gd name="connsiteX2" fmla="*/ 9135251 w 9139612"/>
              <a:gd name="connsiteY2" fmla="*/ 1374723 h 1375634"/>
              <a:gd name="connsiteX3" fmla="*/ 0 w 9139612"/>
              <a:gd name="connsiteY3" fmla="*/ 1375634 h 1375634"/>
              <a:gd name="connsiteX4" fmla="*/ 0 w 9139612"/>
              <a:gd name="connsiteY4" fmla="*/ 234519 h 1375634"/>
              <a:gd name="connsiteX0" fmla="*/ 0 w 9135531"/>
              <a:gd name="connsiteY0" fmla="*/ 203528 h 1344643"/>
              <a:gd name="connsiteX1" fmla="*/ 9111073 w 9135531"/>
              <a:gd name="connsiteY1" fmla="*/ 481017 h 1344643"/>
              <a:gd name="connsiteX2" fmla="*/ 9135251 w 9135531"/>
              <a:gd name="connsiteY2" fmla="*/ 1343732 h 1344643"/>
              <a:gd name="connsiteX3" fmla="*/ 0 w 9135531"/>
              <a:gd name="connsiteY3" fmla="*/ 1344643 h 1344643"/>
              <a:gd name="connsiteX4" fmla="*/ 0 w 9135531"/>
              <a:gd name="connsiteY4" fmla="*/ 203528 h 1344643"/>
              <a:gd name="connsiteX0" fmla="*/ 0 w 9135902"/>
              <a:gd name="connsiteY0" fmla="*/ 236786 h 1377901"/>
              <a:gd name="connsiteX1" fmla="*/ 9130099 w 9135902"/>
              <a:gd name="connsiteY1" fmla="*/ 221953 h 1377901"/>
              <a:gd name="connsiteX2" fmla="*/ 9135251 w 9135902"/>
              <a:gd name="connsiteY2" fmla="*/ 1376990 h 1377901"/>
              <a:gd name="connsiteX3" fmla="*/ 0 w 9135902"/>
              <a:gd name="connsiteY3" fmla="*/ 1377901 h 1377901"/>
              <a:gd name="connsiteX4" fmla="*/ 0 w 9135902"/>
              <a:gd name="connsiteY4" fmla="*/ 236786 h 1377901"/>
              <a:gd name="connsiteX0" fmla="*/ 0 w 9135902"/>
              <a:gd name="connsiteY0" fmla="*/ 205215 h 1346330"/>
              <a:gd name="connsiteX1" fmla="*/ 9130098 w 9135902"/>
              <a:gd name="connsiteY1" fmla="*/ 465508 h 1346330"/>
              <a:gd name="connsiteX2" fmla="*/ 9135251 w 9135902"/>
              <a:gd name="connsiteY2" fmla="*/ 1345419 h 1346330"/>
              <a:gd name="connsiteX3" fmla="*/ 0 w 9135902"/>
              <a:gd name="connsiteY3" fmla="*/ 1346330 h 1346330"/>
              <a:gd name="connsiteX4" fmla="*/ 0 w 9135902"/>
              <a:gd name="connsiteY4" fmla="*/ 205215 h 1346330"/>
              <a:gd name="connsiteX0" fmla="*/ 0 w 9135902"/>
              <a:gd name="connsiteY0" fmla="*/ 205215 h 1346330"/>
              <a:gd name="connsiteX1" fmla="*/ 9130098 w 9135902"/>
              <a:gd name="connsiteY1" fmla="*/ 465508 h 1346330"/>
              <a:gd name="connsiteX2" fmla="*/ 9135251 w 9135902"/>
              <a:gd name="connsiteY2" fmla="*/ 1345419 h 1346330"/>
              <a:gd name="connsiteX3" fmla="*/ 0 w 9135902"/>
              <a:gd name="connsiteY3" fmla="*/ 1346330 h 1346330"/>
              <a:gd name="connsiteX4" fmla="*/ 0 w 9135902"/>
              <a:gd name="connsiteY4" fmla="*/ 205215 h 1346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35902" h="1346330">
                <a:moveTo>
                  <a:pt x="0" y="205215"/>
                </a:moveTo>
                <a:cubicBezTo>
                  <a:pt x="3048000" y="-556785"/>
                  <a:pt x="5425705" y="1095180"/>
                  <a:pt x="9130098" y="465508"/>
                </a:cubicBezTo>
                <a:cubicBezTo>
                  <a:pt x="9126554" y="1330493"/>
                  <a:pt x="9138796" y="209636"/>
                  <a:pt x="9135251" y="1345419"/>
                </a:cubicBezTo>
                <a:lnTo>
                  <a:pt x="0" y="1346330"/>
                </a:lnTo>
                <a:lnTo>
                  <a:pt x="0" y="205215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85000"/>
                  <a:lumOff val="15000"/>
                </a:schemeClr>
              </a:gs>
              <a:gs pos="50000">
                <a:schemeClr val="bg1">
                  <a:lumMod val="75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4F81BD">
                    <a:lumMod val="75000"/>
                  </a:srgbClr>
                </a:solidFill>
              </a:ln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17" name="Wave 7"/>
          <p:cNvSpPr/>
          <p:nvPr/>
        </p:nvSpPr>
        <p:spPr>
          <a:xfrm>
            <a:off x="-9144" y="5715000"/>
            <a:ext cx="9151141" cy="1143000"/>
          </a:xfrm>
          <a:custGeom>
            <a:avLst/>
            <a:gdLst>
              <a:gd name="connsiteX0" fmla="*/ 0 w 9144000"/>
              <a:gd name="connsiteY0" fmla="*/ 228600 h 1828800"/>
              <a:gd name="connsiteX1" fmla="*/ 9144000 w 9144000"/>
              <a:gd name="connsiteY1" fmla="*/ 228600 h 1828800"/>
              <a:gd name="connsiteX2" fmla="*/ 9144000 w 9144000"/>
              <a:gd name="connsiteY2" fmla="*/ 1600200 h 1828800"/>
              <a:gd name="connsiteX3" fmla="*/ 0 w 9144000"/>
              <a:gd name="connsiteY3" fmla="*/ 1600200 h 1828800"/>
              <a:gd name="connsiteX4" fmla="*/ 0 w 9144000"/>
              <a:gd name="connsiteY4" fmla="*/ 228600 h 1828800"/>
              <a:gd name="connsiteX0" fmla="*/ 10632 w 9154632"/>
              <a:gd name="connsiteY0" fmla="*/ 219971 h 1779368"/>
              <a:gd name="connsiteX1" fmla="*/ 9154632 w 9154632"/>
              <a:gd name="connsiteY1" fmla="*/ 219971 h 1779368"/>
              <a:gd name="connsiteX2" fmla="*/ 9154632 w 9154632"/>
              <a:gd name="connsiteY2" fmla="*/ 1591571 h 1779368"/>
              <a:gd name="connsiteX3" fmla="*/ 0 w 9154632"/>
              <a:gd name="connsiteY3" fmla="*/ 1261962 h 1779368"/>
              <a:gd name="connsiteX4" fmla="*/ 10632 w 9154632"/>
              <a:gd name="connsiteY4" fmla="*/ 219971 h 1779368"/>
              <a:gd name="connsiteX0" fmla="*/ 0 w 9144000"/>
              <a:gd name="connsiteY0" fmla="*/ 219971 h 1786702"/>
              <a:gd name="connsiteX1" fmla="*/ 9144000 w 9144000"/>
              <a:gd name="connsiteY1" fmla="*/ 219971 h 1786702"/>
              <a:gd name="connsiteX2" fmla="*/ 9144000 w 9144000"/>
              <a:gd name="connsiteY2" fmla="*/ 1591571 h 1786702"/>
              <a:gd name="connsiteX3" fmla="*/ 10633 w 9144000"/>
              <a:gd name="connsiteY3" fmla="*/ 1347022 h 1786702"/>
              <a:gd name="connsiteX4" fmla="*/ 0 w 9144000"/>
              <a:gd name="connsiteY4" fmla="*/ 219971 h 1786702"/>
              <a:gd name="connsiteX0" fmla="*/ 0 w 9144000"/>
              <a:gd name="connsiteY0" fmla="*/ 219971 h 1880814"/>
              <a:gd name="connsiteX1" fmla="*/ 9144000 w 9144000"/>
              <a:gd name="connsiteY1" fmla="*/ 219971 h 1880814"/>
              <a:gd name="connsiteX2" fmla="*/ 9144000 w 9144000"/>
              <a:gd name="connsiteY2" fmla="*/ 1591571 h 1880814"/>
              <a:gd name="connsiteX3" fmla="*/ 10633 w 9144000"/>
              <a:gd name="connsiteY3" fmla="*/ 1347022 h 1880814"/>
              <a:gd name="connsiteX4" fmla="*/ 0 w 9144000"/>
              <a:gd name="connsiteY4" fmla="*/ 219971 h 1880814"/>
              <a:gd name="connsiteX0" fmla="*/ 0 w 9144000"/>
              <a:gd name="connsiteY0" fmla="*/ 219971 h 1591571"/>
              <a:gd name="connsiteX1" fmla="*/ 9144000 w 9144000"/>
              <a:gd name="connsiteY1" fmla="*/ 219971 h 1591571"/>
              <a:gd name="connsiteX2" fmla="*/ 9144000 w 9144000"/>
              <a:gd name="connsiteY2" fmla="*/ 1591571 h 1591571"/>
              <a:gd name="connsiteX3" fmla="*/ 10633 w 9144000"/>
              <a:gd name="connsiteY3" fmla="*/ 1347022 h 1591571"/>
              <a:gd name="connsiteX4" fmla="*/ 0 w 9144000"/>
              <a:gd name="connsiteY4" fmla="*/ 219971 h 1591571"/>
              <a:gd name="connsiteX0" fmla="*/ 0 w 9144000"/>
              <a:gd name="connsiteY0" fmla="*/ 219971 h 1348260"/>
              <a:gd name="connsiteX1" fmla="*/ 9144000 w 9144000"/>
              <a:gd name="connsiteY1" fmla="*/ 219971 h 1348260"/>
              <a:gd name="connsiteX2" fmla="*/ 9144000 w 9144000"/>
              <a:gd name="connsiteY2" fmla="*/ 1176901 h 1348260"/>
              <a:gd name="connsiteX3" fmla="*/ 10633 w 9144000"/>
              <a:gd name="connsiteY3" fmla="*/ 1347022 h 1348260"/>
              <a:gd name="connsiteX4" fmla="*/ 0 w 9144000"/>
              <a:gd name="connsiteY4" fmla="*/ 219971 h 1348260"/>
              <a:gd name="connsiteX0" fmla="*/ 0 w 9144000"/>
              <a:gd name="connsiteY0" fmla="*/ 219971 h 1349202"/>
              <a:gd name="connsiteX1" fmla="*/ 9144000 w 9144000"/>
              <a:gd name="connsiteY1" fmla="*/ 219971 h 1349202"/>
              <a:gd name="connsiteX2" fmla="*/ 9133367 w 9144000"/>
              <a:gd name="connsiteY2" fmla="*/ 1336389 h 1349202"/>
              <a:gd name="connsiteX3" fmla="*/ 10633 w 9144000"/>
              <a:gd name="connsiteY3" fmla="*/ 1347022 h 1349202"/>
              <a:gd name="connsiteX4" fmla="*/ 0 w 9144000"/>
              <a:gd name="connsiteY4" fmla="*/ 219971 h 1349202"/>
              <a:gd name="connsiteX0" fmla="*/ 0 w 9144000"/>
              <a:gd name="connsiteY0" fmla="*/ 219971 h 1347022"/>
              <a:gd name="connsiteX1" fmla="*/ 9144000 w 9144000"/>
              <a:gd name="connsiteY1" fmla="*/ 219971 h 1347022"/>
              <a:gd name="connsiteX2" fmla="*/ 9133367 w 9144000"/>
              <a:gd name="connsiteY2" fmla="*/ 1336389 h 1347022"/>
              <a:gd name="connsiteX3" fmla="*/ 10633 w 9144000"/>
              <a:gd name="connsiteY3" fmla="*/ 1347022 h 1347022"/>
              <a:gd name="connsiteX4" fmla="*/ 0 w 9144000"/>
              <a:gd name="connsiteY4" fmla="*/ 219971 h 1347022"/>
              <a:gd name="connsiteX0" fmla="*/ 0 w 9144000"/>
              <a:gd name="connsiteY0" fmla="*/ 219971 h 1347022"/>
              <a:gd name="connsiteX1" fmla="*/ 9144000 w 9144000"/>
              <a:gd name="connsiteY1" fmla="*/ 219971 h 1347022"/>
              <a:gd name="connsiteX2" fmla="*/ 9133367 w 9144000"/>
              <a:gd name="connsiteY2" fmla="*/ 1336389 h 1347022"/>
              <a:gd name="connsiteX3" fmla="*/ 10633 w 9144000"/>
              <a:gd name="connsiteY3" fmla="*/ 1347022 h 1347022"/>
              <a:gd name="connsiteX4" fmla="*/ 0 w 9144000"/>
              <a:gd name="connsiteY4" fmla="*/ 219971 h 1347022"/>
              <a:gd name="connsiteX0" fmla="*/ 0 w 9144000"/>
              <a:gd name="connsiteY0" fmla="*/ 219971 h 1347022"/>
              <a:gd name="connsiteX1" fmla="*/ 9144000 w 9144000"/>
              <a:gd name="connsiteY1" fmla="*/ 219971 h 1347022"/>
              <a:gd name="connsiteX2" fmla="*/ 9133367 w 9144000"/>
              <a:gd name="connsiteY2" fmla="*/ 1336389 h 1347022"/>
              <a:gd name="connsiteX3" fmla="*/ 10633 w 9144000"/>
              <a:gd name="connsiteY3" fmla="*/ 1347022 h 1347022"/>
              <a:gd name="connsiteX4" fmla="*/ 0 w 9144000"/>
              <a:gd name="connsiteY4" fmla="*/ 219971 h 1347022"/>
              <a:gd name="connsiteX0" fmla="*/ 0 w 9144000"/>
              <a:gd name="connsiteY0" fmla="*/ 219971 h 1347022"/>
              <a:gd name="connsiteX1" fmla="*/ 9144000 w 9144000"/>
              <a:gd name="connsiteY1" fmla="*/ 219971 h 1347022"/>
              <a:gd name="connsiteX2" fmla="*/ 9133367 w 9144000"/>
              <a:gd name="connsiteY2" fmla="*/ 1336389 h 1347022"/>
              <a:gd name="connsiteX3" fmla="*/ 0 w 9144000"/>
              <a:gd name="connsiteY3" fmla="*/ 1347022 h 1347022"/>
              <a:gd name="connsiteX4" fmla="*/ 0 w 9144000"/>
              <a:gd name="connsiteY4" fmla="*/ 219971 h 1347022"/>
              <a:gd name="connsiteX0" fmla="*/ 0 w 9144000"/>
              <a:gd name="connsiteY0" fmla="*/ 219971 h 1357654"/>
              <a:gd name="connsiteX1" fmla="*/ 9144000 w 9144000"/>
              <a:gd name="connsiteY1" fmla="*/ 219971 h 1357654"/>
              <a:gd name="connsiteX2" fmla="*/ 9133367 w 9144000"/>
              <a:gd name="connsiteY2" fmla="*/ 1357654 h 1357654"/>
              <a:gd name="connsiteX3" fmla="*/ 0 w 9144000"/>
              <a:gd name="connsiteY3" fmla="*/ 1347022 h 1357654"/>
              <a:gd name="connsiteX4" fmla="*/ 0 w 9144000"/>
              <a:gd name="connsiteY4" fmla="*/ 219971 h 1357654"/>
              <a:gd name="connsiteX0" fmla="*/ 0 w 9144000"/>
              <a:gd name="connsiteY0" fmla="*/ 219971 h 1357654"/>
              <a:gd name="connsiteX1" fmla="*/ 9144000 w 9144000"/>
              <a:gd name="connsiteY1" fmla="*/ 219971 h 1357654"/>
              <a:gd name="connsiteX2" fmla="*/ 9133367 w 9144000"/>
              <a:gd name="connsiteY2" fmla="*/ 1357654 h 1357654"/>
              <a:gd name="connsiteX3" fmla="*/ 0 w 9144000"/>
              <a:gd name="connsiteY3" fmla="*/ 1347022 h 1357654"/>
              <a:gd name="connsiteX4" fmla="*/ 0 w 9144000"/>
              <a:gd name="connsiteY4" fmla="*/ 219971 h 1357654"/>
              <a:gd name="connsiteX0" fmla="*/ 0 w 9144000"/>
              <a:gd name="connsiteY0" fmla="*/ 219971 h 1357654"/>
              <a:gd name="connsiteX1" fmla="*/ 9144000 w 9144000"/>
              <a:gd name="connsiteY1" fmla="*/ 219971 h 1357654"/>
              <a:gd name="connsiteX2" fmla="*/ 9133367 w 9144000"/>
              <a:gd name="connsiteY2" fmla="*/ 1357654 h 1357654"/>
              <a:gd name="connsiteX3" fmla="*/ 0 w 9144000"/>
              <a:gd name="connsiteY3" fmla="*/ 1352553 h 1357654"/>
              <a:gd name="connsiteX4" fmla="*/ 0 w 9144000"/>
              <a:gd name="connsiteY4" fmla="*/ 219971 h 1357654"/>
              <a:gd name="connsiteX0" fmla="*/ 0 w 9144000"/>
              <a:gd name="connsiteY0" fmla="*/ 219971 h 1352553"/>
              <a:gd name="connsiteX1" fmla="*/ 9144000 w 9144000"/>
              <a:gd name="connsiteY1" fmla="*/ 219971 h 1352553"/>
              <a:gd name="connsiteX2" fmla="*/ 9133367 w 9144000"/>
              <a:gd name="connsiteY2" fmla="*/ 1352123 h 1352553"/>
              <a:gd name="connsiteX3" fmla="*/ 0 w 9144000"/>
              <a:gd name="connsiteY3" fmla="*/ 1352553 h 1352553"/>
              <a:gd name="connsiteX4" fmla="*/ 0 w 9144000"/>
              <a:gd name="connsiteY4" fmla="*/ 219971 h 1352553"/>
              <a:gd name="connsiteX0" fmla="*/ 0 w 9133866"/>
              <a:gd name="connsiteY0" fmla="*/ 219971 h 1352553"/>
              <a:gd name="connsiteX1" fmla="*/ 9123839 w 9133866"/>
              <a:gd name="connsiteY1" fmla="*/ 219971 h 1352553"/>
              <a:gd name="connsiteX2" fmla="*/ 9133367 w 9133866"/>
              <a:gd name="connsiteY2" fmla="*/ 1352123 h 1352553"/>
              <a:gd name="connsiteX3" fmla="*/ 0 w 9133866"/>
              <a:gd name="connsiteY3" fmla="*/ 1352553 h 1352553"/>
              <a:gd name="connsiteX4" fmla="*/ 0 w 9133866"/>
              <a:gd name="connsiteY4" fmla="*/ 219971 h 1352553"/>
              <a:gd name="connsiteX0" fmla="*/ 0 w 9134297"/>
              <a:gd name="connsiteY0" fmla="*/ 219971 h 1352553"/>
              <a:gd name="connsiteX1" fmla="*/ 9132480 w 9134297"/>
              <a:gd name="connsiteY1" fmla="*/ 219971 h 1352553"/>
              <a:gd name="connsiteX2" fmla="*/ 9133367 w 9134297"/>
              <a:gd name="connsiteY2" fmla="*/ 1352123 h 1352553"/>
              <a:gd name="connsiteX3" fmla="*/ 0 w 9134297"/>
              <a:gd name="connsiteY3" fmla="*/ 1352553 h 1352553"/>
              <a:gd name="connsiteX4" fmla="*/ 0 w 9134297"/>
              <a:gd name="connsiteY4" fmla="*/ 219971 h 1352553"/>
              <a:gd name="connsiteX0" fmla="*/ 0 w 9132480"/>
              <a:gd name="connsiteY0" fmla="*/ 219971 h 1352553"/>
              <a:gd name="connsiteX1" fmla="*/ 9132480 w 9132480"/>
              <a:gd name="connsiteY1" fmla="*/ 219971 h 1352553"/>
              <a:gd name="connsiteX2" fmla="*/ 9127607 w 9132480"/>
              <a:gd name="connsiteY2" fmla="*/ 1349279 h 1352553"/>
              <a:gd name="connsiteX3" fmla="*/ 0 w 9132480"/>
              <a:gd name="connsiteY3" fmla="*/ 1352553 h 1352553"/>
              <a:gd name="connsiteX4" fmla="*/ 0 w 9132480"/>
              <a:gd name="connsiteY4" fmla="*/ 219971 h 1352553"/>
              <a:gd name="connsiteX0" fmla="*/ 0 w 9132480"/>
              <a:gd name="connsiteY0" fmla="*/ 219971 h 1352553"/>
              <a:gd name="connsiteX1" fmla="*/ 9132480 w 9132480"/>
              <a:gd name="connsiteY1" fmla="*/ 219971 h 1352553"/>
              <a:gd name="connsiteX2" fmla="*/ 9127607 w 9132480"/>
              <a:gd name="connsiteY2" fmla="*/ 1349279 h 1352553"/>
              <a:gd name="connsiteX3" fmla="*/ 0 w 9132480"/>
              <a:gd name="connsiteY3" fmla="*/ 1352553 h 1352553"/>
              <a:gd name="connsiteX4" fmla="*/ 0 w 9132480"/>
              <a:gd name="connsiteY4" fmla="*/ 219971 h 1352553"/>
              <a:gd name="connsiteX0" fmla="*/ 0 w 9132480"/>
              <a:gd name="connsiteY0" fmla="*/ 219971 h 1352553"/>
              <a:gd name="connsiteX1" fmla="*/ 9132480 w 9132480"/>
              <a:gd name="connsiteY1" fmla="*/ 219971 h 1352553"/>
              <a:gd name="connsiteX2" fmla="*/ 9127607 w 9132480"/>
              <a:gd name="connsiteY2" fmla="*/ 1349279 h 1352553"/>
              <a:gd name="connsiteX3" fmla="*/ 0 w 9132480"/>
              <a:gd name="connsiteY3" fmla="*/ 1352553 h 1352553"/>
              <a:gd name="connsiteX4" fmla="*/ 0 w 9132480"/>
              <a:gd name="connsiteY4" fmla="*/ 219971 h 1352553"/>
              <a:gd name="connsiteX0" fmla="*/ 0 w 9132480"/>
              <a:gd name="connsiteY0" fmla="*/ 219971 h 1357812"/>
              <a:gd name="connsiteX1" fmla="*/ 9132480 w 9132480"/>
              <a:gd name="connsiteY1" fmla="*/ 219971 h 1357812"/>
              <a:gd name="connsiteX2" fmla="*/ 9130488 w 9132480"/>
              <a:gd name="connsiteY2" fmla="*/ 1357812 h 1357812"/>
              <a:gd name="connsiteX3" fmla="*/ 0 w 9132480"/>
              <a:gd name="connsiteY3" fmla="*/ 1352553 h 1357812"/>
              <a:gd name="connsiteX4" fmla="*/ 0 w 9132480"/>
              <a:gd name="connsiteY4" fmla="*/ 219971 h 1357812"/>
              <a:gd name="connsiteX0" fmla="*/ 0 w 9132480"/>
              <a:gd name="connsiteY0" fmla="*/ 219971 h 1357812"/>
              <a:gd name="connsiteX1" fmla="*/ 9132480 w 9132480"/>
              <a:gd name="connsiteY1" fmla="*/ 219971 h 1357812"/>
              <a:gd name="connsiteX2" fmla="*/ 9130488 w 9132480"/>
              <a:gd name="connsiteY2" fmla="*/ 1357812 h 1357812"/>
              <a:gd name="connsiteX3" fmla="*/ 0 w 9132480"/>
              <a:gd name="connsiteY3" fmla="*/ 1352553 h 1357812"/>
              <a:gd name="connsiteX4" fmla="*/ 0 w 9132480"/>
              <a:gd name="connsiteY4" fmla="*/ 219971 h 1357812"/>
              <a:gd name="connsiteX0" fmla="*/ 0 w 9132480"/>
              <a:gd name="connsiteY0" fmla="*/ 219971 h 1357812"/>
              <a:gd name="connsiteX1" fmla="*/ 9132480 w 9132480"/>
              <a:gd name="connsiteY1" fmla="*/ 219971 h 1357812"/>
              <a:gd name="connsiteX2" fmla="*/ 9130488 w 9132480"/>
              <a:gd name="connsiteY2" fmla="*/ 1357812 h 1357812"/>
              <a:gd name="connsiteX3" fmla="*/ 0 w 9132480"/>
              <a:gd name="connsiteY3" fmla="*/ 1352553 h 1357812"/>
              <a:gd name="connsiteX4" fmla="*/ 0 w 9132480"/>
              <a:gd name="connsiteY4" fmla="*/ 219971 h 1357812"/>
              <a:gd name="connsiteX0" fmla="*/ 0 w 9132480"/>
              <a:gd name="connsiteY0" fmla="*/ 219971 h 1357812"/>
              <a:gd name="connsiteX1" fmla="*/ 9132480 w 9132480"/>
              <a:gd name="connsiteY1" fmla="*/ 219971 h 1357812"/>
              <a:gd name="connsiteX2" fmla="*/ 9130488 w 9132480"/>
              <a:gd name="connsiteY2" fmla="*/ 1357812 h 1357812"/>
              <a:gd name="connsiteX3" fmla="*/ 0 w 9132480"/>
              <a:gd name="connsiteY3" fmla="*/ 1352553 h 1357812"/>
              <a:gd name="connsiteX4" fmla="*/ 0 w 9132480"/>
              <a:gd name="connsiteY4" fmla="*/ 219971 h 1357812"/>
              <a:gd name="connsiteX0" fmla="*/ 0 w 9132480"/>
              <a:gd name="connsiteY0" fmla="*/ 219971 h 1361086"/>
              <a:gd name="connsiteX1" fmla="*/ 9132480 w 9132480"/>
              <a:gd name="connsiteY1" fmla="*/ 219971 h 1361086"/>
              <a:gd name="connsiteX2" fmla="*/ 9130488 w 9132480"/>
              <a:gd name="connsiteY2" fmla="*/ 1357812 h 1361086"/>
              <a:gd name="connsiteX3" fmla="*/ 0 w 9132480"/>
              <a:gd name="connsiteY3" fmla="*/ 1361086 h 1361086"/>
              <a:gd name="connsiteX4" fmla="*/ 0 w 9132480"/>
              <a:gd name="connsiteY4" fmla="*/ 219971 h 1361086"/>
              <a:gd name="connsiteX0" fmla="*/ 0 w 9133848"/>
              <a:gd name="connsiteY0" fmla="*/ 219971 h 1361086"/>
              <a:gd name="connsiteX1" fmla="*/ 9132480 w 9133848"/>
              <a:gd name="connsiteY1" fmla="*/ 219971 h 1361086"/>
              <a:gd name="connsiteX2" fmla="*/ 9132868 w 9133848"/>
              <a:gd name="connsiteY2" fmla="*/ 1360175 h 1361086"/>
              <a:gd name="connsiteX3" fmla="*/ 0 w 9133848"/>
              <a:gd name="connsiteY3" fmla="*/ 1361086 h 1361086"/>
              <a:gd name="connsiteX4" fmla="*/ 0 w 9133848"/>
              <a:gd name="connsiteY4" fmla="*/ 219971 h 1361086"/>
              <a:gd name="connsiteX0" fmla="*/ 0 w 9139615"/>
              <a:gd name="connsiteY0" fmla="*/ 219971 h 1361086"/>
              <a:gd name="connsiteX1" fmla="*/ 9139615 w 9139615"/>
              <a:gd name="connsiteY1" fmla="*/ 219971 h 1361086"/>
              <a:gd name="connsiteX2" fmla="*/ 9132868 w 9139615"/>
              <a:gd name="connsiteY2" fmla="*/ 1360175 h 1361086"/>
              <a:gd name="connsiteX3" fmla="*/ 0 w 9139615"/>
              <a:gd name="connsiteY3" fmla="*/ 1361086 h 1361086"/>
              <a:gd name="connsiteX4" fmla="*/ 0 w 9139615"/>
              <a:gd name="connsiteY4" fmla="*/ 219971 h 1361086"/>
              <a:gd name="connsiteX0" fmla="*/ 0 w 9137236"/>
              <a:gd name="connsiteY0" fmla="*/ 219699 h 1360814"/>
              <a:gd name="connsiteX1" fmla="*/ 9137236 w 9137236"/>
              <a:gd name="connsiteY1" fmla="*/ 222061 h 1360814"/>
              <a:gd name="connsiteX2" fmla="*/ 9132868 w 9137236"/>
              <a:gd name="connsiteY2" fmla="*/ 1359903 h 1360814"/>
              <a:gd name="connsiteX3" fmla="*/ 0 w 9137236"/>
              <a:gd name="connsiteY3" fmla="*/ 1360814 h 1360814"/>
              <a:gd name="connsiteX4" fmla="*/ 0 w 9137236"/>
              <a:gd name="connsiteY4" fmla="*/ 219699 h 1360814"/>
              <a:gd name="connsiteX0" fmla="*/ 0 w 9137236"/>
              <a:gd name="connsiteY0" fmla="*/ 219699 h 1360814"/>
              <a:gd name="connsiteX1" fmla="*/ 9137236 w 9137236"/>
              <a:gd name="connsiteY1" fmla="*/ 222061 h 1360814"/>
              <a:gd name="connsiteX2" fmla="*/ 9132868 w 9137236"/>
              <a:gd name="connsiteY2" fmla="*/ 1359903 h 1360814"/>
              <a:gd name="connsiteX3" fmla="*/ 0 w 9137236"/>
              <a:gd name="connsiteY3" fmla="*/ 1360814 h 1360814"/>
              <a:gd name="connsiteX4" fmla="*/ 0 w 9137236"/>
              <a:gd name="connsiteY4" fmla="*/ 219699 h 1360814"/>
              <a:gd name="connsiteX0" fmla="*/ 0 w 9137236"/>
              <a:gd name="connsiteY0" fmla="*/ 219699 h 1360814"/>
              <a:gd name="connsiteX1" fmla="*/ 9137236 w 9137236"/>
              <a:gd name="connsiteY1" fmla="*/ 222061 h 1360814"/>
              <a:gd name="connsiteX2" fmla="*/ 9135248 w 9137236"/>
              <a:gd name="connsiteY2" fmla="*/ 1359903 h 1360814"/>
              <a:gd name="connsiteX3" fmla="*/ 0 w 9137236"/>
              <a:gd name="connsiteY3" fmla="*/ 1360814 h 1360814"/>
              <a:gd name="connsiteX4" fmla="*/ 0 w 9137236"/>
              <a:gd name="connsiteY4" fmla="*/ 219699 h 1360814"/>
              <a:gd name="connsiteX0" fmla="*/ 0 w 9137236"/>
              <a:gd name="connsiteY0" fmla="*/ 219699 h 1362266"/>
              <a:gd name="connsiteX1" fmla="*/ 9137236 w 9137236"/>
              <a:gd name="connsiteY1" fmla="*/ 222061 h 1362266"/>
              <a:gd name="connsiteX2" fmla="*/ 9125736 w 9137236"/>
              <a:gd name="connsiteY2" fmla="*/ 1362266 h 1362266"/>
              <a:gd name="connsiteX3" fmla="*/ 0 w 9137236"/>
              <a:gd name="connsiteY3" fmla="*/ 1360814 h 1362266"/>
              <a:gd name="connsiteX4" fmla="*/ 0 w 9137236"/>
              <a:gd name="connsiteY4" fmla="*/ 219699 h 1362266"/>
              <a:gd name="connsiteX0" fmla="*/ 0 w 9132479"/>
              <a:gd name="connsiteY0" fmla="*/ 219699 h 1362266"/>
              <a:gd name="connsiteX1" fmla="*/ 9132479 w 9132479"/>
              <a:gd name="connsiteY1" fmla="*/ 222061 h 1362266"/>
              <a:gd name="connsiteX2" fmla="*/ 9125736 w 9132479"/>
              <a:gd name="connsiteY2" fmla="*/ 1362266 h 1362266"/>
              <a:gd name="connsiteX3" fmla="*/ 0 w 9132479"/>
              <a:gd name="connsiteY3" fmla="*/ 1360814 h 1362266"/>
              <a:gd name="connsiteX4" fmla="*/ 0 w 9132479"/>
              <a:gd name="connsiteY4" fmla="*/ 219699 h 1362266"/>
              <a:gd name="connsiteX0" fmla="*/ 0 w 9133852"/>
              <a:gd name="connsiteY0" fmla="*/ 219699 h 1362266"/>
              <a:gd name="connsiteX1" fmla="*/ 9132479 w 9133852"/>
              <a:gd name="connsiteY1" fmla="*/ 222061 h 1362266"/>
              <a:gd name="connsiteX2" fmla="*/ 9132872 w 9133852"/>
              <a:gd name="connsiteY2" fmla="*/ 1362266 h 1362266"/>
              <a:gd name="connsiteX3" fmla="*/ 0 w 9133852"/>
              <a:gd name="connsiteY3" fmla="*/ 1360814 h 1362266"/>
              <a:gd name="connsiteX4" fmla="*/ 0 w 9133852"/>
              <a:gd name="connsiteY4" fmla="*/ 219699 h 1362266"/>
              <a:gd name="connsiteX0" fmla="*/ 0 w 9133852"/>
              <a:gd name="connsiteY0" fmla="*/ 252565 h 1395132"/>
              <a:gd name="connsiteX1" fmla="*/ 9132479 w 9133852"/>
              <a:gd name="connsiteY1" fmla="*/ 254927 h 1395132"/>
              <a:gd name="connsiteX2" fmla="*/ 9132872 w 9133852"/>
              <a:gd name="connsiteY2" fmla="*/ 1395132 h 1395132"/>
              <a:gd name="connsiteX3" fmla="*/ 0 w 9133852"/>
              <a:gd name="connsiteY3" fmla="*/ 1393680 h 1395132"/>
              <a:gd name="connsiteX4" fmla="*/ 0 w 9133852"/>
              <a:gd name="connsiteY4" fmla="*/ 252565 h 1395132"/>
              <a:gd name="connsiteX0" fmla="*/ 0 w 9133852"/>
              <a:gd name="connsiteY0" fmla="*/ 222727 h 1365294"/>
              <a:gd name="connsiteX1" fmla="*/ 9132479 w 9133852"/>
              <a:gd name="connsiteY1" fmla="*/ 225089 h 1365294"/>
              <a:gd name="connsiteX2" fmla="*/ 9132872 w 9133852"/>
              <a:gd name="connsiteY2" fmla="*/ 1365294 h 1365294"/>
              <a:gd name="connsiteX3" fmla="*/ 0 w 9133852"/>
              <a:gd name="connsiteY3" fmla="*/ 1363842 h 1365294"/>
              <a:gd name="connsiteX4" fmla="*/ 0 w 9133852"/>
              <a:gd name="connsiteY4" fmla="*/ 222727 h 1365294"/>
              <a:gd name="connsiteX0" fmla="*/ 0 w 9133852"/>
              <a:gd name="connsiteY0" fmla="*/ 233399 h 1375966"/>
              <a:gd name="connsiteX1" fmla="*/ 9132479 w 9133852"/>
              <a:gd name="connsiteY1" fmla="*/ 235761 h 1375966"/>
              <a:gd name="connsiteX2" fmla="*/ 9132872 w 9133852"/>
              <a:gd name="connsiteY2" fmla="*/ 1375966 h 1375966"/>
              <a:gd name="connsiteX3" fmla="*/ 0 w 9133852"/>
              <a:gd name="connsiteY3" fmla="*/ 1374514 h 1375966"/>
              <a:gd name="connsiteX4" fmla="*/ 0 w 9133852"/>
              <a:gd name="connsiteY4" fmla="*/ 233399 h 1375966"/>
              <a:gd name="connsiteX0" fmla="*/ 0 w 9133852"/>
              <a:gd name="connsiteY0" fmla="*/ 234519 h 1377086"/>
              <a:gd name="connsiteX1" fmla="*/ 9132479 w 9133852"/>
              <a:gd name="connsiteY1" fmla="*/ 236881 h 1377086"/>
              <a:gd name="connsiteX2" fmla="*/ 9132872 w 9133852"/>
              <a:gd name="connsiteY2" fmla="*/ 1377086 h 1377086"/>
              <a:gd name="connsiteX3" fmla="*/ 0 w 9133852"/>
              <a:gd name="connsiteY3" fmla="*/ 1375634 h 1377086"/>
              <a:gd name="connsiteX4" fmla="*/ 0 w 9133852"/>
              <a:gd name="connsiteY4" fmla="*/ 234519 h 1377086"/>
              <a:gd name="connsiteX0" fmla="*/ 0 w 9132479"/>
              <a:gd name="connsiteY0" fmla="*/ 234519 h 1375634"/>
              <a:gd name="connsiteX1" fmla="*/ 9132479 w 9132479"/>
              <a:gd name="connsiteY1" fmla="*/ 236881 h 1375634"/>
              <a:gd name="connsiteX2" fmla="*/ 9128116 w 9132479"/>
              <a:gd name="connsiteY2" fmla="*/ 1374723 h 1375634"/>
              <a:gd name="connsiteX3" fmla="*/ 0 w 9132479"/>
              <a:gd name="connsiteY3" fmla="*/ 1375634 h 1375634"/>
              <a:gd name="connsiteX4" fmla="*/ 0 w 9132479"/>
              <a:gd name="connsiteY4" fmla="*/ 234519 h 1375634"/>
              <a:gd name="connsiteX0" fmla="*/ 0 w 9136033"/>
              <a:gd name="connsiteY0" fmla="*/ 234519 h 1375634"/>
              <a:gd name="connsiteX1" fmla="*/ 9132479 w 9136033"/>
              <a:gd name="connsiteY1" fmla="*/ 236881 h 1375634"/>
              <a:gd name="connsiteX2" fmla="*/ 9135251 w 9136033"/>
              <a:gd name="connsiteY2" fmla="*/ 1374723 h 1375634"/>
              <a:gd name="connsiteX3" fmla="*/ 0 w 9136033"/>
              <a:gd name="connsiteY3" fmla="*/ 1375634 h 1375634"/>
              <a:gd name="connsiteX4" fmla="*/ 0 w 9136033"/>
              <a:gd name="connsiteY4" fmla="*/ 234519 h 1375634"/>
              <a:gd name="connsiteX0" fmla="*/ 0 w 9139612"/>
              <a:gd name="connsiteY0" fmla="*/ 234519 h 1375634"/>
              <a:gd name="connsiteX1" fmla="*/ 9139612 w 9139612"/>
              <a:gd name="connsiteY1" fmla="*/ 236881 h 1375634"/>
              <a:gd name="connsiteX2" fmla="*/ 9135251 w 9139612"/>
              <a:gd name="connsiteY2" fmla="*/ 1374723 h 1375634"/>
              <a:gd name="connsiteX3" fmla="*/ 0 w 9139612"/>
              <a:gd name="connsiteY3" fmla="*/ 1375634 h 1375634"/>
              <a:gd name="connsiteX4" fmla="*/ 0 w 9139612"/>
              <a:gd name="connsiteY4" fmla="*/ 234519 h 1375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39612" h="1375634">
                <a:moveTo>
                  <a:pt x="0" y="234519"/>
                </a:moveTo>
                <a:cubicBezTo>
                  <a:pt x="3048000" y="-527481"/>
                  <a:pt x="5435219" y="866553"/>
                  <a:pt x="9139612" y="236881"/>
                </a:cubicBezTo>
                <a:cubicBezTo>
                  <a:pt x="9136068" y="1376993"/>
                  <a:pt x="9138796" y="238940"/>
                  <a:pt x="9135251" y="1374723"/>
                </a:cubicBezTo>
                <a:lnTo>
                  <a:pt x="0" y="1375634"/>
                </a:lnTo>
                <a:lnTo>
                  <a:pt x="0" y="234519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50000"/>
                </a:schemeClr>
              </a:gs>
              <a:gs pos="50000">
                <a:schemeClr val="tx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4F81BD">
                    <a:lumMod val="75000"/>
                  </a:srgbClr>
                </a:solidFill>
              </a:ln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14" name="Footer Placeholder 3"/>
          <p:cNvSpPr txBox="1">
            <a:spLocks/>
          </p:cNvSpPr>
          <p:nvPr/>
        </p:nvSpPr>
        <p:spPr>
          <a:xfrm>
            <a:off x="1066800" y="6172200"/>
            <a:ext cx="7848600" cy="552005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2200" b="0" kern="1200" cap="none" spc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n w="12700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U.S. Department of the Interior | Office of Human Resources</a:t>
            </a:r>
            <a:endParaRPr lang="en-US" dirty="0">
              <a:ln w="12700">
                <a:solidFill>
                  <a:prstClr val="white"/>
                </a:solidFill>
                <a:prstDash val="solid"/>
              </a:ln>
              <a:solidFill>
                <a:prstClr val="white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15" name="Picture 2" descr="Hom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4" y="5907340"/>
            <a:ext cx="838201" cy="8382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2393416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A635C-B9DD-48F9-8CAE-5E18A12292BD}" type="datetime1">
              <a:rPr lang="en-US" smtClean="0"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7B06A-909E-46C6-8859-9A34AEDC8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848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638"/>
            <a:ext cx="746759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00200"/>
            <a:ext cx="7467598" cy="47243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00" y="1371600"/>
            <a:ext cx="7467598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7B06A-909E-46C6-8859-9A34AEDC8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55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600201"/>
            <a:ext cx="36576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8" y="1600201"/>
            <a:ext cx="35052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00" y="1371600"/>
            <a:ext cx="7467598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7B06A-909E-46C6-8859-9A34AEDC8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545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97192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247173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5844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371600" y="1371600"/>
            <a:ext cx="7467598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7B06A-909E-46C6-8859-9A34AEDC8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32230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7B06A-909E-46C6-8859-9A34AEDC8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120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273050"/>
            <a:ext cx="4267200" cy="61277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00" y="273049"/>
            <a:ext cx="3008313" cy="61277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7B06A-909E-46C6-8859-9A34AEDC8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743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47244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6096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4600" y="5291138"/>
            <a:ext cx="5486400" cy="5762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7B06A-909E-46C6-8859-9A34AEDC8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4276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06ACA-4D3E-460C-91AA-4109B6182B9A}" type="datetime1">
              <a:rPr lang="en-US" smtClean="0"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7B06A-909E-46C6-8859-9A34AEDC8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248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274638"/>
            <a:ext cx="746759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1600200"/>
            <a:ext cx="7467598" cy="47243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Wave 7"/>
          <p:cNvSpPr/>
          <p:nvPr/>
        </p:nvSpPr>
        <p:spPr>
          <a:xfrm rot="5400000">
            <a:off x="-2810219" y="2810217"/>
            <a:ext cx="6871424" cy="1250985"/>
          </a:xfrm>
          <a:custGeom>
            <a:avLst/>
            <a:gdLst>
              <a:gd name="connsiteX0" fmla="*/ 0 w 9144000"/>
              <a:gd name="connsiteY0" fmla="*/ 228600 h 1828800"/>
              <a:gd name="connsiteX1" fmla="*/ 9144000 w 9144000"/>
              <a:gd name="connsiteY1" fmla="*/ 228600 h 1828800"/>
              <a:gd name="connsiteX2" fmla="*/ 9144000 w 9144000"/>
              <a:gd name="connsiteY2" fmla="*/ 1600200 h 1828800"/>
              <a:gd name="connsiteX3" fmla="*/ 0 w 9144000"/>
              <a:gd name="connsiteY3" fmla="*/ 1600200 h 1828800"/>
              <a:gd name="connsiteX4" fmla="*/ 0 w 9144000"/>
              <a:gd name="connsiteY4" fmla="*/ 228600 h 1828800"/>
              <a:gd name="connsiteX0" fmla="*/ 10632 w 9154632"/>
              <a:gd name="connsiteY0" fmla="*/ 219971 h 1779368"/>
              <a:gd name="connsiteX1" fmla="*/ 9154632 w 9154632"/>
              <a:gd name="connsiteY1" fmla="*/ 219971 h 1779368"/>
              <a:gd name="connsiteX2" fmla="*/ 9154632 w 9154632"/>
              <a:gd name="connsiteY2" fmla="*/ 1591571 h 1779368"/>
              <a:gd name="connsiteX3" fmla="*/ 0 w 9154632"/>
              <a:gd name="connsiteY3" fmla="*/ 1261962 h 1779368"/>
              <a:gd name="connsiteX4" fmla="*/ 10632 w 9154632"/>
              <a:gd name="connsiteY4" fmla="*/ 219971 h 1779368"/>
              <a:gd name="connsiteX0" fmla="*/ 0 w 9144000"/>
              <a:gd name="connsiteY0" fmla="*/ 219971 h 1786702"/>
              <a:gd name="connsiteX1" fmla="*/ 9144000 w 9144000"/>
              <a:gd name="connsiteY1" fmla="*/ 219971 h 1786702"/>
              <a:gd name="connsiteX2" fmla="*/ 9144000 w 9144000"/>
              <a:gd name="connsiteY2" fmla="*/ 1591571 h 1786702"/>
              <a:gd name="connsiteX3" fmla="*/ 10633 w 9144000"/>
              <a:gd name="connsiteY3" fmla="*/ 1347022 h 1786702"/>
              <a:gd name="connsiteX4" fmla="*/ 0 w 9144000"/>
              <a:gd name="connsiteY4" fmla="*/ 219971 h 1786702"/>
              <a:gd name="connsiteX0" fmla="*/ 0 w 9144000"/>
              <a:gd name="connsiteY0" fmla="*/ 219971 h 1880814"/>
              <a:gd name="connsiteX1" fmla="*/ 9144000 w 9144000"/>
              <a:gd name="connsiteY1" fmla="*/ 219971 h 1880814"/>
              <a:gd name="connsiteX2" fmla="*/ 9144000 w 9144000"/>
              <a:gd name="connsiteY2" fmla="*/ 1591571 h 1880814"/>
              <a:gd name="connsiteX3" fmla="*/ 10633 w 9144000"/>
              <a:gd name="connsiteY3" fmla="*/ 1347022 h 1880814"/>
              <a:gd name="connsiteX4" fmla="*/ 0 w 9144000"/>
              <a:gd name="connsiteY4" fmla="*/ 219971 h 1880814"/>
              <a:gd name="connsiteX0" fmla="*/ 0 w 9144000"/>
              <a:gd name="connsiteY0" fmla="*/ 219971 h 1591571"/>
              <a:gd name="connsiteX1" fmla="*/ 9144000 w 9144000"/>
              <a:gd name="connsiteY1" fmla="*/ 219971 h 1591571"/>
              <a:gd name="connsiteX2" fmla="*/ 9144000 w 9144000"/>
              <a:gd name="connsiteY2" fmla="*/ 1591571 h 1591571"/>
              <a:gd name="connsiteX3" fmla="*/ 10633 w 9144000"/>
              <a:gd name="connsiteY3" fmla="*/ 1347022 h 1591571"/>
              <a:gd name="connsiteX4" fmla="*/ 0 w 9144000"/>
              <a:gd name="connsiteY4" fmla="*/ 219971 h 1591571"/>
              <a:gd name="connsiteX0" fmla="*/ 0 w 9144000"/>
              <a:gd name="connsiteY0" fmla="*/ 219971 h 1348260"/>
              <a:gd name="connsiteX1" fmla="*/ 9144000 w 9144000"/>
              <a:gd name="connsiteY1" fmla="*/ 219971 h 1348260"/>
              <a:gd name="connsiteX2" fmla="*/ 9144000 w 9144000"/>
              <a:gd name="connsiteY2" fmla="*/ 1176901 h 1348260"/>
              <a:gd name="connsiteX3" fmla="*/ 10633 w 9144000"/>
              <a:gd name="connsiteY3" fmla="*/ 1347022 h 1348260"/>
              <a:gd name="connsiteX4" fmla="*/ 0 w 9144000"/>
              <a:gd name="connsiteY4" fmla="*/ 219971 h 1348260"/>
              <a:gd name="connsiteX0" fmla="*/ 0 w 9144000"/>
              <a:gd name="connsiteY0" fmla="*/ 219971 h 1349202"/>
              <a:gd name="connsiteX1" fmla="*/ 9144000 w 9144000"/>
              <a:gd name="connsiteY1" fmla="*/ 219971 h 1349202"/>
              <a:gd name="connsiteX2" fmla="*/ 9133367 w 9144000"/>
              <a:gd name="connsiteY2" fmla="*/ 1336389 h 1349202"/>
              <a:gd name="connsiteX3" fmla="*/ 10633 w 9144000"/>
              <a:gd name="connsiteY3" fmla="*/ 1347022 h 1349202"/>
              <a:gd name="connsiteX4" fmla="*/ 0 w 9144000"/>
              <a:gd name="connsiteY4" fmla="*/ 219971 h 1349202"/>
              <a:gd name="connsiteX0" fmla="*/ 0 w 9144000"/>
              <a:gd name="connsiteY0" fmla="*/ 219971 h 1347022"/>
              <a:gd name="connsiteX1" fmla="*/ 9144000 w 9144000"/>
              <a:gd name="connsiteY1" fmla="*/ 219971 h 1347022"/>
              <a:gd name="connsiteX2" fmla="*/ 9133367 w 9144000"/>
              <a:gd name="connsiteY2" fmla="*/ 1336389 h 1347022"/>
              <a:gd name="connsiteX3" fmla="*/ 10633 w 9144000"/>
              <a:gd name="connsiteY3" fmla="*/ 1347022 h 1347022"/>
              <a:gd name="connsiteX4" fmla="*/ 0 w 9144000"/>
              <a:gd name="connsiteY4" fmla="*/ 219971 h 1347022"/>
              <a:gd name="connsiteX0" fmla="*/ 0 w 9144000"/>
              <a:gd name="connsiteY0" fmla="*/ 219971 h 1347022"/>
              <a:gd name="connsiteX1" fmla="*/ 9144000 w 9144000"/>
              <a:gd name="connsiteY1" fmla="*/ 219971 h 1347022"/>
              <a:gd name="connsiteX2" fmla="*/ 9133367 w 9144000"/>
              <a:gd name="connsiteY2" fmla="*/ 1336389 h 1347022"/>
              <a:gd name="connsiteX3" fmla="*/ 10633 w 9144000"/>
              <a:gd name="connsiteY3" fmla="*/ 1347022 h 1347022"/>
              <a:gd name="connsiteX4" fmla="*/ 0 w 9144000"/>
              <a:gd name="connsiteY4" fmla="*/ 219971 h 1347022"/>
              <a:gd name="connsiteX0" fmla="*/ 0 w 9144000"/>
              <a:gd name="connsiteY0" fmla="*/ 219971 h 1347022"/>
              <a:gd name="connsiteX1" fmla="*/ 9144000 w 9144000"/>
              <a:gd name="connsiteY1" fmla="*/ 219971 h 1347022"/>
              <a:gd name="connsiteX2" fmla="*/ 9133367 w 9144000"/>
              <a:gd name="connsiteY2" fmla="*/ 1336389 h 1347022"/>
              <a:gd name="connsiteX3" fmla="*/ 10633 w 9144000"/>
              <a:gd name="connsiteY3" fmla="*/ 1347022 h 1347022"/>
              <a:gd name="connsiteX4" fmla="*/ 0 w 9144000"/>
              <a:gd name="connsiteY4" fmla="*/ 219971 h 1347022"/>
              <a:gd name="connsiteX0" fmla="*/ 0 w 9144000"/>
              <a:gd name="connsiteY0" fmla="*/ 219971 h 1347022"/>
              <a:gd name="connsiteX1" fmla="*/ 9144000 w 9144000"/>
              <a:gd name="connsiteY1" fmla="*/ 219971 h 1347022"/>
              <a:gd name="connsiteX2" fmla="*/ 9133367 w 9144000"/>
              <a:gd name="connsiteY2" fmla="*/ 1336389 h 1347022"/>
              <a:gd name="connsiteX3" fmla="*/ 0 w 9144000"/>
              <a:gd name="connsiteY3" fmla="*/ 1347022 h 1347022"/>
              <a:gd name="connsiteX4" fmla="*/ 0 w 9144000"/>
              <a:gd name="connsiteY4" fmla="*/ 219971 h 1347022"/>
              <a:gd name="connsiteX0" fmla="*/ 0 w 9144000"/>
              <a:gd name="connsiteY0" fmla="*/ 219971 h 1357654"/>
              <a:gd name="connsiteX1" fmla="*/ 9144000 w 9144000"/>
              <a:gd name="connsiteY1" fmla="*/ 219971 h 1357654"/>
              <a:gd name="connsiteX2" fmla="*/ 9133367 w 9144000"/>
              <a:gd name="connsiteY2" fmla="*/ 1357654 h 1357654"/>
              <a:gd name="connsiteX3" fmla="*/ 0 w 9144000"/>
              <a:gd name="connsiteY3" fmla="*/ 1347022 h 1357654"/>
              <a:gd name="connsiteX4" fmla="*/ 0 w 9144000"/>
              <a:gd name="connsiteY4" fmla="*/ 219971 h 1357654"/>
              <a:gd name="connsiteX0" fmla="*/ 0 w 9144000"/>
              <a:gd name="connsiteY0" fmla="*/ 219971 h 1357654"/>
              <a:gd name="connsiteX1" fmla="*/ 9144000 w 9144000"/>
              <a:gd name="connsiteY1" fmla="*/ 219971 h 1357654"/>
              <a:gd name="connsiteX2" fmla="*/ 9133367 w 9144000"/>
              <a:gd name="connsiteY2" fmla="*/ 1357654 h 1357654"/>
              <a:gd name="connsiteX3" fmla="*/ 0 w 9144000"/>
              <a:gd name="connsiteY3" fmla="*/ 1347022 h 1357654"/>
              <a:gd name="connsiteX4" fmla="*/ 0 w 9144000"/>
              <a:gd name="connsiteY4" fmla="*/ 219971 h 1357654"/>
              <a:gd name="connsiteX0" fmla="*/ 0 w 9144000"/>
              <a:gd name="connsiteY0" fmla="*/ 219971 h 1357654"/>
              <a:gd name="connsiteX1" fmla="*/ 9144000 w 9144000"/>
              <a:gd name="connsiteY1" fmla="*/ 219971 h 1357654"/>
              <a:gd name="connsiteX2" fmla="*/ 9133367 w 9144000"/>
              <a:gd name="connsiteY2" fmla="*/ 1357654 h 1357654"/>
              <a:gd name="connsiteX3" fmla="*/ 0 w 9144000"/>
              <a:gd name="connsiteY3" fmla="*/ 1352553 h 1357654"/>
              <a:gd name="connsiteX4" fmla="*/ 0 w 9144000"/>
              <a:gd name="connsiteY4" fmla="*/ 219971 h 1357654"/>
              <a:gd name="connsiteX0" fmla="*/ 0 w 9144000"/>
              <a:gd name="connsiteY0" fmla="*/ 219971 h 1352553"/>
              <a:gd name="connsiteX1" fmla="*/ 9144000 w 9144000"/>
              <a:gd name="connsiteY1" fmla="*/ 219971 h 1352553"/>
              <a:gd name="connsiteX2" fmla="*/ 9133367 w 9144000"/>
              <a:gd name="connsiteY2" fmla="*/ 1352123 h 1352553"/>
              <a:gd name="connsiteX3" fmla="*/ 0 w 9144000"/>
              <a:gd name="connsiteY3" fmla="*/ 1352553 h 1352553"/>
              <a:gd name="connsiteX4" fmla="*/ 0 w 9144000"/>
              <a:gd name="connsiteY4" fmla="*/ 219971 h 1352553"/>
              <a:gd name="connsiteX0" fmla="*/ 0 w 9133866"/>
              <a:gd name="connsiteY0" fmla="*/ 219971 h 1352553"/>
              <a:gd name="connsiteX1" fmla="*/ 9123839 w 9133866"/>
              <a:gd name="connsiteY1" fmla="*/ 219971 h 1352553"/>
              <a:gd name="connsiteX2" fmla="*/ 9133367 w 9133866"/>
              <a:gd name="connsiteY2" fmla="*/ 1352123 h 1352553"/>
              <a:gd name="connsiteX3" fmla="*/ 0 w 9133866"/>
              <a:gd name="connsiteY3" fmla="*/ 1352553 h 1352553"/>
              <a:gd name="connsiteX4" fmla="*/ 0 w 9133866"/>
              <a:gd name="connsiteY4" fmla="*/ 219971 h 1352553"/>
              <a:gd name="connsiteX0" fmla="*/ 0 w 9134297"/>
              <a:gd name="connsiteY0" fmla="*/ 219971 h 1352553"/>
              <a:gd name="connsiteX1" fmla="*/ 9132480 w 9134297"/>
              <a:gd name="connsiteY1" fmla="*/ 219971 h 1352553"/>
              <a:gd name="connsiteX2" fmla="*/ 9133367 w 9134297"/>
              <a:gd name="connsiteY2" fmla="*/ 1352123 h 1352553"/>
              <a:gd name="connsiteX3" fmla="*/ 0 w 9134297"/>
              <a:gd name="connsiteY3" fmla="*/ 1352553 h 1352553"/>
              <a:gd name="connsiteX4" fmla="*/ 0 w 9134297"/>
              <a:gd name="connsiteY4" fmla="*/ 219971 h 1352553"/>
              <a:gd name="connsiteX0" fmla="*/ 0 w 9132480"/>
              <a:gd name="connsiteY0" fmla="*/ 219971 h 1352553"/>
              <a:gd name="connsiteX1" fmla="*/ 9132480 w 9132480"/>
              <a:gd name="connsiteY1" fmla="*/ 219971 h 1352553"/>
              <a:gd name="connsiteX2" fmla="*/ 9127607 w 9132480"/>
              <a:gd name="connsiteY2" fmla="*/ 1349279 h 1352553"/>
              <a:gd name="connsiteX3" fmla="*/ 0 w 9132480"/>
              <a:gd name="connsiteY3" fmla="*/ 1352553 h 1352553"/>
              <a:gd name="connsiteX4" fmla="*/ 0 w 9132480"/>
              <a:gd name="connsiteY4" fmla="*/ 219971 h 1352553"/>
              <a:gd name="connsiteX0" fmla="*/ 0 w 9132480"/>
              <a:gd name="connsiteY0" fmla="*/ 219971 h 1352553"/>
              <a:gd name="connsiteX1" fmla="*/ 9132480 w 9132480"/>
              <a:gd name="connsiteY1" fmla="*/ 219971 h 1352553"/>
              <a:gd name="connsiteX2" fmla="*/ 9127607 w 9132480"/>
              <a:gd name="connsiteY2" fmla="*/ 1349279 h 1352553"/>
              <a:gd name="connsiteX3" fmla="*/ 0 w 9132480"/>
              <a:gd name="connsiteY3" fmla="*/ 1352553 h 1352553"/>
              <a:gd name="connsiteX4" fmla="*/ 0 w 9132480"/>
              <a:gd name="connsiteY4" fmla="*/ 219971 h 1352553"/>
              <a:gd name="connsiteX0" fmla="*/ 0 w 9132480"/>
              <a:gd name="connsiteY0" fmla="*/ 219971 h 1352553"/>
              <a:gd name="connsiteX1" fmla="*/ 9132480 w 9132480"/>
              <a:gd name="connsiteY1" fmla="*/ 219971 h 1352553"/>
              <a:gd name="connsiteX2" fmla="*/ 9127607 w 9132480"/>
              <a:gd name="connsiteY2" fmla="*/ 1349279 h 1352553"/>
              <a:gd name="connsiteX3" fmla="*/ 0 w 9132480"/>
              <a:gd name="connsiteY3" fmla="*/ 1352553 h 1352553"/>
              <a:gd name="connsiteX4" fmla="*/ 0 w 9132480"/>
              <a:gd name="connsiteY4" fmla="*/ 219971 h 1352553"/>
              <a:gd name="connsiteX0" fmla="*/ 0 w 9132480"/>
              <a:gd name="connsiteY0" fmla="*/ 219971 h 1357812"/>
              <a:gd name="connsiteX1" fmla="*/ 9132480 w 9132480"/>
              <a:gd name="connsiteY1" fmla="*/ 219971 h 1357812"/>
              <a:gd name="connsiteX2" fmla="*/ 9130488 w 9132480"/>
              <a:gd name="connsiteY2" fmla="*/ 1357812 h 1357812"/>
              <a:gd name="connsiteX3" fmla="*/ 0 w 9132480"/>
              <a:gd name="connsiteY3" fmla="*/ 1352553 h 1357812"/>
              <a:gd name="connsiteX4" fmla="*/ 0 w 9132480"/>
              <a:gd name="connsiteY4" fmla="*/ 219971 h 1357812"/>
              <a:gd name="connsiteX0" fmla="*/ 0 w 9132480"/>
              <a:gd name="connsiteY0" fmla="*/ 219971 h 1357812"/>
              <a:gd name="connsiteX1" fmla="*/ 9132480 w 9132480"/>
              <a:gd name="connsiteY1" fmla="*/ 219971 h 1357812"/>
              <a:gd name="connsiteX2" fmla="*/ 9130488 w 9132480"/>
              <a:gd name="connsiteY2" fmla="*/ 1357812 h 1357812"/>
              <a:gd name="connsiteX3" fmla="*/ 0 w 9132480"/>
              <a:gd name="connsiteY3" fmla="*/ 1352553 h 1357812"/>
              <a:gd name="connsiteX4" fmla="*/ 0 w 9132480"/>
              <a:gd name="connsiteY4" fmla="*/ 219971 h 1357812"/>
              <a:gd name="connsiteX0" fmla="*/ 0 w 9132480"/>
              <a:gd name="connsiteY0" fmla="*/ 219971 h 1357812"/>
              <a:gd name="connsiteX1" fmla="*/ 9132480 w 9132480"/>
              <a:gd name="connsiteY1" fmla="*/ 219971 h 1357812"/>
              <a:gd name="connsiteX2" fmla="*/ 9130488 w 9132480"/>
              <a:gd name="connsiteY2" fmla="*/ 1357812 h 1357812"/>
              <a:gd name="connsiteX3" fmla="*/ 0 w 9132480"/>
              <a:gd name="connsiteY3" fmla="*/ 1352553 h 1357812"/>
              <a:gd name="connsiteX4" fmla="*/ 0 w 9132480"/>
              <a:gd name="connsiteY4" fmla="*/ 219971 h 1357812"/>
              <a:gd name="connsiteX0" fmla="*/ 0 w 9132480"/>
              <a:gd name="connsiteY0" fmla="*/ 219971 h 1357812"/>
              <a:gd name="connsiteX1" fmla="*/ 9132480 w 9132480"/>
              <a:gd name="connsiteY1" fmla="*/ 219971 h 1357812"/>
              <a:gd name="connsiteX2" fmla="*/ 9130488 w 9132480"/>
              <a:gd name="connsiteY2" fmla="*/ 1357812 h 1357812"/>
              <a:gd name="connsiteX3" fmla="*/ 0 w 9132480"/>
              <a:gd name="connsiteY3" fmla="*/ 1352553 h 1357812"/>
              <a:gd name="connsiteX4" fmla="*/ 0 w 9132480"/>
              <a:gd name="connsiteY4" fmla="*/ 219971 h 1357812"/>
              <a:gd name="connsiteX0" fmla="*/ 0 w 9132480"/>
              <a:gd name="connsiteY0" fmla="*/ 219971 h 1361086"/>
              <a:gd name="connsiteX1" fmla="*/ 9132480 w 9132480"/>
              <a:gd name="connsiteY1" fmla="*/ 219971 h 1361086"/>
              <a:gd name="connsiteX2" fmla="*/ 9130488 w 9132480"/>
              <a:gd name="connsiteY2" fmla="*/ 1357812 h 1361086"/>
              <a:gd name="connsiteX3" fmla="*/ 0 w 9132480"/>
              <a:gd name="connsiteY3" fmla="*/ 1361086 h 1361086"/>
              <a:gd name="connsiteX4" fmla="*/ 0 w 9132480"/>
              <a:gd name="connsiteY4" fmla="*/ 219971 h 1361086"/>
              <a:gd name="connsiteX0" fmla="*/ 0 w 9133848"/>
              <a:gd name="connsiteY0" fmla="*/ 219971 h 1361086"/>
              <a:gd name="connsiteX1" fmla="*/ 9132480 w 9133848"/>
              <a:gd name="connsiteY1" fmla="*/ 219971 h 1361086"/>
              <a:gd name="connsiteX2" fmla="*/ 9132868 w 9133848"/>
              <a:gd name="connsiteY2" fmla="*/ 1360175 h 1361086"/>
              <a:gd name="connsiteX3" fmla="*/ 0 w 9133848"/>
              <a:gd name="connsiteY3" fmla="*/ 1361086 h 1361086"/>
              <a:gd name="connsiteX4" fmla="*/ 0 w 9133848"/>
              <a:gd name="connsiteY4" fmla="*/ 219971 h 1361086"/>
              <a:gd name="connsiteX0" fmla="*/ 0 w 9139615"/>
              <a:gd name="connsiteY0" fmla="*/ 219971 h 1361086"/>
              <a:gd name="connsiteX1" fmla="*/ 9139615 w 9139615"/>
              <a:gd name="connsiteY1" fmla="*/ 219971 h 1361086"/>
              <a:gd name="connsiteX2" fmla="*/ 9132868 w 9139615"/>
              <a:gd name="connsiteY2" fmla="*/ 1360175 h 1361086"/>
              <a:gd name="connsiteX3" fmla="*/ 0 w 9139615"/>
              <a:gd name="connsiteY3" fmla="*/ 1361086 h 1361086"/>
              <a:gd name="connsiteX4" fmla="*/ 0 w 9139615"/>
              <a:gd name="connsiteY4" fmla="*/ 219971 h 1361086"/>
              <a:gd name="connsiteX0" fmla="*/ 0 w 9137236"/>
              <a:gd name="connsiteY0" fmla="*/ 219699 h 1360814"/>
              <a:gd name="connsiteX1" fmla="*/ 9137236 w 9137236"/>
              <a:gd name="connsiteY1" fmla="*/ 222061 h 1360814"/>
              <a:gd name="connsiteX2" fmla="*/ 9132868 w 9137236"/>
              <a:gd name="connsiteY2" fmla="*/ 1359903 h 1360814"/>
              <a:gd name="connsiteX3" fmla="*/ 0 w 9137236"/>
              <a:gd name="connsiteY3" fmla="*/ 1360814 h 1360814"/>
              <a:gd name="connsiteX4" fmla="*/ 0 w 9137236"/>
              <a:gd name="connsiteY4" fmla="*/ 219699 h 1360814"/>
              <a:gd name="connsiteX0" fmla="*/ 0 w 9137236"/>
              <a:gd name="connsiteY0" fmla="*/ 219699 h 1360814"/>
              <a:gd name="connsiteX1" fmla="*/ 9137236 w 9137236"/>
              <a:gd name="connsiteY1" fmla="*/ 222061 h 1360814"/>
              <a:gd name="connsiteX2" fmla="*/ 9132868 w 9137236"/>
              <a:gd name="connsiteY2" fmla="*/ 1359903 h 1360814"/>
              <a:gd name="connsiteX3" fmla="*/ 0 w 9137236"/>
              <a:gd name="connsiteY3" fmla="*/ 1360814 h 1360814"/>
              <a:gd name="connsiteX4" fmla="*/ 0 w 9137236"/>
              <a:gd name="connsiteY4" fmla="*/ 219699 h 1360814"/>
              <a:gd name="connsiteX0" fmla="*/ 0 w 9137236"/>
              <a:gd name="connsiteY0" fmla="*/ 219699 h 1360814"/>
              <a:gd name="connsiteX1" fmla="*/ 9137236 w 9137236"/>
              <a:gd name="connsiteY1" fmla="*/ 222061 h 1360814"/>
              <a:gd name="connsiteX2" fmla="*/ 9135248 w 9137236"/>
              <a:gd name="connsiteY2" fmla="*/ 1359903 h 1360814"/>
              <a:gd name="connsiteX3" fmla="*/ 0 w 9137236"/>
              <a:gd name="connsiteY3" fmla="*/ 1360814 h 1360814"/>
              <a:gd name="connsiteX4" fmla="*/ 0 w 9137236"/>
              <a:gd name="connsiteY4" fmla="*/ 219699 h 1360814"/>
              <a:gd name="connsiteX0" fmla="*/ 0 w 9137236"/>
              <a:gd name="connsiteY0" fmla="*/ 219699 h 1362266"/>
              <a:gd name="connsiteX1" fmla="*/ 9137236 w 9137236"/>
              <a:gd name="connsiteY1" fmla="*/ 222061 h 1362266"/>
              <a:gd name="connsiteX2" fmla="*/ 9125736 w 9137236"/>
              <a:gd name="connsiteY2" fmla="*/ 1362266 h 1362266"/>
              <a:gd name="connsiteX3" fmla="*/ 0 w 9137236"/>
              <a:gd name="connsiteY3" fmla="*/ 1360814 h 1362266"/>
              <a:gd name="connsiteX4" fmla="*/ 0 w 9137236"/>
              <a:gd name="connsiteY4" fmla="*/ 219699 h 1362266"/>
              <a:gd name="connsiteX0" fmla="*/ 0 w 9132479"/>
              <a:gd name="connsiteY0" fmla="*/ 219699 h 1362266"/>
              <a:gd name="connsiteX1" fmla="*/ 9132479 w 9132479"/>
              <a:gd name="connsiteY1" fmla="*/ 222061 h 1362266"/>
              <a:gd name="connsiteX2" fmla="*/ 9125736 w 9132479"/>
              <a:gd name="connsiteY2" fmla="*/ 1362266 h 1362266"/>
              <a:gd name="connsiteX3" fmla="*/ 0 w 9132479"/>
              <a:gd name="connsiteY3" fmla="*/ 1360814 h 1362266"/>
              <a:gd name="connsiteX4" fmla="*/ 0 w 9132479"/>
              <a:gd name="connsiteY4" fmla="*/ 219699 h 1362266"/>
              <a:gd name="connsiteX0" fmla="*/ 0 w 9133852"/>
              <a:gd name="connsiteY0" fmla="*/ 219699 h 1362266"/>
              <a:gd name="connsiteX1" fmla="*/ 9132479 w 9133852"/>
              <a:gd name="connsiteY1" fmla="*/ 222061 h 1362266"/>
              <a:gd name="connsiteX2" fmla="*/ 9132872 w 9133852"/>
              <a:gd name="connsiteY2" fmla="*/ 1362266 h 1362266"/>
              <a:gd name="connsiteX3" fmla="*/ 0 w 9133852"/>
              <a:gd name="connsiteY3" fmla="*/ 1360814 h 1362266"/>
              <a:gd name="connsiteX4" fmla="*/ 0 w 9133852"/>
              <a:gd name="connsiteY4" fmla="*/ 219699 h 1362266"/>
              <a:gd name="connsiteX0" fmla="*/ 0 w 9133852"/>
              <a:gd name="connsiteY0" fmla="*/ 252565 h 1395132"/>
              <a:gd name="connsiteX1" fmla="*/ 9132479 w 9133852"/>
              <a:gd name="connsiteY1" fmla="*/ 254927 h 1395132"/>
              <a:gd name="connsiteX2" fmla="*/ 9132872 w 9133852"/>
              <a:gd name="connsiteY2" fmla="*/ 1395132 h 1395132"/>
              <a:gd name="connsiteX3" fmla="*/ 0 w 9133852"/>
              <a:gd name="connsiteY3" fmla="*/ 1393680 h 1395132"/>
              <a:gd name="connsiteX4" fmla="*/ 0 w 9133852"/>
              <a:gd name="connsiteY4" fmla="*/ 252565 h 1395132"/>
              <a:gd name="connsiteX0" fmla="*/ 0 w 9133852"/>
              <a:gd name="connsiteY0" fmla="*/ 222727 h 1365294"/>
              <a:gd name="connsiteX1" fmla="*/ 9132479 w 9133852"/>
              <a:gd name="connsiteY1" fmla="*/ 225089 h 1365294"/>
              <a:gd name="connsiteX2" fmla="*/ 9132872 w 9133852"/>
              <a:gd name="connsiteY2" fmla="*/ 1365294 h 1365294"/>
              <a:gd name="connsiteX3" fmla="*/ 0 w 9133852"/>
              <a:gd name="connsiteY3" fmla="*/ 1363842 h 1365294"/>
              <a:gd name="connsiteX4" fmla="*/ 0 w 9133852"/>
              <a:gd name="connsiteY4" fmla="*/ 222727 h 1365294"/>
              <a:gd name="connsiteX0" fmla="*/ 0 w 9133852"/>
              <a:gd name="connsiteY0" fmla="*/ 233399 h 1375966"/>
              <a:gd name="connsiteX1" fmla="*/ 9132479 w 9133852"/>
              <a:gd name="connsiteY1" fmla="*/ 235761 h 1375966"/>
              <a:gd name="connsiteX2" fmla="*/ 9132872 w 9133852"/>
              <a:gd name="connsiteY2" fmla="*/ 1375966 h 1375966"/>
              <a:gd name="connsiteX3" fmla="*/ 0 w 9133852"/>
              <a:gd name="connsiteY3" fmla="*/ 1374514 h 1375966"/>
              <a:gd name="connsiteX4" fmla="*/ 0 w 9133852"/>
              <a:gd name="connsiteY4" fmla="*/ 233399 h 1375966"/>
              <a:gd name="connsiteX0" fmla="*/ 0 w 9133852"/>
              <a:gd name="connsiteY0" fmla="*/ 234519 h 1377086"/>
              <a:gd name="connsiteX1" fmla="*/ 9132479 w 9133852"/>
              <a:gd name="connsiteY1" fmla="*/ 236881 h 1377086"/>
              <a:gd name="connsiteX2" fmla="*/ 9132872 w 9133852"/>
              <a:gd name="connsiteY2" fmla="*/ 1377086 h 1377086"/>
              <a:gd name="connsiteX3" fmla="*/ 0 w 9133852"/>
              <a:gd name="connsiteY3" fmla="*/ 1375634 h 1377086"/>
              <a:gd name="connsiteX4" fmla="*/ 0 w 9133852"/>
              <a:gd name="connsiteY4" fmla="*/ 234519 h 1377086"/>
              <a:gd name="connsiteX0" fmla="*/ 0 w 9132479"/>
              <a:gd name="connsiteY0" fmla="*/ 234519 h 1375634"/>
              <a:gd name="connsiteX1" fmla="*/ 9132479 w 9132479"/>
              <a:gd name="connsiteY1" fmla="*/ 236881 h 1375634"/>
              <a:gd name="connsiteX2" fmla="*/ 9128116 w 9132479"/>
              <a:gd name="connsiteY2" fmla="*/ 1374723 h 1375634"/>
              <a:gd name="connsiteX3" fmla="*/ 0 w 9132479"/>
              <a:gd name="connsiteY3" fmla="*/ 1375634 h 1375634"/>
              <a:gd name="connsiteX4" fmla="*/ 0 w 9132479"/>
              <a:gd name="connsiteY4" fmla="*/ 234519 h 1375634"/>
              <a:gd name="connsiteX0" fmla="*/ 0 w 9136033"/>
              <a:gd name="connsiteY0" fmla="*/ 234519 h 1375634"/>
              <a:gd name="connsiteX1" fmla="*/ 9132479 w 9136033"/>
              <a:gd name="connsiteY1" fmla="*/ 236881 h 1375634"/>
              <a:gd name="connsiteX2" fmla="*/ 9135251 w 9136033"/>
              <a:gd name="connsiteY2" fmla="*/ 1374723 h 1375634"/>
              <a:gd name="connsiteX3" fmla="*/ 0 w 9136033"/>
              <a:gd name="connsiteY3" fmla="*/ 1375634 h 1375634"/>
              <a:gd name="connsiteX4" fmla="*/ 0 w 9136033"/>
              <a:gd name="connsiteY4" fmla="*/ 234519 h 1375634"/>
              <a:gd name="connsiteX0" fmla="*/ 0 w 9139612"/>
              <a:gd name="connsiteY0" fmla="*/ 234519 h 1375634"/>
              <a:gd name="connsiteX1" fmla="*/ 9139612 w 9139612"/>
              <a:gd name="connsiteY1" fmla="*/ 236881 h 1375634"/>
              <a:gd name="connsiteX2" fmla="*/ 9135251 w 9139612"/>
              <a:gd name="connsiteY2" fmla="*/ 1374723 h 1375634"/>
              <a:gd name="connsiteX3" fmla="*/ 0 w 9139612"/>
              <a:gd name="connsiteY3" fmla="*/ 1375634 h 1375634"/>
              <a:gd name="connsiteX4" fmla="*/ 0 w 9139612"/>
              <a:gd name="connsiteY4" fmla="*/ 234519 h 1375634"/>
              <a:gd name="connsiteX0" fmla="*/ 0 w 9147222"/>
              <a:gd name="connsiteY0" fmla="*/ 234519 h 1375634"/>
              <a:gd name="connsiteX1" fmla="*/ 9147222 w 9147222"/>
              <a:gd name="connsiteY1" fmla="*/ 236881 h 1375634"/>
              <a:gd name="connsiteX2" fmla="*/ 9135251 w 9147222"/>
              <a:gd name="connsiteY2" fmla="*/ 1374723 h 1375634"/>
              <a:gd name="connsiteX3" fmla="*/ 0 w 9147222"/>
              <a:gd name="connsiteY3" fmla="*/ 1375634 h 1375634"/>
              <a:gd name="connsiteX4" fmla="*/ 0 w 9147222"/>
              <a:gd name="connsiteY4" fmla="*/ 234519 h 1375634"/>
              <a:gd name="connsiteX0" fmla="*/ 0 w 9147222"/>
              <a:gd name="connsiteY0" fmla="*/ 234519 h 1375634"/>
              <a:gd name="connsiteX1" fmla="*/ 9147222 w 9147222"/>
              <a:gd name="connsiteY1" fmla="*/ 236881 h 1375634"/>
              <a:gd name="connsiteX2" fmla="*/ 9139056 w 9147222"/>
              <a:gd name="connsiteY2" fmla="*/ 1374723 h 1375634"/>
              <a:gd name="connsiteX3" fmla="*/ 0 w 9147222"/>
              <a:gd name="connsiteY3" fmla="*/ 1375634 h 1375634"/>
              <a:gd name="connsiteX4" fmla="*/ 0 w 9147222"/>
              <a:gd name="connsiteY4" fmla="*/ 234519 h 1375634"/>
              <a:gd name="connsiteX0" fmla="*/ 0 w 9139737"/>
              <a:gd name="connsiteY0" fmla="*/ 270381 h 1411496"/>
              <a:gd name="connsiteX1" fmla="*/ 9134553 w 9139737"/>
              <a:gd name="connsiteY1" fmla="*/ 36307 h 1411496"/>
              <a:gd name="connsiteX2" fmla="*/ 9139056 w 9139737"/>
              <a:gd name="connsiteY2" fmla="*/ 1410585 h 1411496"/>
              <a:gd name="connsiteX3" fmla="*/ 0 w 9139737"/>
              <a:gd name="connsiteY3" fmla="*/ 1411496 h 1411496"/>
              <a:gd name="connsiteX4" fmla="*/ 0 w 9139737"/>
              <a:gd name="connsiteY4" fmla="*/ 270381 h 1411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39737" h="1411496">
                <a:moveTo>
                  <a:pt x="0" y="270381"/>
                </a:moveTo>
                <a:cubicBezTo>
                  <a:pt x="3048000" y="-491619"/>
                  <a:pt x="5430160" y="665979"/>
                  <a:pt x="9134553" y="36307"/>
                </a:cubicBezTo>
                <a:cubicBezTo>
                  <a:pt x="9131009" y="1176419"/>
                  <a:pt x="9142601" y="274802"/>
                  <a:pt x="9139056" y="1410585"/>
                </a:cubicBezTo>
                <a:lnTo>
                  <a:pt x="0" y="1411496"/>
                </a:lnTo>
                <a:lnTo>
                  <a:pt x="0" y="270381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50000"/>
                </a:schemeClr>
              </a:gs>
              <a:gs pos="50000">
                <a:schemeClr val="tx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cap="small" dirty="0">
              <a:ln>
                <a:solidFill>
                  <a:srgbClr val="4F81BD">
                    <a:lumMod val="75000"/>
                  </a:srgbClr>
                </a:solidFill>
              </a:ln>
              <a:solidFill>
                <a:srgbClr val="4F81BD">
                  <a:lumMod val="75000"/>
                </a:srgbClr>
              </a:solidFill>
            </a:endParaRPr>
          </a:p>
        </p:txBody>
      </p:sp>
      <p:pic>
        <p:nvPicPr>
          <p:cNvPr id="9" name="Picture 2" descr="Home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94" y="446974"/>
            <a:ext cx="951614" cy="951614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 rot="16200000">
            <a:off x="-1942386" y="3645778"/>
            <a:ext cx="5002212" cy="5078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300" dirty="0">
                <a:solidFill>
                  <a:prstClr val="white"/>
                </a:solidFill>
                <a:latin typeface="Helvetica" panose="020B0504020202030204" pitchFamily="34" charset="0"/>
              </a:rPr>
              <a:t> </a:t>
            </a:r>
            <a:endParaRPr lang="en-US" sz="1600" dirty="0">
              <a:solidFill>
                <a:prstClr val="white"/>
              </a:solidFill>
              <a:latin typeface="Helvetica" panose="020B0504020202030204" pitchFamily="34" charset="0"/>
            </a:endParaRPr>
          </a:p>
          <a:p>
            <a:pPr algn="ctr"/>
            <a:r>
              <a:rPr lang="en-US" sz="2400" dirty="0">
                <a:solidFill>
                  <a:prstClr val="white"/>
                </a:solidFill>
                <a:latin typeface="Helvetica" panose="020B0504020202030204" pitchFamily="34" charset="0"/>
              </a:rPr>
              <a:t>Office of Human Resources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7B06A-909E-46C6-8859-9A34AEDC8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152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2057400"/>
            <a:ext cx="7696200" cy="1219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Standard Operating Procedures </a:t>
            </a:r>
            <a:br>
              <a:rPr lang="en-US" sz="2400" dirty="0" smtClean="0"/>
            </a:br>
            <a:r>
              <a:rPr lang="en-US" sz="2400" dirty="0" smtClean="0"/>
              <a:t>Short Term Case Management</a:t>
            </a:r>
            <a:br>
              <a:rPr lang="en-US" sz="2400" dirty="0" smtClean="0"/>
            </a:br>
            <a:r>
              <a:rPr lang="en-US" sz="1300" dirty="0" smtClean="0"/>
              <a:t>Last updated January 2018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57604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295399"/>
            <a:ext cx="7467598" cy="54260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E674D-C7B3-493B-ACAB-8683AAF65A8A}" type="slidenum">
              <a:rPr lang="en-US" smtClean="0"/>
              <a:t>10</a:t>
            </a:fld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1392382" y="2410690"/>
            <a:ext cx="1233926" cy="639828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CA-2</a:t>
            </a:r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0" y="427038"/>
            <a:ext cx="746759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Review and Process CA-2</a:t>
            </a:r>
            <a:endParaRPr lang="en-US" sz="2800" dirty="0"/>
          </a:p>
        </p:txBody>
      </p:sp>
      <p:sp>
        <p:nvSpPr>
          <p:cNvPr id="7" name="Flowchart: Process 6"/>
          <p:cNvSpPr/>
          <p:nvPr/>
        </p:nvSpPr>
        <p:spPr>
          <a:xfrm>
            <a:off x="2845655" y="2264835"/>
            <a:ext cx="1534972" cy="864828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Review CA-2 in SMIS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Flowchart: Decision 7"/>
          <p:cNvSpPr/>
          <p:nvPr/>
        </p:nvSpPr>
        <p:spPr>
          <a:xfrm>
            <a:off x="4686199" y="2205624"/>
            <a:ext cx="2120532" cy="1004040"/>
          </a:xfrm>
          <a:prstGeom prst="flowChartDecision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Is the CA-2 accurate?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Flowchart: Process 8"/>
          <p:cNvSpPr/>
          <p:nvPr/>
        </p:nvSpPr>
        <p:spPr>
          <a:xfrm>
            <a:off x="7108916" y="2283279"/>
            <a:ext cx="1680411" cy="838200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Contact IW/supervisor for corrections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Flowchart: Process 9"/>
          <p:cNvSpPr/>
          <p:nvPr/>
        </p:nvSpPr>
        <p:spPr>
          <a:xfrm>
            <a:off x="2566730" y="3853756"/>
            <a:ext cx="2120532" cy="1032240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Process CA-2 claim 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SMIS transmits to OWCP 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" name="Flowchart: Process 10"/>
          <p:cNvSpPr/>
          <p:nvPr/>
        </p:nvSpPr>
        <p:spPr>
          <a:xfrm>
            <a:off x="5257799" y="3853756"/>
            <a:ext cx="1851117" cy="1041207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Send e-mail requesting signed CA-2 w/ Checklist/Guide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" name="Flowchart: Process 11"/>
          <p:cNvSpPr/>
          <p:nvPr/>
        </p:nvSpPr>
        <p:spPr>
          <a:xfrm>
            <a:off x="2586965" y="5610089"/>
            <a:ext cx="1886459" cy="779409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Receive SMIS  e-mail with OWCP Case #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" name="Flowchart: Connector 12"/>
          <p:cNvSpPr/>
          <p:nvPr/>
        </p:nvSpPr>
        <p:spPr>
          <a:xfrm>
            <a:off x="5343899" y="5822709"/>
            <a:ext cx="839460" cy="333771"/>
          </a:xfrm>
          <a:prstGeom prst="flowChartConnector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Pg. 11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56777" y="6182925"/>
            <a:ext cx="17436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Organize Information</a:t>
            </a:r>
          </a:p>
        </p:txBody>
      </p:sp>
      <p:cxnSp>
        <p:nvCxnSpPr>
          <p:cNvPr id="16" name="Straight Arrow Connector 15"/>
          <p:cNvCxnSpPr>
            <a:stCxn id="7" idx="3"/>
            <a:endCxn id="8" idx="1"/>
          </p:cNvCxnSpPr>
          <p:nvPr/>
        </p:nvCxnSpPr>
        <p:spPr>
          <a:xfrm>
            <a:off x="4380627" y="2697249"/>
            <a:ext cx="305572" cy="10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3"/>
            <a:endCxn id="9" idx="1"/>
          </p:cNvCxnSpPr>
          <p:nvPr/>
        </p:nvCxnSpPr>
        <p:spPr>
          <a:xfrm flipV="1">
            <a:off x="6806731" y="2702379"/>
            <a:ext cx="302185" cy="52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8" idx="2"/>
            <a:endCxn id="10" idx="0"/>
          </p:cNvCxnSpPr>
          <p:nvPr/>
        </p:nvCxnSpPr>
        <p:spPr>
          <a:xfrm rot="5400000">
            <a:off x="4364685" y="2471976"/>
            <a:ext cx="644092" cy="2119469"/>
          </a:xfrm>
          <a:prstGeom prst="bentConnector3">
            <a:avLst>
              <a:gd name="adj1" fmla="val 2848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0" idx="3"/>
            <a:endCxn id="11" idx="1"/>
          </p:cNvCxnSpPr>
          <p:nvPr/>
        </p:nvCxnSpPr>
        <p:spPr>
          <a:xfrm>
            <a:off x="4687262" y="4369876"/>
            <a:ext cx="570537" cy="44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11" idx="2"/>
            <a:endCxn id="12" idx="0"/>
          </p:cNvCxnSpPr>
          <p:nvPr/>
        </p:nvCxnSpPr>
        <p:spPr>
          <a:xfrm rot="5400000">
            <a:off x="4499214" y="3925945"/>
            <a:ext cx="715126" cy="265316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2" idx="3"/>
            <a:endCxn id="13" idx="2"/>
          </p:cNvCxnSpPr>
          <p:nvPr/>
        </p:nvCxnSpPr>
        <p:spPr>
          <a:xfrm flipV="1">
            <a:off x="4473424" y="5989595"/>
            <a:ext cx="870475" cy="101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975262" y="1903104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24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377035" y="1903104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25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341946" y="3507629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26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96624" y="3537142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27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061132" y="5292011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17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469035" y="2317074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No</a:t>
            </a:r>
            <a:endParaRPr lang="en-US" sz="1400" dirty="0"/>
          </a:p>
        </p:txBody>
      </p:sp>
      <p:cxnSp>
        <p:nvCxnSpPr>
          <p:cNvPr id="46" name="Elbow Connector 45"/>
          <p:cNvCxnSpPr>
            <a:stCxn id="9" idx="0"/>
            <a:endCxn id="8" idx="0"/>
          </p:cNvCxnSpPr>
          <p:nvPr/>
        </p:nvCxnSpPr>
        <p:spPr>
          <a:xfrm rot="16200000" flipV="1">
            <a:off x="6808967" y="1143123"/>
            <a:ext cx="77655" cy="2202657"/>
          </a:xfrm>
          <a:prstGeom prst="bentConnector3">
            <a:avLst>
              <a:gd name="adj1" fmla="val 39437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084849" y="3068998"/>
            <a:ext cx="4775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Yes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9964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40587"/>
            <a:ext cx="6629401" cy="867536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Organize Information and Set up Case File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7B06A-909E-46C6-8859-9A34AEDC8DDF}" type="slidenum">
              <a:rPr lang="en-US" smtClean="0"/>
              <a:t>11</a:t>
            </a:fld>
            <a:endParaRPr lang="en-US"/>
          </a:p>
        </p:txBody>
      </p:sp>
      <p:sp>
        <p:nvSpPr>
          <p:cNvPr id="5" name="Flowchart: Process 4"/>
          <p:cNvSpPr/>
          <p:nvPr/>
        </p:nvSpPr>
        <p:spPr>
          <a:xfrm>
            <a:off x="4441302" y="2014399"/>
            <a:ext cx="1659506" cy="665143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Print AQS screen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" name="Flowchart: Process 7"/>
          <p:cNvSpPr/>
          <p:nvPr/>
        </p:nvSpPr>
        <p:spPr>
          <a:xfrm>
            <a:off x="3304712" y="3487406"/>
            <a:ext cx="1667671" cy="610191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Create case file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98209" y="165126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28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41135" y="313974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29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2" name="Flowchart: Process 21"/>
          <p:cNvSpPr/>
          <p:nvPr/>
        </p:nvSpPr>
        <p:spPr>
          <a:xfrm>
            <a:off x="5636443" y="3481127"/>
            <a:ext cx="1659506" cy="622748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Create Action Log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854803" y="310047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30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4" name="Right Arrow 33"/>
          <p:cNvSpPr/>
          <p:nvPr/>
        </p:nvSpPr>
        <p:spPr>
          <a:xfrm>
            <a:off x="1279276" y="2041552"/>
            <a:ext cx="1768724" cy="639828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Set Up Case File</a:t>
            </a:r>
            <a:endParaRPr lang="en-US" sz="1400" dirty="0"/>
          </a:p>
        </p:txBody>
      </p:sp>
      <p:cxnSp>
        <p:nvCxnSpPr>
          <p:cNvPr id="24" name="Elbow Connector 23"/>
          <p:cNvCxnSpPr>
            <a:stCxn id="5" idx="2"/>
            <a:endCxn id="8" idx="0"/>
          </p:cNvCxnSpPr>
          <p:nvPr/>
        </p:nvCxnSpPr>
        <p:spPr>
          <a:xfrm rot="5400000">
            <a:off x="4300870" y="2517221"/>
            <a:ext cx="807864" cy="113250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8" idx="3"/>
            <a:endCxn id="22" idx="1"/>
          </p:cNvCxnSpPr>
          <p:nvPr/>
        </p:nvCxnSpPr>
        <p:spPr>
          <a:xfrm flipV="1">
            <a:off x="4972383" y="3792501"/>
            <a:ext cx="66406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lowchart: Decision 44"/>
          <p:cNvSpPr/>
          <p:nvPr/>
        </p:nvSpPr>
        <p:spPr>
          <a:xfrm>
            <a:off x="2819400" y="4527764"/>
            <a:ext cx="1446472" cy="1039114"/>
          </a:xfrm>
          <a:prstGeom prst="flowChartDecision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Is this a CA-1?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6" name="Flowchart: Connector 45"/>
          <p:cNvSpPr/>
          <p:nvPr/>
        </p:nvSpPr>
        <p:spPr>
          <a:xfrm>
            <a:off x="3114519" y="5840457"/>
            <a:ext cx="866077" cy="256521"/>
          </a:xfrm>
          <a:prstGeom prst="flowChartConnector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Pg. 12 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956498" y="6070669"/>
            <a:ext cx="11038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Manage CA-1</a:t>
            </a:r>
            <a:endParaRPr lang="en-US" sz="1100" b="1" dirty="0"/>
          </a:p>
        </p:txBody>
      </p:sp>
      <p:sp>
        <p:nvSpPr>
          <p:cNvPr id="51" name="Flowchart: Connector 50"/>
          <p:cNvSpPr/>
          <p:nvPr/>
        </p:nvSpPr>
        <p:spPr>
          <a:xfrm>
            <a:off x="4960243" y="4901884"/>
            <a:ext cx="837966" cy="290874"/>
          </a:xfrm>
          <a:prstGeom prst="flowChartConnector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Pg. 13 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864126" y="5213533"/>
            <a:ext cx="15446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Manage CA-2</a:t>
            </a:r>
            <a:endParaRPr lang="en-US" sz="1100" b="1" dirty="0"/>
          </a:p>
        </p:txBody>
      </p:sp>
      <p:sp>
        <p:nvSpPr>
          <p:cNvPr id="57" name="TextBox 56"/>
          <p:cNvSpPr txBox="1"/>
          <p:nvPr/>
        </p:nvSpPr>
        <p:spPr>
          <a:xfrm flipH="1">
            <a:off x="3980596" y="4642599"/>
            <a:ext cx="4607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</a:t>
            </a:r>
            <a:endParaRPr lang="en-US" sz="1400" dirty="0"/>
          </a:p>
        </p:txBody>
      </p:sp>
      <p:sp>
        <p:nvSpPr>
          <p:cNvPr id="58" name="TextBox 57"/>
          <p:cNvSpPr txBox="1"/>
          <p:nvPr/>
        </p:nvSpPr>
        <p:spPr>
          <a:xfrm>
            <a:off x="3542636" y="5454167"/>
            <a:ext cx="4775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Yes</a:t>
            </a:r>
            <a:endParaRPr lang="en-US" sz="1400" dirty="0"/>
          </a:p>
        </p:txBody>
      </p:sp>
      <p:cxnSp>
        <p:nvCxnSpPr>
          <p:cNvPr id="35" name="Elbow Connector 34"/>
          <p:cNvCxnSpPr>
            <a:stCxn id="22" idx="2"/>
            <a:endCxn id="45" idx="0"/>
          </p:cNvCxnSpPr>
          <p:nvPr/>
        </p:nvCxnSpPr>
        <p:spPr>
          <a:xfrm rot="5400000">
            <a:off x="4792472" y="2854039"/>
            <a:ext cx="423889" cy="292356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45" idx="3"/>
            <a:endCxn id="51" idx="2"/>
          </p:cNvCxnSpPr>
          <p:nvPr/>
        </p:nvCxnSpPr>
        <p:spPr>
          <a:xfrm>
            <a:off x="4265872" y="5047321"/>
            <a:ext cx="69437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45" idx="2"/>
            <a:endCxn id="46" idx="0"/>
          </p:cNvCxnSpPr>
          <p:nvPr/>
        </p:nvCxnSpPr>
        <p:spPr>
          <a:xfrm>
            <a:off x="3542636" y="5566878"/>
            <a:ext cx="4922" cy="2735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464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Manage CA-1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295399"/>
            <a:ext cx="7467598" cy="54260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E674D-C7B3-493B-ACAB-8683AAF65A8A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447800" y="274638"/>
            <a:ext cx="7467598" cy="9005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1275177" y="1474175"/>
            <a:ext cx="1234890" cy="863654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Manage CA-1</a:t>
            </a:r>
            <a:endParaRPr lang="en-US" sz="1400" dirty="0"/>
          </a:p>
        </p:txBody>
      </p:sp>
      <p:sp>
        <p:nvSpPr>
          <p:cNvPr id="7" name="Flowchart: Decision 6"/>
          <p:cNvSpPr/>
          <p:nvPr/>
        </p:nvSpPr>
        <p:spPr>
          <a:xfrm>
            <a:off x="2577240" y="1690837"/>
            <a:ext cx="1568501" cy="807117"/>
          </a:xfrm>
          <a:prstGeom prst="flowChartDecision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Did you receive a CA-16?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" name="Flowchart: Decision 7"/>
          <p:cNvSpPr/>
          <p:nvPr/>
        </p:nvSpPr>
        <p:spPr>
          <a:xfrm>
            <a:off x="4426068" y="1497950"/>
            <a:ext cx="2310860" cy="1215823"/>
          </a:xfrm>
          <a:prstGeom prst="flowChartDecision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Do you have medical identifying work restrictions?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82618" y="1738961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 flipH="1">
            <a:off x="2928570" y="2481977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11" name="Flowchart: Process 10"/>
          <p:cNvSpPr/>
          <p:nvPr/>
        </p:nvSpPr>
        <p:spPr>
          <a:xfrm>
            <a:off x="7165795" y="2367737"/>
            <a:ext cx="1447567" cy="759537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Contact employee for any questions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37524" y="6219595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 flipH="1">
            <a:off x="4260021" y="5410367"/>
            <a:ext cx="5620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14" name="Flowchart: Process 13"/>
          <p:cNvSpPr/>
          <p:nvPr/>
        </p:nvSpPr>
        <p:spPr>
          <a:xfrm>
            <a:off x="4580410" y="3143874"/>
            <a:ext cx="1321427" cy="544444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Upload medical/info </a:t>
            </a:r>
            <a:endParaRPr lang="en-US" sz="1100" dirty="0" smtClean="0">
              <a:solidFill>
                <a:schemeClr val="tx1"/>
              </a:solidFill>
            </a:endParaRP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in e-comp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5" name="Flowchart: Process 14"/>
          <p:cNvSpPr/>
          <p:nvPr/>
        </p:nvSpPr>
        <p:spPr>
          <a:xfrm>
            <a:off x="2479694" y="3099004"/>
            <a:ext cx="897752" cy="484786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Fax CA-16 to OWCP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6" name="Flowchart: Process 15"/>
          <p:cNvSpPr/>
          <p:nvPr/>
        </p:nvSpPr>
        <p:spPr>
          <a:xfrm>
            <a:off x="3270529" y="4266871"/>
            <a:ext cx="1104975" cy="678727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Monitor for COP usage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7" name="Flowchart: Decision 16"/>
          <p:cNvSpPr/>
          <p:nvPr/>
        </p:nvSpPr>
        <p:spPr>
          <a:xfrm>
            <a:off x="5016321" y="5448328"/>
            <a:ext cx="1248641" cy="822844"/>
          </a:xfrm>
          <a:prstGeom prst="flowChartDecision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Is there a CA-7?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8" name="Flowchart: Process 17"/>
          <p:cNvSpPr/>
          <p:nvPr/>
        </p:nvSpPr>
        <p:spPr>
          <a:xfrm>
            <a:off x="6835378" y="4074859"/>
            <a:ext cx="1606689" cy="693678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Ensure CA-7/ CA-7a, Direct Deposit forms are complete and submit to OWCP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2" name="Flowchart: Decision 21"/>
          <p:cNvSpPr/>
          <p:nvPr/>
        </p:nvSpPr>
        <p:spPr>
          <a:xfrm>
            <a:off x="3059797" y="5230249"/>
            <a:ext cx="1527280" cy="1259002"/>
          </a:xfrm>
          <a:prstGeom prst="flowChartDecision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Is there lost time beyond 45 days?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42964" y="1758886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24" name="Flowchart: Process 23"/>
          <p:cNvSpPr/>
          <p:nvPr/>
        </p:nvSpPr>
        <p:spPr>
          <a:xfrm>
            <a:off x="5017456" y="4254761"/>
            <a:ext cx="1240137" cy="637165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Counsel employee on lost time options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6" name="Flowchart: Decision 25"/>
          <p:cNvSpPr/>
          <p:nvPr/>
        </p:nvSpPr>
        <p:spPr>
          <a:xfrm>
            <a:off x="1560278" y="4188075"/>
            <a:ext cx="1194872" cy="832951"/>
          </a:xfrm>
          <a:prstGeom prst="flowChartDecision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Addtl</a:t>
            </a:r>
            <a:r>
              <a:rPr lang="en-US" sz="1200" dirty="0" smtClean="0">
                <a:solidFill>
                  <a:schemeClr val="tx1"/>
                </a:solidFill>
              </a:rPr>
              <a:t> info rcvd?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7" name="Flowchart: Process 26"/>
          <p:cNvSpPr/>
          <p:nvPr/>
        </p:nvSpPr>
        <p:spPr>
          <a:xfrm>
            <a:off x="1371600" y="5513231"/>
            <a:ext cx="1104975" cy="632869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Address info rcvd / update action log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 flipH="1">
            <a:off x="5911746" y="548016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3891511" y="6336246"/>
            <a:ext cx="400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57" name="TextBox 56"/>
          <p:cNvSpPr txBox="1"/>
          <p:nvPr/>
        </p:nvSpPr>
        <p:spPr>
          <a:xfrm flipH="1">
            <a:off x="2529109" y="4267274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58" name="TextBox 57"/>
          <p:cNvSpPr txBox="1"/>
          <p:nvPr/>
        </p:nvSpPr>
        <p:spPr>
          <a:xfrm>
            <a:off x="2157714" y="4978869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59" name="TextBox 58"/>
          <p:cNvSpPr txBox="1"/>
          <p:nvPr/>
        </p:nvSpPr>
        <p:spPr>
          <a:xfrm flipH="1">
            <a:off x="5690026" y="2609007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cxnSp>
        <p:nvCxnSpPr>
          <p:cNvPr id="63" name="Straight Arrow Connector 62"/>
          <p:cNvCxnSpPr>
            <a:stCxn id="7" idx="3"/>
            <a:endCxn id="8" idx="1"/>
          </p:cNvCxnSpPr>
          <p:nvPr/>
        </p:nvCxnSpPr>
        <p:spPr>
          <a:xfrm>
            <a:off x="4145741" y="2094396"/>
            <a:ext cx="280327" cy="114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>
            <a:endCxn id="15" idx="0"/>
          </p:cNvCxnSpPr>
          <p:nvPr/>
        </p:nvCxnSpPr>
        <p:spPr>
          <a:xfrm rot="5400000">
            <a:off x="2844505" y="2582019"/>
            <a:ext cx="601050" cy="43292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Elbow Connector 71"/>
          <p:cNvCxnSpPr>
            <a:stCxn id="15" idx="3"/>
          </p:cNvCxnSpPr>
          <p:nvPr/>
        </p:nvCxnSpPr>
        <p:spPr>
          <a:xfrm flipV="1">
            <a:off x="3377446" y="2136174"/>
            <a:ext cx="908458" cy="120522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Elbow Connector 75"/>
          <p:cNvCxnSpPr>
            <a:stCxn id="8" idx="2"/>
            <a:endCxn id="14" idx="0"/>
          </p:cNvCxnSpPr>
          <p:nvPr/>
        </p:nvCxnSpPr>
        <p:spPr>
          <a:xfrm rot="5400000">
            <a:off x="5196261" y="2758636"/>
            <a:ext cx="430101" cy="34037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Elbow Connector 77"/>
          <p:cNvCxnSpPr>
            <a:stCxn id="14" idx="3"/>
            <a:endCxn id="11" idx="1"/>
          </p:cNvCxnSpPr>
          <p:nvPr/>
        </p:nvCxnSpPr>
        <p:spPr>
          <a:xfrm flipV="1">
            <a:off x="5901837" y="2747506"/>
            <a:ext cx="1263958" cy="66859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lbow Connector 84"/>
          <p:cNvCxnSpPr>
            <a:stCxn id="8" idx="3"/>
            <a:endCxn id="11" idx="0"/>
          </p:cNvCxnSpPr>
          <p:nvPr/>
        </p:nvCxnSpPr>
        <p:spPr>
          <a:xfrm>
            <a:off x="6736928" y="2105862"/>
            <a:ext cx="1152651" cy="26187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Elbow Connector 87"/>
          <p:cNvCxnSpPr>
            <a:stCxn id="11" idx="2"/>
            <a:endCxn id="26" idx="0"/>
          </p:cNvCxnSpPr>
          <p:nvPr/>
        </p:nvCxnSpPr>
        <p:spPr>
          <a:xfrm rot="5400000">
            <a:off x="4493247" y="791742"/>
            <a:ext cx="1060801" cy="5731865"/>
          </a:xfrm>
          <a:prstGeom prst="bentConnector3">
            <a:avLst>
              <a:gd name="adj1" fmla="val 7220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26" idx="3"/>
            <a:endCxn id="16" idx="1"/>
          </p:cNvCxnSpPr>
          <p:nvPr/>
        </p:nvCxnSpPr>
        <p:spPr>
          <a:xfrm>
            <a:off x="2755150" y="4604551"/>
            <a:ext cx="515379" cy="16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Elbow Connector 95"/>
          <p:cNvCxnSpPr>
            <a:stCxn id="26" idx="2"/>
            <a:endCxn id="27" idx="0"/>
          </p:cNvCxnSpPr>
          <p:nvPr/>
        </p:nvCxnSpPr>
        <p:spPr>
          <a:xfrm rot="5400000">
            <a:off x="1794799" y="5150315"/>
            <a:ext cx="492205" cy="23362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16" idx="2"/>
            <a:endCxn id="22" idx="0"/>
          </p:cNvCxnSpPr>
          <p:nvPr/>
        </p:nvCxnSpPr>
        <p:spPr>
          <a:xfrm>
            <a:off x="3823017" y="4945598"/>
            <a:ext cx="420" cy="2846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Elbow Connector 100"/>
          <p:cNvCxnSpPr>
            <a:stCxn id="27" idx="3"/>
          </p:cNvCxnSpPr>
          <p:nvPr/>
        </p:nvCxnSpPr>
        <p:spPr>
          <a:xfrm flipV="1">
            <a:off x="2476575" y="4618540"/>
            <a:ext cx="490615" cy="121112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Elbow Connector 109"/>
          <p:cNvCxnSpPr>
            <a:stCxn id="22" idx="3"/>
            <a:endCxn id="24" idx="1"/>
          </p:cNvCxnSpPr>
          <p:nvPr/>
        </p:nvCxnSpPr>
        <p:spPr>
          <a:xfrm flipV="1">
            <a:off x="4587077" y="4573344"/>
            <a:ext cx="430379" cy="128640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24" idx="2"/>
            <a:endCxn id="17" idx="0"/>
          </p:cNvCxnSpPr>
          <p:nvPr/>
        </p:nvCxnSpPr>
        <p:spPr>
          <a:xfrm>
            <a:off x="5637525" y="4891926"/>
            <a:ext cx="3117" cy="5564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Elbow Connector 125"/>
          <p:cNvCxnSpPr>
            <a:stCxn id="17" idx="3"/>
            <a:endCxn id="18" idx="1"/>
          </p:cNvCxnSpPr>
          <p:nvPr/>
        </p:nvCxnSpPr>
        <p:spPr>
          <a:xfrm flipV="1">
            <a:off x="6264962" y="4421698"/>
            <a:ext cx="570416" cy="143805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Flowchart: Connector 129"/>
          <p:cNvSpPr/>
          <p:nvPr/>
        </p:nvSpPr>
        <p:spPr>
          <a:xfrm>
            <a:off x="6982316" y="6068902"/>
            <a:ext cx="837966" cy="259146"/>
          </a:xfrm>
          <a:prstGeom prst="flowChartConnector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Pg. 14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6733823" y="6328048"/>
            <a:ext cx="14559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Case </a:t>
            </a:r>
            <a:r>
              <a:rPr lang="en-US" sz="1100" b="1" dirty="0" err="1" smtClean="0"/>
              <a:t>Mgmt</a:t>
            </a:r>
            <a:r>
              <a:rPr lang="en-US" sz="1100" b="1" dirty="0" smtClean="0"/>
              <a:t> Cont.</a:t>
            </a:r>
            <a:endParaRPr lang="en-US" sz="1100" b="1" dirty="0"/>
          </a:p>
        </p:txBody>
      </p:sp>
      <p:cxnSp>
        <p:nvCxnSpPr>
          <p:cNvPr id="137" name="Elbow Connector 136"/>
          <p:cNvCxnSpPr>
            <a:stCxn id="22" idx="2"/>
            <a:endCxn id="130" idx="2"/>
          </p:cNvCxnSpPr>
          <p:nvPr/>
        </p:nvCxnSpPr>
        <p:spPr>
          <a:xfrm rot="5400000" flipH="1" flipV="1">
            <a:off x="5257488" y="4764423"/>
            <a:ext cx="290776" cy="3158879"/>
          </a:xfrm>
          <a:prstGeom prst="bentConnector4">
            <a:avLst>
              <a:gd name="adj1" fmla="val -78617"/>
              <a:gd name="adj2" fmla="val 7831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/>
          <p:cNvCxnSpPr>
            <a:stCxn id="17" idx="2"/>
          </p:cNvCxnSpPr>
          <p:nvPr/>
        </p:nvCxnSpPr>
        <p:spPr>
          <a:xfrm flipH="1">
            <a:off x="5637524" y="6271172"/>
            <a:ext cx="3118" cy="4503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TextBox 142"/>
          <p:cNvSpPr txBox="1"/>
          <p:nvPr/>
        </p:nvSpPr>
        <p:spPr>
          <a:xfrm>
            <a:off x="3117037" y="2816305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31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5578039" y="2873782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32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8211528" y="2026669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33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3939595" y="3951257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35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5885960" y="3952526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36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2200360" y="5212312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34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8092431" y="3786037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37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156" name="Flowchart: Decision 155"/>
          <p:cNvSpPr/>
          <p:nvPr/>
        </p:nvSpPr>
        <p:spPr>
          <a:xfrm>
            <a:off x="6698591" y="5050115"/>
            <a:ext cx="1714344" cy="633641"/>
          </a:xfrm>
          <a:prstGeom prst="flowChartDecision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Case accepted?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165" name="Elbow Connector 164"/>
          <p:cNvCxnSpPr>
            <a:stCxn id="156" idx="2"/>
            <a:endCxn id="130" idx="0"/>
          </p:cNvCxnSpPr>
          <p:nvPr/>
        </p:nvCxnSpPr>
        <p:spPr>
          <a:xfrm rot="5400000">
            <a:off x="7285958" y="5799097"/>
            <a:ext cx="385146" cy="15446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/>
          <p:cNvSpPr txBox="1"/>
          <p:nvPr/>
        </p:nvSpPr>
        <p:spPr>
          <a:xfrm flipH="1">
            <a:off x="7502196" y="562828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177" name="TextBox 176"/>
          <p:cNvSpPr txBox="1"/>
          <p:nvPr/>
        </p:nvSpPr>
        <p:spPr>
          <a:xfrm>
            <a:off x="8102362" y="5021025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cxnSp>
        <p:nvCxnSpPr>
          <p:cNvPr id="179" name="Elbow Connector 178"/>
          <p:cNvCxnSpPr>
            <a:stCxn id="18" idx="2"/>
            <a:endCxn id="156" idx="0"/>
          </p:cNvCxnSpPr>
          <p:nvPr/>
        </p:nvCxnSpPr>
        <p:spPr>
          <a:xfrm rot="5400000">
            <a:off x="7456454" y="4867846"/>
            <a:ext cx="281578" cy="8296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Flowchart: Process 183"/>
          <p:cNvSpPr/>
          <p:nvPr/>
        </p:nvSpPr>
        <p:spPr>
          <a:xfrm>
            <a:off x="8050478" y="5568510"/>
            <a:ext cx="928037" cy="759537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Amend timesheet if COP used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186" name="Elbow Connector 185"/>
          <p:cNvCxnSpPr>
            <a:stCxn id="156" idx="3"/>
            <a:endCxn id="184" idx="0"/>
          </p:cNvCxnSpPr>
          <p:nvPr/>
        </p:nvCxnSpPr>
        <p:spPr>
          <a:xfrm>
            <a:off x="8412935" y="5366936"/>
            <a:ext cx="101562" cy="20157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Elbow Connector 187"/>
          <p:cNvCxnSpPr>
            <a:stCxn id="184" idx="1"/>
            <a:endCxn id="130" idx="6"/>
          </p:cNvCxnSpPr>
          <p:nvPr/>
        </p:nvCxnSpPr>
        <p:spPr>
          <a:xfrm rot="10800000" flipV="1">
            <a:off x="7820282" y="5948279"/>
            <a:ext cx="230196" cy="25019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TextBox 188"/>
          <p:cNvSpPr txBox="1"/>
          <p:nvPr/>
        </p:nvSpPr>
        <p:spPr>
          <a:xfrm>
            <a:off x="8613362" y="5241090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38</a:t>
            </a:r>
            <a:endParaRPr lang="en-US" sz="1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99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638"/>
            <a:ext cx="7467598" cy="81619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Manage CA-2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090830"/>
            <a:ext cx="7467598" cy="54260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E674D-C7B3-493B-ACAB-8683AAF65A8A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427038"/>
            <a:ext cx="7467598" cy="6637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1292935" y="1947568"/>
            <a:ext cx="1768144" cy="626702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Manage CA-2</a:t>
            </a:r>
            <a:endParaRPr lang="en-US" sz="1400" dirty="0"/>
          </a:p>
        </p:txBody>
      </p:sp>
      <p:sp>
        <p:nvSpPr>
          <p:cNvPr id="7" name="Flowchart: Decision 6"/>
          <p:cNvSpPr/>
          <p:nvPr/>
        </p:nvSpPr>
        <p:spPr>
          <a:xfrm>
            <a:off x="3189489" y="1610172"/>
            <a:ext cx="2000625" cy="1279215"/>
          </a:xfrm>
          <a:prstGeom prst="flowChartDecision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Do you have medical identifying work restrictions?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" name="Flowchart: Process 7"/>
          <p:cNvSpPr/>
          <p:nvPr/>
        </p:nvSpPr>
        <p:spPr>
          <a:xfrm>
            <a:off x="5497089" y="1981030"/>
            <a:ext cx="1772369" cy="537498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Contact employee for any questions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" name="Flowchart: Process 8"/>
          <p:cNvSpPr/>
          <p:nvPr/>
        </p:nvSpPr>
        <p:spPr>
          <a:xfrm>
            <a:off x="3601724" y="3351807"/>
            <a:ext cx="1176153" cy="531739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Upload medical/info in e-comp</a:t>
            </a:r>
          </a:p>
        </p:txBody>
      </p:sp>
      <p:sp>
        <p:nvSpPr>
          <p:cNvPr id="10" name="Flowchart: Decision 9"/>
          <p:cNvSpPr/>
          <p:nvPr/>
        </p:nvSpPr>
        <p:spPr>
          <a:xfrm>
            <a:off x="4546096" y="5447748"/>
            <a:ext cx="1100162" cy="822844"/>
          </a:xfrm>
          <a:prstGeom prst="flowChartDecision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Is there a CA-7?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1" name="Flowchart: Process 10"/>
          <p:cNvSpPr/>
          <p:nvPr/>
        </p:nvSpPr>
        <p:spPr>
          <a:xfrm>
            <a:off x="6033155" y="5334209"/>
            <a:ext cx="1222792" cy="1007509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Ensure CA-7/ </a:t>
            </a:r>
            <a:r>
              <a:rPr lang="en-US" sz="1100" dirty="0" smtClean="0">
                <a:solidFill>
                  <a:schemeClr val="tx1"/>
                </a:solidFill>
              </a:rPr>
              <a:t>CA-7a, Direct Deposit </a:t>
            </a:r>
            <a:r>
              <a:rPr lang="en-US" sz="1100" dirty="0">
                <a:solidFill>
                  <a:schemeClr val="tx1"/>
                </a:solidFill>
              </a:rPr>
              <a:t>forms are complete and submit to OWCP</a:t>
            </a:r>
          </a:p>
        </p:txBody>
      </p:sp>
      <p:sp>
        <p:nvSpPr>
          <p:cNvPr id="13" name="Flowchart: Decision 12"/>
          <p:cNvSpPr/>
          <p:nvPr/>
        </p:nvSpPr>
        <p:spPr>
          <a:xfrm>
            <a:off x="1638571" y="5381102"/>
            <a:ext cx="1274845" cy="960616"/>
          </a:xfrm>
          <a:prstGeom prst="flowChartDecision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Is there lost time?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4" name="Flowchart: Decision 13"/>
          <p:cNvSpPr/>
          <p:nvPr/>
        </p:nvSpPr>
        <p:spPr>
          <a:xfrm>
            <a:off x="7308344" y="3805871"/>
            <a:ext cx="1194872" cy="762684"/>
          </a:xfrm>
          <a:prstGeom prst="flowChartDecision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 smtClean="0">
                <a:solidFill>
                  <a:schemeClr val="tx1"/>
                </a:solidFill>
              </a:rPr>
              <a:t>Addtl</a:t>
            </a:r>
            <a:r>
              <a:rPr lang="en-US" sz="1100" dirty="0" smtClean="0">
                <a:solidFill>
                  <a:schemeClr val="tx1"/>
                </a:solidFill>
              </a:rPr>
              <a:t> info rcvd?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5" name="Flowchart: Process 14"/>
          <p:cNvSpPr/>
          <p:nvPr/>
        </p:nvSpPr>
        <p:spPr>
          <a:xfrm>
            <a:off x="5470620" y="3939423"/>
            <a:ext cx="1472111" cy="536520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Address info rcvd / update action log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 flipH="1">
            <a:off x="8344866" y="3834436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 flipH="1">
            <a:off x="2654869" y="5485057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 flipH="1">
            <a:off x="5398368" y="549362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 flipH="1">
            <a:off x="4189800" y="2820068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4859559" y="1776786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5239587" y="6099641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2416293" y="6182767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7909288" y="4568555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26" name="Flowchart: Connector 25"/>
          <p:cNvSpPr/>
          <p:nvPr/>
        </p:nvSpPr>
        <p:spPr>
          <a:xfrm>
            <a:off x="1662167" y="3117739"/>
            <a:ext cx="754126" cy="391686"/>
          </a:xfrm>
          <a:prstGeom prst="flowChartConnector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End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7" name="Flowchart: Process 26"/>
          <p:cNvSpPr/>
          <p:nvPr/>
        </p:nvSpPr>
        <p:spPr>
          <a:xfrm>
            <a:off x="3320142" y="5515115"/>
            <a:ext cx="928033" cy="708627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Counsel employee on lost time options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8" name="Flowchart: Decision 27"/>
          <p:cNvSpPr/>
          <p:nvPr/>
        </p:nvSpPr>
        <p:spPr>
          <a:xfrm>
            <a:off x="1524000" y="4160649"/>
            <a:ext cx="1514028" cy="807174"/>
          </a:xfrm>
          <a:prstGeom prst="flowChartDecision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Case accepted by OWCP?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 flipH="1">
            <a:off x="2281014" y="4861189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2308293" y="3948992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31" name="Flowchart: Connector 30"/>
          <p:cNvSpPr/>
          <p:nvPr/>
        </p:nvSpPr>
        <p:spPr>
          <a:xfrm>
            <a:off x="7841189" y="5584004"/>
            <a:ext cx="837966" cy="259146"/>
          </a:xfrm>
          <a:prstGeom prst="flowChartConnector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Pg. 14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532187" y="5918147"/>
            <a:ext cx="14559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Case </a:t>
            </a:r>
            <a:r>
              <a:rPr lang="en-US" sz="1100" b="1" dirty="0" err="1" smtClean="0"/>
              <a:t>Mgmt</a:t>
            </a:r>
            <a:r>
              <a:rPr lang="en-US" sz="1100" b="1" dirty="0" smtClean="0"/>
              <a:t> Cont.</a:t>
            </a:r>
            <a:endParaRPr lang="en-US" sz="1100" b="1" dirty="0"/>
          </a:p>
        </p:txBody>
      </p:sp>
      <p:cxnSp>
        <p:nvCxnSpPr>
          <p:cNvPr id="36" name="Straight Arrow Connector 35"/>
          <p:cNvCxnSpPr>
            <a:stCxn id="7" idx="2"/>
            <a:endCxn id="9" idx="0"/>
          </p:cNvCxnSpPr>
          <p:nvPr/>
        </p:nvCxnSpPr>
        <p:spPr>
          <a:xfrm flipH="1">
            <a:off x="4189801" y="2889387"/>
            <a:ext cx="1" cy="4624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7" idx="3"/>
            <a:endCxn id="8" idx="1"/>
          </p:cNvCxnSpPr>
          <p:nvPr/>
        </p:nvCxnSpPr>
        <p:spPr>
          <a:xfrm flipV="1">
            <a:off x="5190114" y="2249779"/>
            <a:ext cx="30697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8" idx="3"/>
            <a:endCxn id="14" idx="0"/>
          </p:cNvCxnSpPr>
          <p:nvPr/>
        </p:nvCxnSpPr>
        <p:spPr>
          <a:xfrm>
            <a:off x="7269458" y="2249779"/>
            <a:ext cx="636322" cy="155609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stCxn id="9" idx="3"/>
            <a:endCxn id="8" idx="2"/>
          </p:cNvCxnSpPr>
          <p:nvPr/>
        </p:nvCxnSpPr>
        <p:spPr>
          <a:xfrm flipV="1">
            <a:off x="4777877" y="2518528"/>
            <a:ext cx="1605397" cy="109914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4" idx="1"/>
            <a:endCxn id="15" idx="3"/>
          </p:cNvCxnSpPr>
          <p:nvPr/>
        </p:nvCxnSpPr>
        <p:spPr>
          <a:xfrm flipH="1">
            <a:off x="6942731" y="4187213"/>
            <a:ext cx="365613" cy="204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stCxn id="14" idx="2"/>
            <a:endCxn id="28" idx="3"/>
          </p:cNvCxnSpPr>
          <p:nvPr/>
        </p:nvCxnSpPr>
        <p:spPr>
          <a:xfrm rot="5400000" flipH="1">
            <a:off x="5469744" y="2132520"/>
            <a:ext cx="4319" cy="4867752"/>
          </a:xfrm>
          <a:prstGeom prst="bentConnector4">
            <a:avLst>
              <a:gd name="adj1" fmla="val -5292892"/>
              <a:gd name="adj2" fmla="val 5613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>
            <a:stCxn id="28" idx="0"/>
            <a:endCxn id="26" idx="4"/>
          </p:cNvCxnSpPr>
          <p:nvPr/>
        </p:nvCxnSpPr>
        <p:spPr>
          <a:xfrm rot="16200000" flipV="1">
            <a:off x="1834510" y="3714145"/>
            <a:ext cx="651224" cy="24178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15" idx="2"/>
          </p:cNvCxnSpPr>
          <p:nvPr/>
        </p:nvCxnSpPr>
        <p:spPr>
          <a:xfrm flipH="1">
            <a:off x="6200355" y="4475943"/>
            <a:ext cx="6321" cy="3217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28" idx="2"/>
            <a:endCxn id="13" idx="0"/>
          </p:cNvCxnSpPr>
          <p:nvPr/>
        </p:nvCxnSpPr>
        <p:spPr>
          <a:xfrm flipH="1">
            <a:off x="2275994" y="4967823"/>
            <a:ext cx="5020" cy="4132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13" idx="3"/>
            <a:endCxn id="27" idx="1"/>
          </p:cNvCxnSpPr>
          <p:nvPr/>
        </p:nvCxnSpPr>
        <p:spPr>
          <a:xfrm>
            <a:off x="2913416" y="5861410"/>
            <a:ext cx="406726" cy="80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27" idx="3"/>
            <a:endCxn id="10" idx="1"/>
          </p:cNvCxnSpPr>
          <p:nvPr/>
        </p:nvCxnSpPr>
        <p:spPr>
          <a:xfrm flipV="1">
            <a:off x="4248175" y="5859170"/>
            <a:ext cx="297921" cy="102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10" idx="3"/>
            <a:endCxn id="11" idx="1"/>
          </p:cNvCxnSpPr>
          <p:nvPr/>
        </p:nvCxnSpPr>
        <p:spPr>
          <a:xfrm flipV="1">
            <a:off x="5646258" y="5837964"/>
            <a:ext cx="386897" cy="212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Elbow Connector 73"/>
          <p:cNvCxnSpPr>
            <a:stCxn id="13" idx="2"/>
            <a:endCxn id="31" idx="2"/>
          </p:cNvCxnSpPr>
          <p:nvPr/>
        </p:nvCxnSpPr>
        <p:spPr>
          <a:xfrm rot="5400000" flipH="1" flipV="1">
            <a:off x="4744520" y="3245050"/>
            <a:ext cx="628141" cy="5565195"/>
          </a:xfrm>
          <a:prstGeom prst="bentConnector4">
            <a:avLst>
              <a:gd name="adj1" fmla="val -36393"/>
              <a:gd name="adj2" fmla="val 9506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10" idx="2"/>
            <a:endCxn id="3" idx="2"/>
          </p:cNvCxnSpPr>
          <p:nvPr/>
        </p:nvCxnSpPr>
        <p:spPr>
          <a:xfrm>
            <a:off x="5096177" y="6270592"/>
            <a:ext cx="9222" cy="246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Elbow Connector 98"/>
          <p:cNvCxnSpPr>
            <a:stCxn id="11" idx="3"/>
            <a:endCxn id="31" idx="0"/>
          </p:cNvCxnSpPr>
          <p:nvPr/>
        </p:nvCxnSpPr>
        <p:spPr>
          <a:xfrm flipV="1">
            <a:off x="7255947" y="5584004"/>
            <a:ext cx="1004225" cy="253960"/>
          </a:xfrm>
          <a:prstGeom prst="bentConnector4">
            <a:avLst>
              <a:gd name="adj1" fmla="val 29139"/>
              <a:gd name="adj2" fmla="val 28837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6896052" y="1681185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33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4430340" y="3052585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32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6524665" y="3620118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34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3891448" y="5174132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36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6896052" y="5055679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37</a:t>
            </a:r>
            <a:endParaRPr lang="en-US" sz="1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6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638"/>
            <a:ext cx="7467598" cy="868362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>Case Management Cont.</a:t>
            </a:r>
            <a:br>
              <a:rPr lang="en-US" sz="3100" dirty="0" smtClean="0"/>
            </a:br>
            <a:r>
              <a:rPr lang="en-US" sz="3100" dirty="0" smtClean="0"/>
              <a:t>(CA-1/CA-2) 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295399"/>
            <a:ext cx="7467598" cy="54260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E674D-C7B3-493B-ACAB-8683AAF65A8A}" type="slidenum">
              <a:rPr lang="en-US" smtClean="0"/>
              <a:t>14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85455" y="274637"/>
            <a:ext cx="7467598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/>
            </a:r>
            <a:br>
              <a:rPr lang="en-US" b="1" dirty="0" smtClean="0"/>
            </a:br>
            <a:endParaRPr lang="en-US" sz="2900" dirty="0"/>
          </a:p>
        </p:txBody>
      </p:sp>
      <p:sp>
        <p:nvSpPr>
          <p:cNvPr id="6" name="Right Arrow 5"/>
          <p:cNvSpPr/>
          <p:nvPr/>
        </p:nvSpPr>
        <p:spPr>
          <a:xfrm>
            <a:off x="1349456" y="2054969"/>
            <a:ext cx="2248786" cy="639828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Case </a:t>
            </a:r>
            <a:r>
              <a:rPr lang="en-US" sz="1400" dirty="0" err="1" smtClean="0"/>
              <a:t>Mgmt</a:t>
            </a:r>
            <a:r>
              <a:rPr lang="en-US" sz="1400" dirty="0" smtClean="0"/>
              <a:t> Cont.</a:t>
            </a:r>
            <a:endParaRPr lang="en-US" sz="1400" dirty="0"/>
          </a:p>
        </p:txBody>
      </p:sp>
      <p:sp>
        <p:nvSpPr>
          <p:cNvPr id="7" name="Flowchart: Process 6"/>
          <p:cNvSpPr/>
          <p:nvPr/>
        </p:nvSpPr>
        <p:spPr>
          <a:xfrm>
            <a:off x="3830211" y="1963602"/>
            <a:ext cx="1377247" cy="802832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Assist with billing and medical authorizations on as needed basis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" name="Flowchart: Decision 7"/>
          <p:cNvSpPr/>
          <p:nvPr/>
        </p:nvSpPr>
        <p:spPr>
          <a:xfrm>
            <a:off x="1849272" y="4086128"/>
            <a:ext cx="1612435" cy="1087899"/>
          </a:xfrm>
          <a:prstGeom prst="flowChartDecision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Did employee RTW full duty w/ in a year?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flipH="1">
            <a:off x="3233995" y="4299977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2771019" y="5149783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11" name="Flowchart: Connector 10"/>
          <p:cNvSpPr/>
          <p:nvPr/>
        </p:nvSpPr>
        <p:spPr>
          <a:xfrm>
            <a:off x="5663759" y="5811269"/>
            <a:ext cx="1270441" cy="698475"/>
          </a:xfrm>
          <a:prstGeom prst="flowChartConnector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LT Case Flowchart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2" name="Flowchart: Process 11"/>
          <p:cNvSpPr/>
          <p:nvPr/>
        </p:nvSpPr>
        <p:spPr>
          <a:xfrm>
            <a:off x="5627020" y="1830933"/>
            <a:ext cx="2969077" cy="1087900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Review, assist, and advise through RTW full duty (no restrictions) or transfer to LT rolls (LBB, reimbursements, schedule awards, </a:t>
            </a:r>
            <a:r>
              <a:rPr lang="en-US" sz="1000" dirty="0" err="1" smtClean="0">
                <a:solidFill>
                  <a:schemeClr val="tx1"/>
                </a:solidFill>
              </a:rPr>
              <a:t>addtl</a:t>
            </a:r>
            <a:r>
              <a:rPr lang="en-US" sz="1000" dirty="0" smtClean="0">
                <a:solidFill>
                  <a:schemeClr val="tx1"/>
                </a:solidFill>
              </a:rPr>
              <a:t> CA-7s, wage &amp; earning verifications)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3" name="Flowchart: Process 12"/>
          <p:cNvSpPr/>
          <p:nvPr/>
        </p:nvSpPr>
        <p:spPr>
          <a:xfrm>
            <a:off x="4703184" y="4181082"/>
            <a:ext cx="710420" cy="862121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Update action log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4" name="Flowchart: Connector 13"/>
          <p:cNvSpPr/>
          <p:nvPr/>
        </p:nvSpPr>
        <p:spPr>
          <a:xfrm>
            <a:off x="6460395" y="4422112"/>
            <a:ext cx="754126" cy="391686"/>
          </a:xfrm>
          <a:prstGeom prst="flowChartConnector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End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28" name="Straight Arrow Connector 27"/>
          <p:cNvCxnSpPr>
            <a:stCxn id="8" idx="3"/>
            <a:endCxn id="13" idx="1"/>
          </p:cNvCxnSpPr>
          <p:nvPr/>
        </p:nvCxnSpPr>
        <p:spPr>
          <a:xfrm flipV="1">
            <a:off x="3461707" y="4612143"/>
            <a:ext cx="1241477" cy="179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3" idx="3"/>
            <a:endCxn id="14" idx="2"/>
          </p:cNvCxnSpPr>
          <p:nvPr/>
        </p:nvCxnSpPr>
        <p:spPr>
          <a:xfrm>
            <a:off x="5413604" y="4612143"/>
            <a:ext cx="1046791" cy="58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lowchart: Process 39"/>
          <p:cNvSpPr/>
          <p:nvPr/>
        </p:nvSpPr>
        <p:spPr>
          <a:xfrm>
            <a:off x="3962405" y="5806652"/>
            <a:ext cx="870871" cy="681363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Update action log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49" name="Elbow Connector 48"/>
          <p:cNvCxnSpPr>
            <a:stCxn id="8" idx="2"/>
            <a:endCxn id="40" idx="1"/>
          </p:cNvCxnSpPr>
          <p:nvPr/>
        </p:nvCxnSpPr>
        <p:spPr>
          <a:xfrm rot="16200000" flipH="1">
            <a:off x="2822294" y="5007222"/>
            <a:ext cx="973307" cy="130691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40" idx="3"/>
            <a:endCxn id="11" idx="2"/>
          </p:cNvCxnSpPr>
          <p:nvPr/>
        </p:nvCxnSpPr>
        <p:spPr>
          <a:xfrm>
            <a:off x="4833276" y="6147334"/>
            <a:ext cx="830483" cy="13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>
            <a:stCxn id="12" idx="2"/>
            <a:endCxn id="8" idx="0"/>
          </p:cNvCxnSpPr>
          <p:nvPr/>
        </p:nvCxnSpPr>
        <p:spPr>
          <a:xfrm rot="5400000">
            <a:off x="4299878" y="1274446"/>
            <a:ext cx="1167295" cy="445606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7" idx="3"/>
            <a:endCxn id="12" idx="1"/>
          </p:cNvCxnSpPr>
          <p:nvPr/>
        </p:nvCxnSpPr>
        <p:spPr>
          <a:xfrm>
            <a:off x="5207458" y="2365018"/>
            <a:ext cx="419562" cy="98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4852248" y="1626196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39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001312" y="3841464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41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400790" y="5462213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41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8162727" y="1489412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40</a:t>
            </a:r>
            <a:endParaRPr lang="en-US" sz="1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41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371600" y="1600200"/>
            <a:ext cx="7467598" cy="4876800"/>
          </a:xfrm>
        </p:spPr>
        <p:txBody>
          <a:bodyPr>
            <a:normAutofit fontScale="85000"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−"/>
            </a:pPr>
            <a:r>
              <a:rPr lang="en-US" sz="2400" dirty="0" smtClean="0">
                <a:solidFill>
                  <a:schemeClr val="tx1"/>
                </a:solidFill>
              </a:rPr>
              <a:t>Page 3. Definitions</a:t>
            </a:r>
          </a:p>
          <a:p>
            <a:pPr marL="342900" indent="-342900" algn="l">
              <a:buFont typeface="Arial" panose="020B0604020202020204" pitchFamily="34" charset="0"/>
              <a:buChar char="−"/>
            </a:pPr>
            <a:r>
              <a:rPr lang="en-US" sz="2400" dirty="0">
                <a:solidFill>
                  <a:schemeClr val="tx1"/>
                </a:solidFill>
              </a:rPr>
              <a:t>Page </a:t>
            </a:r>
            <a:r>
              <a:rPr lang="en-US" sz="2400" dirty="0" smtClean="0">
                <a:solidFill>
                  <a:schemeClr val="tx1"/>
                </a:solidFill>
              </a:rPr>
              <a:t>4. Initial Contact / Beginning of Short Term Process</a:t>
            </a:r>
          </a:p>
          <a:p>
            <a:pPr marL="342900" indent="-342900" algn="l">
              <a:buFont typeface="Arial" panose="020B0604020202020204" pitchFamily="34" charset="0"/>
              <a:buChar char="−"/>
            </a:pPr>
            <a:r>
              <a:rPr lang="en-US" sz="2400" dirty="0" smtClean="0"/>
              <a:t>Page 5. </a:t>
            </a:r>
            <a:r>
              <a:rPr lang="en-US" sz="2400" dirty="0" smtClean="0">
                <a:solidFill>
                  <a:schemeClr val="tx1"/>
                </a:solidFill>
              </a:rPr>
              <a:t>Profile</a:t>
            </a:r>
            <a:endParaRPr lang="en-US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−"/>
            </a:pPr>
            <a:r>
              <a:rPr lang="en-US" sz="2400" dirty="0" smtClean="0">
                <a:solidFill>
                  <a:schemeClr val="tx1"/>
                </a:solidFill>
              </a:rPr>
              <a:t>Page </a:t>
            </a:r>
            <a:r>
              <a:rPr lang="en-US" sz="2400" dirty="0"/>
              <a:t>6</a:t>
            </a:r>
            <a:r>
              <a:rPr lang="en-US" sz="2400" dirty="0" smtClean="0">
                <a:solidFill>
                  <a:schemeClr val="tx1"/>
                </a:solidFill>
              </a:rPr>
              <a:t>. Proxy</a:t>
            </a:r>
          </a:p>
          <a:p>
            <a:pPr marL="342900" indent="-342900" algn="l">
              <a:buFont typeface="Arial" panose="020B0604020202020204" pitchFamily="34" charset="0"/>
              <a:buChar char="−"/>
            </a:pPr>
            <a:r>
              <a:rPr lang="en-US" sz="2400" dirty="0" smtClean="0">
                <a:solidFill>
                  <a:schemeClr val="tx1"/>
                </a:solidFill>
              </a:rPr>
              <a:t>Page 7. Workers Comp Claim Filed</a:t>
            </a:r>
          </a:p>
          <a:p>
            <a:pPr marL="342900" indent="-342900" algn="l">
              <a:buFont typeface="Arial" panose="020B0604020202020204" pitchFamily="34" charset="0"/>
              <a:buChar char="−"/>
            </a:pPr>
            <a:r>
              <a:rPr lang="en-US" sz="2400" dirty="0" smtClean="0">
                <a:solidFill>
                  <a:schemeClr val="tx1"/>
                </a:solidFill>
              </a:rPr>
              <a:t>Page 8. Review and Process CA-1</a:t>
            </a:r>
          </a:p>
          <a:p>
            <a:pPr marL="342900" indent="-342900" algn="l">
              <a:buFont typeface="Arial" panose="020B0604020202020204" pitchFamily="34" charset="0"/>
              <a:buChar char="−"/>
            </a:pPr>
            <a:r>
              <a:rPr lang="en-US" sz="2400" dirty="0" smtClean="0"/>
              <a:t>Page 9. First Aid Only/No Medical (Place in Medical Folder)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−"/>
            </a:pPr>
            <a:r>
              <a:rPr lang="en-US" sz="2400" dirty="0" smtClean="0">
                <a:solidFill>
                  <a:schemeClr val="tx1"/>
                </a:solidFill>
              </a:rPr>
              <a:t>Page 10. Review and Process CA-2</a:t>
            </a:r>
          </a:p>
          <a:p>
            <a:pPr marL="0" indent="0" algn="l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−   Page 11. Organize Information and Set Up Case File</a:t>
            </a:r>
          </a:p>
          <a:p>
            <a:pPr marL="0" indent="0" algn="l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−   Page 12. Manage CA-1 </a:t>
            </a:r>
          </a:p>
          <a:p>
            <a:pPr marL="0" indent="0" algn="l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−   Page 13. Manage CA-2</a:t>
            </a:r>
          </a:p>
          <a:p>
            <a:pPr marL="0" indent="0" algn="l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−</a:t>
            </a:r>
            <a:r>
              <a:rPr lang="en-US" sz="2400" dirty="0" smtClean="0"/>
              <a:t>   Page 14. Case Management Cont.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l"/>
            <a:endParaRPr lang="en-US" sz="1400" dirty="0" smtClean="0"/>
          </a:p>
          <a:p>
            <a:pPr algn="l"/>
            <a:r>
              <a:rPr lang="en-US" sz="1400" dirty="0" smtClean="0"/>
              <a:t># Boxes refer to Instructional Pages – see specific page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fld id="{D437B06A-909E-46C6-8859-9A34AEDC8DD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18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473" y="304801"/>
            <a:ext cx="7010400" cy="8683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Definitions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71600" y="1417638"/>
            <a:ext cx="7620000" cy="5059362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tx1"/>
                </a:solidFill>
              </a:rPr>
              <a:t>Form CA-1, Federal Employee’s Notice of Traumatic Injury and Claim for Continuation of Pay/Compensation </a:t>
            </a:r>
            <a:r>
              <a:rPr lang="en-US" sz="1800" dirty="0" smtClean="0">
                <a:solidFill>
                  <a:schemeClr val="tx1"/>
                </a:solidFill>
              </a:rPr>
              <a:t>- A traumatic injury is defined as a wound or other condition of the body caused by external force, including stress or strain.  The injury must occur within a single day or work shift.</a:t>
            </a:r>
          </a:p>
          <a:p>
            <a:pPr algn="l"/>
            <a:endParaRPr lang="en-US" sz="18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tx1"/>
                </a:solidFill>
              </a:rPr>
              <a:t>Form CA-2, Notice of Occupational Disease and Claim for Compensation </a:t>
            </a:r>
            <a:r>
              <a:rPr lang="en-US" sz="1800" dirty="0" smtClean="0">
                <a:solidFill>
                  <a:schemeClr val="tx1"/>
                </a:solidFill>
              </a:rPr>
              <a:t>- An occupational disease is defined as a condition produced in the work environment over a period longer than one workday or shift.</a:t>
            </a:r>
          </a:p>
          <a:p>
            <a:pPr marL="342900" indent="-342900" algn="l">
              <a:buFont typeface="Arial" panose="020B0604020202020204" pitchFamily="34" charset="0"/>
              <a:buChar char="−"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tx1"/>
                </a:solidFill>
              </a:rPr>
              <a:t>Profile</a:t>
            </a:r>
            <a:r>
              <a:rPr lang="en-US" sz="1800" dirty="0" smtClean="0">
                <a:solidFill>
                  <a:schemeClr val="tx1"/>
                </a:solidFill>
              </a:rPr>
              <a:t> - Profiles are </a:t>
            </a:r>
            <a:r>
              <a:rPr lang="en-US" sz="1800" dirty="0">
                <a:solidFill>
                  <a:schemeClr val="tx1"/>
                </a:solidFill>
              </a:rPr>
              <a:t>needed for those personnel who are not regular (permanent or temporary) employees of the Department of the Interior and consequently cannot log into the system (SMIS) to file a claim</a:t>
            </a:r>
            <a:r>
              <a:rPr lang="en-US" sz="1800" dirty="0" smtClean="0">
                <a:solidFill>
                  <a:schemeClr val="tx1"/>
                </a:solidFill>
              </a:rPr>
              <a:t>.</a:t>
            </a:r>
          </a:p>
          <a:p>
            <a:pPr marL="628650" lvl="2" algn="l">
              <a:spcBef>
                <a:spcPts val="0"/>
              </a:spcBef>
            </a:pPr>
            <a:endParaRPr lang="en-US" sz="18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tx1"/>
                </a:solidFill>
              </a:rPr>
              <a:t>Proxy</a:t>
            </a:r>
            <a:r>
              <a:rPr lang="en-US" sz="1800" dirty="0" smtClean="0">
                <a:solidFill>
                  <a:schemeClr val="tx1"/>
                </a:solidFill>
              </a:rPr>
              <a:t> - A </a:t>
            </a:r>
            <a:r>
              <a:rPr lang="en-US" sz="1800" dirty="0">
                <a:solidFill>
                  <a:schemeClr val="tx1"/>
                </a:solidFill>
              </a:rPr>
              <a:t>proxy </a:t>
            </a:r>
            <a:r>
              <a:rPr lang="en-US" sz="1800" dirty="0" smtClean="0">
                <a:solidFill>
                  <a:schemeClr val="tx1"/>
                </a:solidFill>
              </a:rPr>
              <a:t>files </a:t>
            </a:r>
            <a:r>
              <a:rPr lang="en-US" sz="1800" dirty="0">
                <a:solidFill>
                  <a:schemeClr val="tx1"/>
                </a:solidFill>
              </a:rPr>
              <a:t>a claim on behalf (by proxy) </a:t>
            </a:r>
            <a:r>
              <a:rPr lang="en-US" sz="1800" dirty="0" smtClean="0">
                <a:solidFill>
                  <a:schemeClr val="tx1"/>
                </a:solidFill>
              </a:rPr>
              <a:t>of </a:t>
            </a:r>
            <a:r>
              <a:rPr lang="en-US" sz="1800" dirty="0">
                <a:solidFill>
                  <a:schemeClr val="tx1"/>
                </a:solidFill>
              </a:rPr>
              <a:t>an individual who is unable to file a claim for them self.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fld id="{D437B06A-909E-46C6-8859-9A34AEDC8DD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11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E674D-C7B3-493B-ACAB-8683AAF65A8A}" type="slidenum">
              <a:rPr lang="en-US" smtClean="0"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419062" y="2723749"/>
            <a:ext cx="2511171" cy="1600202"/>
          </a:xfrm>
          <a:prstGeom prst="flowChartDecision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indent="0" algn="ctr">
              <a:buNone/>
            </a:pPr>
            <a:r>
              <a:rPr lang="en-US" sz="1200" dirty="0">
                <a:solidFill>
                  <a:schemeClr val="tx1"/>
                </a:solidFill>
              </a:rPr>
              <a:t>Did </a:t>
            </a:r>
            <a:r>
              <a:rPr lang="en-US" sz="1200" dirty="0" smtClean="0">
                <a:solidFill>
                  <a:schemeClr val="tx1"/>
                </a:solidFill>
              </a:rPr>
              <a:t>someone call </a:t>
            </a:r>
            <a:r>
              <a:rPr lang="en-US" sz="1200" dirty="0">
                <a:solidFill>
                  <a:schemeClr val="tx1"/>
                </a:solidFill>
              </a:rPr>
              <a:t>to create a </a:t>
            </a:r>
            <a:r>
              <a:rPr lang="en-US" sz="1200" dirty="0" smtClean="0">
                <a:solidFill>
                  <a:schemeClr val="tx1"/>
                </a:solidFill>
              </a:rPr>
              <a:t>profile?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Content Placeholder 5"/>
          <p:cNvSpPr txBox="1">
            <a:spLocks/>
          </p:cNvSpPr>
          <p:nvPr/>
        </p:nvSpPr>
        <p:spPr>
          <a:xfrm>
            <a:off x="5562600" y="2723750"/>
            <a:ext cx="2514600" cy="1600202"/>
          </a:xfrm>
          <a:prstGeom prst="flowChartDecision">
            <a:avLst/>
          </a:prstGeom>
          <a:noFill/>
          <a:ln w="9525" cap="flat" cmpd="sng" algn="ctr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smtClean="0">
                <a:solidFill>
                  <a:schemeClr val="tx1"/>
                </a:solidFill>
              </a:rPr>
              <a:t>Did someone call to create a proxy?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Flowchart: Connector 9"/>
          <p:cNvSpPr/>
          <p:nvPr/>
        </p:nvSpPr>
        <p:spPr>
          <a:xfrm>
            <a:off x="1446408" y="2057400"/>
            <a:ext cx="813531" cy="463611"/>
          </a:xfrm>
          <a:prstGeom prst="flowChartConnector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Start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89764" y="3586316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6417565" y="4251899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3204731" y="2479351"/>
            <a:ext cx="4350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6345097" y="2453015"/>
            <a:ext cx="4350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70" name="Oval 69"/>
          <p:cNvSpPr/>
          <p:nvPr/>
        </p:nvSpPr>
        <p:spPr>
          <a:xfrm>
            <a:off x="4873366" y="2426481"/>
            <a:ext cx="702089" cy="41391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Pg. 5</a:t>
            </a:r>
            <a:endParaRPr lang="en-US" sz="1000" dirty="0"/>
          </a:p>
        </p:txBody>
      </p:sp>
      <p:sp>
        <p:nvSpPr>
          <p:cNvPr id="71" name="Oval 70"/>
          <p:cNvSpPr/>
          <p:nvPr/>
        </p:nvSpPr>
        <p:spPr>
          <a:xfrm>
            <a:off x="7767715" y="2438848"/>
            <a:ext cx="702089" cy="36312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Pg. 6</a:t>
            </a:r>
            <a:endParaRPr lang="en-US" sz="1000" dirty="0"/>
          </a:p>
        </p:txBody>
      </p:sp>
      <p:sp>
        <p:nvSpPr>
          <p:cNvPr id="82" name="Oval 81"/>
          <p:cNvSpPr/>
          <p:nvPr/>
        </p:nvSpPr>
        <p:spPr>
          <a:xfrm>
            <a:off x="4289579" y="5217840"/>
            <a:ext cx="702089" cy="3308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Pg. 7</a:t>
            </a:r>
            <a:endParaRPr lang="en-US" sz="1000" dirty="0"/>
          </a:p>
        </p:txBody>
      </p:sp>
      <p:sp>
        <p:nvSpPr>
          <p:cNvPr id="83" name="TextBox 82"/>
          <p:cNvSpPr txBox="1"/>
          <p:nvPr/>
        </p:nvSpPr>
        <p:spPr>
          <a:xfrm>
            <a:off x="4781541" y="2831049"/>
            <a:ext cx="9115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Profile</a:t>
            </a:r>
            <a:endParaRPr lang="en-US" sz="1100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7815552" y="2777728"/>
            <a:ext cx="6892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Proxy</a:t>
            </a:r>
            <a:endParaRPr lang="en-US" sz="1100" b="1" dirty="0"/>
          </a:p>
        </p:txBody>
      </p:sp>
      <p:sp>
        <p:nvSpPr>
          <p:cNvPr id="107" name="TextBox 106"/>
          <p:cNvSpPr txBox="1"/>
          <p:nvPr/>
        </p:nvSpPr>
        <p:spPr>
          <a:xfrm>
            <a:off x="4117759" y="5532480"/>
            <a:ext cx="9842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Claim Filed</a:t>
            </a:r>
            <a:endParaRPr lang="en-US" sz="1100" b="1" dirty="0"/>
          </a:p>
        </p:txBody>
      </p:sp>
      <p:sp>
        <p:nvSpPr>
          <p:cNvPr id="108" name="Title 123"/>
          <p:cNvSpPr txBox="1">
            <a:spLocks/>
          </p:cNvSpPr>
          <p:nvPr/>
        </p:nvSpPr>
        <p:spPr>
          <a:xfrm>
            <a:off x="1371600" y="274638"/>
            <a:ext cx="6858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/>
              <a:t>Initial Contact/ Beginning of Short Term Process</a:t>
            </a:r>
            <a:endParaRPr lang="en-US" sz="2400" dirty="0"/>
          </a:p>
        </p:txBody>
      </p:sp>
      <p:cxnSp>
        <p:nvCxnSpPr>
          <p:cNvPr id="58" name="Elbow Connector 57"/>
          <p:cNvCxnSpPr>
            <a:stCxn id="6" idx="0"/>
            <a:endCxn id="70" idx="2"/>
          </p:cNvCxnSpPr>
          <p:nvPr/>
        </p:nvCxnSpPr>
        <p:spPr>
          <a:xfrm rot="5400000" flipH="1" flipV="1">
            <a:off x="4228851" y="2079234"/>
            <a:ext cx="90312" cy="119871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6" idx="3"/>
            <a:endCxn id="9" idx="1"/>
          </p:cNvCxnSpPr>
          <p:nvPr/>
        </p:nvCxnSpPr>
        <p:spPr>
          <a:xfrm>
            <a:off x="4930233" y="3523850"/>
            <a:ext cx="63236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Elbow Connector 62"/>
          <p:cNvCxnSpPr>
            <a:stCxn id="9" idx="0"/>
            <a:endCxn id="71" idx="2"/>
          </p:cNvCxnSpPr>
          <p:nvPr/>
        </p:nvCxnSpPr>
        <p:spPr>
          <a:xfrm rot="5400000" flipH="1" flipV="1">
            <a:off x="7242136" y="2198172"/>
            <a:ext cx="103342" cy="94781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Elbow Connector 64"/>
          <p:cNvCxnSpPr>
            <a:stCxn id="9" idx="2"/>
            <a:endCxn id="82" idx="0"/>
          </p:cNvCxnSpPr>
          <p:nvPr/>
        </p:nvCxnSpPr>
        <p:spPr>
          <a:xfrm rot="5400000">
            <a:off x="5283318" y="3681258"/>
            <a:ext cx="893888" cy="217927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Elbow Connector 4"/>
          <p:cNvCxnSpPr>
            <a:stCxn id="10" idx="6"/>
            <a:endCxn id="6" idx="1"/>
          </p:cNvCxnSpPr>
          <p:nvPr/>
        </p:nvCxnSpPr>
        <p:spPr>
          <a:xfrm>
            <a:off x="2259939" y="2289206"/>
            <a:ext cx="159123" cy="123464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468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itle 58"/>
          <p:cNvSpPr>
            <a:spLocks noGrp="1"/>
          </p:cNvSpPr>
          <p:nvPr>
            <p:ph type="title"/>
          </p:nvPr>
        </p:nvSpPr>
        <p:spPr>
          <a:xfrm>
            <a:off x="1371600" y="274638"/>
            <a:ext cx="68580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Profile</a:t>
            </a:r>
            <a:endParaRPr lang="en-US" sz="2800" dirty="0"/>
          </a:p>
        </p:txBody>
      </p:sp>
      <p:sp>
        <p:nvSpPr>
          <p:cNvPr id="61" name="Content Placeholder 6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fld id="{D437B06A-909E-46C6-8859-9A34AEDC8DDF}" type="slidenum">
              <a:rPr lang="en-US" smtClean="0"/>
              <a:t>5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882718" y="1817126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1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112030" y="185005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2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161909" y="3701949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3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214859" y="5119542"/>
            <a:ext cx="2638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4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27" name="Right Arrow 26"/>
          <p:cNvSpPr/>
          <p:nvPr/>
        </p:nvSpPr>
        <p:spPr>
          <a:xfrm>
            <a:off x="1340374" y="2236366"/>
            <a:ext cx="1093929" cy="575158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Profile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1" name="Flowchart: Process 20"/>
          <p:cNvSpPr/>
          <p:nvPr/>
        </p:nvSpPr>
        <p:spPr>
          <a:xfrm>
            <a:off x="2585123" y="2110963"/>
            <a:ext cx="2589174" cy="806682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Send e-mail requesting information to create profile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" name="Flowchart: Process 21"/>
          <p:cNvSpPr/>
          <p:nvPr/>
        </p:nvSpPr>
        <p:spPr>
          <a:xfrm>
            <a:off x="5821336" y="2190916"/>
            <a:ext cx="2589174" cy="666059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Receive e-mail with information to create profile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" name="Flowchart: Process 22"/>
          <p:cNvSpPr/>
          <p:nvPr/>
        </p:nvSpPr>
        <p:spPr>
          <a:xfrm>
            <a:off x="3046377" y="4007235"/>
            <a:ext cx="1371600" cy="922020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Create profile in SMIS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" name="Flowchart: Process 24"/>
          <p:cNvSpPr/>
          <p:nvPr/>
        </p:nvSpPr>
        <p:spPr>
          <a:xfrm>
            <a:off x="5216272" y="5458098"/>
            <a:ext cx="2272141" cy="922020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E-mail injured employee (cc supervisor/bureau personnel) with instructions to log-in to SMIS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" name="Flowchart: Connector 25"/>
          <p:cNvSpPr/>
          <p:nvPr/>
        </p:nvSpPr>
        <p:spPr>
          <a:xfrm>
            <a:off x="7879025" y="4333593"/>
            <a:ext cx="685800" cy="269302"/>
          </a:xfrm>
          <a:prstGeom prst="flowChartConnector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Pg. 6 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8" name="Flowchart: Decision 27"/>
          <p:cNvSpPr/>
          <p:nvPr/>
        </p:nvSpPr>
        <p:spPr>
          <a:xfrm>
            <a:off x="5437943" y="3868968"/>
            <a:ext cx="1828800" cy="1198553"/>
          </a:xfrm>
          <a:prstGeom prst="flowChartDecision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Is Proxy needed?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902697" y="4574584"/>
            <a:ext cx="6831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/>
              <a:t>Proxy</a:t>
            </a:r>
          </a:p>
        </p:txBody>
      </p:sp>
      <p:cxnSp>
        <p:nvCxnSpPr>
          <p:cNvPr id="31" name="Straight Arrow Connector 30"/>
          <p:cNvCxnSpPr>
            <a:stCxn id="21" idx="3"/>
            <a:endCxn id="22" idx="1"/>
          </p:cNvCxnSpPr>
          <p:nvPr/>
        </p:nvCxnSpPr>
        <p:spPr>
          <a:xfrm>
            <a:off x="5174297" y="2514304"/>
            <a:ext cx="647039" cy="96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22" idx="2"/>
            <a:endCxn id="23" idx="0"/>
          </p:cNvCxnSpPr>
          <p:nvPr/>
        </p:nvCxnSpPr>
        <p:spPr>
          <a:xfrm rot="5400000">
            <a:off x="4848920" y="1740232"/>
            <a:ext cx="1150260" cy="338374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3" idx="3"/>
            <a:endCxn id="28" idx="1"/>
          </p:cNvCxnSpPr>
          <p:nvPr/>
        </p:nvCxnSpPr>
        <p:spPr>
          <a:xfrm>
            <a:off x="4417977" y="4468245"/>
            <a:ext cx="101996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8" idx="2"/>
            <a:endCxn id="25" idx="0"/>
          </p:cNvCxnSpPr>
          <p:nvPr/>
        </p:nvCxnSpPr>
        <p:spPr>
          <a:xfrm>
            <a:off x="6352343" y="5067521"/>
            <a:ext cx="0" cy="3905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6393306" y="5047722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No</a:t>
            </a:r>
            <a:endParaRPr lang="en-US" sz="1400" dirty="0"/>
          </a:p>
        </p:txBody>
      </p:sp>
      <p:sp>
        <p:nvSpPr>
          <p:cNvPr id="39" name="TextBox 38"/>
          <p:cNvSpPr txBox="1"/>
          <p:nvPr/>
        </p:nvSpPr>
        <p:spPr>
          <a:xfrm flipH="1">
            <a:off x="7115923" y="4160467"/>
            <a:ext cx="534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Yes</a:t>
            </a:r>
            <a:endParaRPr lang="en-US" sz="1400" dirty="0"/>
          </a:p>
        </p:txBody>
      </p:sp>
      <p:sp>
        <p:nvSpPr>
          <p:cNvPr id="40" name="Flowchart: Connector 39"/>
          <p:cNvSpPr/>
          <p:nvPr/>
        </p:nvSpPr>
        <p:spPr>
          <a:xfrm>
            <a:off x="3732177" y="5784457"/>
            <a:ext cx="685800" cy="269302"/>
          </a:xfrm>
          <a:prstGeom prst="flowChartConnector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Pg. 7 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351464" y="6049910"/>
            <a:ext cx="133284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/>
              <a:t>Claim Filed</a:t>
            </a:r>
            <a:endParaRPr lang="en-US" sz="1200" b="1" dirty="0"/>
          </a:p>
        </p:txBody>
      </p:sp>
      <p:cxnSp>
        <p:nvCxnSpPr>
          <p:cNvPr id="42" name="Straight Arrow Connector 41"/>
          <p:cNvCxnSpPr>
            <a:stCxn id="25" idx="1"/>
            <a:endCxn id="40" idx="6"/>
          </p:cNvCxnSpPr>
          <p:nvPr/>
        </p:nvCxnSpPr>
        <p:spPr>
          <a:xfrm flipH="1">
            <a:off x="4417977" y="5919108"/>
            <a:ext cx="7982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/>
          <p:cNvCxnSpPr>
            <a:stCxn id="28" idx="3"/>
            <a:endCxn id="26" idx="2"/>
          </p:cNvCxnSpPr>
          <p:nvPr/>
        </p:nvCxnSpPr>
        <p:spPr>
          <a:xfrm flipV="1">
            <a:off x="7266743" y="4468244"/>
            <a:ext cx="61228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024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itle 123"/>
          <p:cNvSpPr>
            <a:spLocks noGrp="1"/>
          </p:cNvSpPr>
          <p:nvPr>
            <p:ph type="title"/>
          </p:nvPr>
        </p:nvSpPr>
        <p:spPr>
          <a:xfrm>
            <a:off x="1371600" y="274638"/>
            <a:ext cx="6858000" cy="114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Proxy</a:t>
            </a:r>
            <a:endParaRPr lang="en-US" sz="2400" dirty="0"/>
          </a:p>
        </p:txBody>
      </p:sp>
      <p:sp>
        <p:nvSpPr>
          <p:cNvPr id="125" name="Content Placeholder 12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fld id="{D437B06A-909E-46C6-8859-9A34AEDC8DDF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Flowchart: Process 5"/>
          <p:cNvSpPr/>
          <p:nvPr/>
        </p:nvSpPr>
        <p:spPr>
          <a:xfrm>
            <a:off x="2867563" y="2115291"/>
            <a:ext cx="2390237" cy="711305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Send e-mail requesting information to create proxy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86561" y="1795293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5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11" name="Flowchart: Process 10"/>
          <p:cNvSpPr/>
          <p:nvPr/>
        </p:nvSpPr>
        <p:spPr>
          <a:xfrm>
            <a:off x="5943600" y="2097296"/>
            <a:ext cx="2542636" cy="711306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Receive e-mail with information to create proxy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" name="Flowchart: Process 17"/>
          <p:cNvSpPr/>
          <p:nvPr/>
        </p:nvSpPr>
        <p:spPr>
          <a:xfrm>
            <a:off x="3263899" y="3941671"/>
            <a:ext cx="1732249" cy="609601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Create Proxy in SMIS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" name="Flowchart: Process 18"/>
          <p:cNvSpPr/>
          <p:nvPr/>
        </p:nvSpPr>
        <p:spPr>
          <a:xfrm>
            <a:off x="5943601" y="3891495"/>
            <a:ext cx="2542635" cy="680838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Send e-mail to Proxy with User Id and Password to login to SMIS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214997" y="1776737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6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759485" y="3623845"/>
            <a:ext cx="2488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7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094193" y="3521190"/>
            <a:ext cx="3628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8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98" name="Flowchart: Connector 97"/>
          <p:cNvSpPr/>
          <p:nvPr/>
        </p:nvSpPr>
        <p:spPr>
          <a:xfrm>
            <a:off x="5410200" y="5622029"/>
            <a:ext cx="685800" cy="304801"/>
          </a:xfrm>
          <a:prstGeom prst="flowChartConnector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Pg. 7 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230154" y="5926830"/>
            <a:ext cx="10458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/>
              <a:t>Claim Filed</a:t>
            </a:r>
            <a:endParaRPr lang="en-US" sz="1000" b="1" dirty="0"/>
          </a:p>
        </p:txBody>
      </p:sp>
      <p:sp>
        <p:nvSpPr>
          <p:cNvPr id="41" name="Right Arrow 40"/>
          <p:cNvSpPr/>
          <p:nvPr/>
        </p:nvSpPr>
        <p:spPr>
          <a:xfrm>
            <a:off x="1448082" y="2195088"/>
            <a:ext cx="1093929" cy="551709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Proxy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>
            <a:stCxn id="6" idx="3"/>
            <a:endCxn id="11" idx="1"/>
          </p:cNvCxnSpPr>
          <p:nvPr/>
        </p:nvCxnSpPr>
        <p:spPr>
          <a:xfrm flipV="1">
            <a:off x="5257800" y="2452949"/>
            <a:ext cx="685800" cy="179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11" idx="2"/>
            <a:endCxn id="18" idx="0"/>
          </p:cNvCxnSpPr>
          <p:nvPr/>
        </p:nvCxnSpPr>
        <p:spPr>
          <a:xfrm rot="5400000">
            <a:off x="5105937" y="1832689"/>
            <a:ext cx="1133069" cy="308489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8" idx="3"/>
            <a:endCxn id="19" idx="1"/>
          </p:cNvCxnSpPr>
          <p:nvPr/>
        </p:nvCxnSpPr>
        <p:spPr>
          <a:xfrm flipV="1">
            <a:off x="4996148" y="4231914"/>
            <a:ext cx="947453" cy="145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19" idx="2"/>
            <a:endCxn id="98" idx="0"/>
          </p:cNvCxnSpPr>
          <p:nvPr/>
        </p:nvCxnSpPr>
        <p:spPr>
          <a:xfrm rot="5400000">
            <a:off x="5959162" y="4366272"/>
            <a:ext cx="1049696" cy="146181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962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100" dirty="0" smtClean="0"/>
              <a:t>Workers Comp Claim Filed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295399"/>
            <a:ext cx="7467598" cy="54260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E674D-C7B3-493B-ACAB-8683AAF65A8A}" type="slidenum">
              <a:rPr lang="en-US" smtClean="0"/>
              <a:t>7</a:t>
            </a:fld>
            <a:endParaRPr lang="en-US"/>
          </a:p>
        </p:txBody>
      </p:sp>
      <p:sp>
        <p:nvSpPr>
          <p:cNvPr id="5" name="Flowchart: Process 4"/>
          <p:cNvSpPr/>
          <p:nvPr/>
        </p:nvSpPr>
        <p:spPr>
          <a:xfrm>
            <a:off x="2596885" y="2481231"/>
            <a:ext cx="1311523" cy="891496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Receive SMIS e-mail - claim filed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78956" y="2390724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No</a:t>
            </a:r>
            <a:endParaRPr lang="en-US" sz="1400" dirty="0"/>
          </a:p>
        </p:txBody>
      </p:sp>
      <p:sp>
        <p:nvSpPr>
          <p:cNvPr id="7" name="Flowchart: Decision 6"/>
          <p:cNvSpPr/>
          <p:nvPr/>
        </p:nvSpPr>
        <p:spPr>
          <a:xfrm>
            <a:off x="4402548" y="1924266"/>
            <a:ext cx="2201911" cy="2005425"/>
          </a:xfrm>
          <a:prstGeom prst="flowChartDecision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Has supervisor completed supervisor section of CA-1/CA-2?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Flowchart: Process 7"/>
          <p:cNvSpPr/>
          <p:nvPr/>
        </p:nvSpPr>
        <p:spPr>
          <a:xfrm>
            <a:off x="7082928" y="2538138"/>
            <a:ext cx="1280838" cy="770474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Send e-mail reminder to supervisor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91042" y="2094955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9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948404" y="2160345"/>
            <a:ext cx="4153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10</a:t>
            </a:r>
            <a:endParaRPr lang="en-US" sz="1600" dirty="0">
              <a:solidFill>
                <a:schemeClr val="accent2"/>
              </a:solidFill>
            </a:endParaRPr>
          </a:p>
        </p:txBody>
      </p:sp>
      <p:cxnSp>
        <p:nvCxnSpPr>
          <p:cNvPr id="13" name="Straight Arrow Connector 12"/>
          <p:cNvCxnSpPr>
            <a:stCxn id="7" idx="3"/>
            <a:endCxn id="8" idx="1"/>
          </p:cNvCxnSpPr>
          <p:nvPr/>
        </p:nvCxnSpPr>
        <p:spPr>
          <a:xfrm flipV="1">
            <a:off x="6604459" y="2923375"/>
            <a:ext cx="478469" cy="36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>
            <a:stCxn id="8" idx="0"/>
            <a:endCxn id="7" idx="0"/>
          </p:cNvCxnSpPr>
          <p:nvPr/>
        </p:nvCxnSpPr>
        <p:spPr>
          <a:xfrm rot="16200000" flipV="1">
            <a:off x="6306490" y="1121280"/>
            <a:ext cx="613872" cy="2219843"/>
          </a:xfrm>
          <a:prstGeom prst="bentConnector3">
            <a:avLst>
              <a:gd name="adj1" fmla="val 13723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owchart: Connector 16"/>
          <p:cNvSpPr/>
          <p:nvPr/>
        </p:nvSpPr>
        <p:spPr>
          <a:xfrm>
            <a:off x="7241540" y="5798419"/>
            <a:ext cx="813980" cy="303584"/>
          </a:xfrm>
          <a:prstGeom prst="flowChartConnector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Pg. 10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 flipH="1">
            <a:off x="5667660" y="5575542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Yes</a:t>
            </a:r>
            <a:endParaRPr lang="en-US" sz="1400" dirty="0"/>
          </a:p>
        </p:txBody>
      </p:sp>
      <p:sp>
        <p:nvSpPr>
          <p:cNvPr id="19" name="Flowchart: Process 18"/>
          <p:cNvSpPr/>
          <p:nvPr/>
        </p:nvSpPr>
        <p:spPr>
          <a:xfrm>
            <a:off x="1958485" y="4573049"/>
            <a:ext cx="1594900" cy="854756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Receive SMIS e-mail – supervisor section complete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" name="Flowchart: Connector 22"/>
          <p:cNvSpPr/>
          <p:nvPr/>
        </p:nvSpPr>
        <p:spPr>
          <a:xfrm>
            <a:off x="3613036" y="5935116"/>
            <a:ext cx="838200" cy="277806"/>
          </a:xfrm>
          <a:prstGeom prst="flowChartConnector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Pg. 8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498204" y="3917331"/>
            <a:ext cx="4775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Yes</a:t>
            </a:r>
            <a:endParaRPr lang="en-US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3105374" y="4268452"/>
            <a:ext cx="3970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11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369349" y="6164312"/>
            <a:ext cx="67037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Review</a:t>
            </a:r>
          </a:p>
          <a:p>
            <a:pPr algn="ctr"/>
            <a:r>
              <a:rPr lang="en-US" sz="1100" b="1" dirty="0" smtClean="0"/>
              <a:t>CA-2</a:t>
            </a:r>
            <a:endParaRPr lang="en-US" sz="1100" b="1" dirty="0"/>
          </a:p>
        </p:txBody>
      </p:sp>
      <p:sp>
        <p:nvSpPr>
          <p:cNvPr id="32" name="Right Arrow 31"/>
          <p:cNvSpPr/>
          <p:nvPr/>
        </p:nvSpPr>
        <p:spPr>
          <a:xfrm>
            <a:off x="1278993" y="2561634"/>
            <a:ext cx="1233926" cy="639828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Claim Filed</a:t>
            </a:r>
            <a:endParaRPr lang="en-US" sz="1400" dirty="0"/>
          </a:p>
        </p:txBody>
      </p:sp>
      <p:sp>
        <p:nvSpPr>
          <p:cNvPr id="33" name="Flowchart: Decision 32"/>
          <p:cNvSpPr/>
          <p:nvPr/>
        </p:nvSpPr>
        <p:spPr>
          <a:xfrm>
            <a:off x="5519151" y="4139983"/>
            <a:ext cx="1779076" cy="1682740"/>
          </a:xfrm>
          <a:prstGeom prst="flowChartDecision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Did the injury occur within a single shift or day?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697188" y="6212922"/>
            <a:ext cx="67037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Review</a:t>
            </a:r>
          </a:p>
          <a:p>
            <a:pPr algn="ctr"/>
            <a:r>
              <a:rPr lang="en-US" sz="1100" b="1" dirty="0" smtClean="0"/>
              <a:t>CA-1</a:t>
            </a:r>
            <a:endParaRPr lang="en-US" sz="1100" b="1" dirty="0"/>
          </a:p>
        </p:txBody>
      </p:sp>
      <p:cxnSp>
        <p:nvCxnSpPr>
          <p:cNvPr id="95" name="Elbow Connector 94"/>
          <p:cNvCxnSpPr>
            <a:stCxn id="7" idx="2"/>
            <a:endCxn id="19" idx="0"/>
          </p:cNvCxnSpPr>
          <p:nvPr/>
        </p:nvCxnSpPr>
        <p:spPr>
          <a:xfrm rot="5400000">
            <a:off x="3808041" y="2877586"/>
            <a:ext cx="643358" cy="2747569"/>
          </a:xfrm>
          <a:prstGeom prst="bentConnector3">
            <a:avLst>
              <a:gd name="adj1" fmla="val 3707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>
            <a:stCxn id="5" idx="3"/>
            <a:endCxn id="7" idx="1"/>
          </p:cNvCxnSpPr>
          <p:nvPr/>
        </p:nvCxnSpPr>
        <p:spPr>
          <a:xfrm>
            <a:off x="3908408" y="2926979"/>
            <a:ext cx="4941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19" idx="3"/>
            <a:endCxn id="33" idx="1"/>
          </p:cNvCxnSpPr>
          <p:nvPr/>
        </p:nvCxnSpPr>
        <p:spPr>
          <a:xfrm flipV="1">
            <a:off x="3553385" y="4981353"/>
            <a:ext cx="1965766" cy="190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7156281" y="4551419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No</a:t>
            </a:r>
            <a:endParaRPr lang="en-US" sz="1400" dirty="0"/>
          </a:p>
        </p:txBody>
      </p:sp>
      <p:cxnSp>
        <p:nvCxnSpPr>
          <p:cNvPr id="121" name="Elbow Connector 120"/>
          <p:cNvCxnSpPr>
            <a:stCxn id="33" idx="3"/>
            <a:endCxn id="17" idx="0"/>
          </p:cNvCxnSpPr>
          <p:nvPr/>
        </p:nvCxnSpPr>
        <p:spPr>
          <a:xfrm>
            <a:off x="7298227" y="4981353"/>
            <a:ext cx="350303" cy="81706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Elbow Connector 122"/>
          <p:cNvCxnSpPr>
            <a:stCxn id="33" idx="2"/>
            <a:endCxn id="23" idx="6"/>
          </p:cNvCxnSpPr>
          <p:nvPr/>
        </p:nvCxnSpPr>
        <p:spPr>
          <a:xfrm rot="5400000">
            <a:off x="5304315" y="4969645"/>
            <a:ext cx="251296" cy="195745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157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295399"/>
            <a:ext cx="7467598" cy="54260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E674D-C7B3-493B-ACAB-8683AAF65A8A}" type="slidenum">
              <a:rPr lang="en-US" smtClean="0"/>
              <a:t>8</a:t>
            </a:fld>
            <a:endParaRPr lang="en-US"/>
          </a:p>
        </p:txBody>
      </p:sp>
      <p:sp>
        <p:nvSpPr>
          <p:cNvPr id="5" name="Flowchart: Process 4"/>
          <p:cNvSpPr/>
          <p:nvPr/>
        </p:nvSpPr>
        <p:spPr>
          <a:xfrm>
            <a:off x="2587970" y="1921760"/>
            <a:ext cx="1177746" cy="832561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Review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CA-1 in SMIS / Check Filing Instructions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" name="Flowchart: Decision 5"/>
          <p:cNvSpPr/>
          <p:nvPr/>
        </p:nvSpPr>
        <p:spPr>
          <a:xfrm>
            <a:off x="5374542" y="1840971"/>
            <a:ext cx="1552774" cy="994140"/>
          </a:xfrm>
          <a:prstGeom prst="flowChartDecision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Is the CA-1 accurate?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7" name="Flowchart: Process 6"/>
          <p:cNvSpPr/>
          <p:nvPr/>
        </p:nvSpPr>
        <p:spPr>
          <a:xfrm>
            <a:off x="7351261" y="1912885"/>
            <a:ext cx="1524000" cy="850312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Contact IW/supervisor for corrections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1270512" y="1984747"/>
            <a:ext cx="1233926" cy="639828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CA-1</a:t>
            </a:r>
            <a:endParaRPr lang="en-US" sz="14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524000" y="427038"/>
            <a:ext cx="7467598" cy="868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100" dirty="0" smtClean="0"/>
              <a:t>Review and Process CA-1</a:t>
            </a:r>
            <a:endParaRPr lang="en-US" dirty="0"/>
          </a:p>
        </p:txBody>
      </p:sp>
      <p:sp>
        <p:nvSpPr>
          <p:cNvPr id="11" name="Flowchart: Decision 10"/>
          <p:cNvSpPr/>
          <p:nvPr/>
        </p:nvSpPr>
        <p:spPr>
          <a:xfrm>
            <a:off x="2377965" y="3117847"/>
            <a:ext cx="2208153" cy="1545790"/>
          </a:xfrm>
          <a:prstGeom prst="flowChartDecision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medical expense incurred or expected?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" name="Flowchart: Process 12"/>
          <p:cNvSpPr/>
          <p:nvPr/>
        </p:nvSpPr>
        <p:spPr>
          <a:xfrm>
            <a:off x="5888729" y="3596468"/>
            <a:ext cx="1983058" cy="588548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Process CA-1 claim 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SMIS transmits to OWCP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" name="Flowchart: Connector 13"/>
          <p:cNvSpPr/>
          <p:nvPr/>
        </p:nvSpPr>
        <p:spPr>
          <a:xfrm>
            <a:off x="1683637" y="5096811"/>
            <a:ext cx="838200" cy="277806"/>
          </a:xfrm>
          <a:prstGeom prst="flowChartConnector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Pg. 9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70969" y="5435888"/>
            <a:ext cx="1143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First Aid Only/    No Medical</a:t>
            </a:r>
            <a:endParaRPr lang="en-US" sz="1100" b="1" dirty="0"/>
          </a:p>
        </p:txBody>
      </p:sp>
      <p:sp>
        <p:nvSpPr>
          <p:cNvPr id="16" name="Flowchart: Connector 15"/>
          <p:cNvSpPr/>
          <p:nvPr/>
        </p:nvSpPr>
        <p:spPr>
          <a:xfrm>
            <a:off x="6629400" y="6154604"/>
            <a:ext cx="762000" cy="357686"/>
          </a:xfrm>
          <a:prstGeom prst="flowChartConnector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Pg.11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7" name="Flowchart: Process 16"/>
          <p:cNvSpPr/>
          <p:nvPr/>
        </p:nvSpPr>
        <p:spPr>
          <a:xfrm>
            <a:off x="3036666" y="5336252"/>
            <a:ext cx="2295086" cy="793985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Send e-mail </a:t>
            </a:r>
            <a:r>
              <a:rPr lang="en-US" sz="1200" dirty="0" smtClean="0">
                <a:solidFill>
                  <a:schemeClr val="tx1"/>
                </a:solidFill>
              </a:rPr>
              <a:t>to employee &amp; supervisor </a:t>
            </a:r>
            <a:r>
              <a:rPr lang="en-US" sz="1200" dirty="0">
                <a:solidFill>
                  <a:schemeClr val="tx1"/>
                </a:solidFill>
              </a:rPr>
              <a:t>requesting signed </a:t>
            </a:r>
            <a:r>
              <a:rPr lang="en-US" sz="1200" dirty="0" smtClean="0">
                <a:solidFill>
                  <a:schemeClr val="tx1"/>
                </a:solidFill>
              </a:rPr>
              <a:t>CA-1 w/ Checklist/Guide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" name="Flowchart: Process 17"/>
          <p:cNvSpPr/>
          <p:nvPr/>
        </p:nvSpPr>
        <p:spPr>
          <a:xfrm>
            <a:off x="6150929" y="5387563"/>
            <a:ext cx="1993840" cy="674911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Receive SMIS email with OWCP case #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79845" y="6499089"/>
            <a:ext cx="18611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Organize Information</a:t>
            </a:r>
          </a:p>
        </p:txBody>
      </p:sp>
      <p:cxnSp>
        <p:nvCxnSpPr>
          <p:cNvPr id="21" name="Straight Arrow Connector 20"/>
          <p:cNvCxnSpPr>
            <a:stCxn id="44" idx="3"/>
            <a:endCxn id="6" idx="1"/>
          </p:cNvCxnSpPr>
          <p:nvPr/>
        </p:nvCxnSpPr>
        <p:spPr>
          <a:xfrm flipV="1">
            <a:off x="5025624" y="2338041"/>
            <a:ext cx="34891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6" idx="3"/>
            <a:endCxn id="7" idx="1"/>
          </p:cNvCxnSpPr>
          <p:nvPr/>
        </p:nvCxnSpPr>
        <p:spPr>
          <a:xfrm>
            <a:off x="6927316" y="2338041"/>
            <a:ext cx="42394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1" idx="3"/>
            <a:endCxn id="13" idx="1"/>
          </p:cNvCxnSpPr>
          <p:nvPr/>
        </p:nvCxnSpPr>
        <p:spPr>
          <a:xfrm>
            <a:off x="4586118" y="3890742"/>
            <a:ext cx="13026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stCxn id="11" idx="2"/>
            <a:endCxn id="14" idx="0"/>
          </p:cNvCxnSpPr>
          <p:nvPr/>
        </p:nvCxnSpPr>
        <p:spPr>
          <a:xfrm rot="5400000">
            <a:off x="2575803" y="4190572"/>
            <a:ext cx="433174" cy="137930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3412917" y="1617065"/>
            <a:ext cx="4538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12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8526765" y="1585262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14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465951" y="3272160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15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000701" y="5036063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16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732477" y="5066437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17</a:t>
            </a:r>
            <a:endParaRPr lang="en-US" sz="1600" dirty="0">
              <a:solidFill>
                <a:schemeClr val="accent2"/>
              </a:solidFill>
            </a:endParaRPr>
          </a:p>
        </p:txBody>
      </p:sp>
      <p:cxnSp>
        <p:nvCxnSpPr>
          <p:cNvPr id="64" name="Elbow Connector 63"/>
          <p:cNvCxnSpPr>
            <a:stCxn id="7" idx="0"/>
            <a:endCxn id="6" idx="0"/>
          </p:cNvCxnSpPr>
          <p:nvPr/>
        </p:nvCxnSpPr>
        <p:spPr>
          <a:xfrm rot="16200000" flipV="1">
            <a:off x="7096138" y="895762"/>
            <a:ext cx="71914" cy="1962332"/>
          </a:xfrm>
          <a:prstGeom prst="bentConnector3">
            <a:avLst>
              <a:gd name="adj1" fmla="val 41788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65"/>
          <p:cNvCxnSpPr>
            <a:stCxn id="6" idx="2"/>
            <a:endCxn id="11" idx="0"/>
          </p:cNvCxnSpPr>
          <p:nvPr/>
        </p:nvCxnSpPr>
        <p:spPr>
          <a:xfrm rot="5400000">
            <a:off x="4675118" y="1642036"/>
            <a:ext cx="282736" cy="266888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725392" y="1980178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No</a:t>
            </a:r>
            <a:endParaRPr lang="en-US" sz="1400" dirty="0"/>
          </a:p>
        </p:txBody>
      </p:sp>
      <p:sp>
        <p:nvSpPr>
          <p:cNvPr id="69" name="TextBox 68"/>
          <p:cNvSpPr txBox="1"/>
          <p:nvPr/>
        </p:nvSpPr>
        <p:spPr>
          <a:xfrm>
            <a:off x="5540962" y="2688434"/>
            <a:ext cx="4775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Yes</a:t>
            </a:r>
            <a:endParaRPr lang="en-US" sz="1400" dirty="0"/>
          </a:p>
        </p:txBody>
      </p:sp>
      <p:sp>
        <p:nvSpPr>
          <p:cNvPr id="70" name="TextBox 69"/>
          <p:cNvSpPr txBox="1"/>
          <p:nvPr/>
        </p:nvSpPr>
        <p:spPr>
          <a:xfrm>
            <a:off x="4441054" y="3561861"/>
            <a:ext cx="4775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Yes</a:t>
            </a:r>
            <a:endParaRPr lang="en-US" sz="1400" dirty="0"/>
          </a:p>
        </p:txBody>
      </p:sp>
      <p:sp>
        <p:nvSpPr>
          <p:cNvPr id="71" name="TextBox 70"/>
          <p:cNvSpPr txBox="1"/>
          <p:nvPr/>
        </p:nvSpPr>
        <p:spPr>
          <a:xfrm>
            <a:off x="3558768" y="4538279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No</a:t>
            </a:r>
            <a:endParaRPr lang="en-US" sz="1400" dirty="0"/>
          </a:p>
        </p:txBody>
      </p:sp>
      <p:cxnSp>
        <p:nvCxnSpPr>
          <p:cNvPr id="73" name="Elbow Connector 72"/>
          <p:cNvCxnSpPr>
            <a:stCxn id="13" idx="2"/>
            <a:endCxn id="17" idx="0"/>
          </p:cNvCxnSpPr>
          <p:nvPr/>
        </p:nvCxnSpPr>
        <p:spPr>
          <a:xfrm rot="5400000">
            <a:off x="4956616" y="3412610"/>
            <a:ext cx="1151236" cy="2696049"/>
          </a:xfrm>
          <a:prstGeom prst="bentConnector3">
            <a:avLst>
              <a:gd name="adj1" fmla="val 6805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17" idx="3"/>
            <a:endCxn id="18" idx="1"/>
          </p:cNvCxnSpPr>
          <p:nvPr/>
        </p:nvCxnSpPr>
        <p:spPr>
          <a:xfrm flipV="1">
            <a:off x="5331752" y="5725019"/>
            <a:ext cx="819177" cy="82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Elbow Connector 83"/>
          <p:cNvCxnSpPr>
            <a:stCxn id="18" idx="3"/>
            <a:endCxn id="16" idx="6"/>
          </p:cNvCxnSpPr>
          <p:nvPr/>
        </p:nvCxnSpPr>
        <p:spPr>
          <a:xfrm flipH="1">
            <a:off x="7391400" y="5725019"/>
            <a:ext cx="753369" cy="608428"/>
          </a:xfrm>
          <a:prstGeom prst="bentConnector3">
            <a:avLst>
              <a:gd name="adj1" fmla="val -3034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lowchart: Process 43"/>
          <p:cNvSpPr/>
          <p:nvPr/>
        </p:nvSpPr>
        <p:spPr>
          <a:xfrm>
            <a:off x="4042610" y="1921761"/>
            <a:ext cx="983014" cy="832561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V</a:t>
            </a:r>
            <a:r>
              <a:rPr lang="en-US" sz="1100" dirty="0" smtClean="0">
                <a:solidFill>
                  <a:schemeClr val="tx1"/>
                </a:solidFill>
              </a:rPr>
              <a:t>erify employee info in FPPS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28" name="Straight Arrow Connector 27"/>
          <p:cNvCxnSpPr>
            <a:stCxn id="5" idx="3"/>
            <a:endCxn id="44" idx="1"/>
          </p:cNvCxnSpPr>
          <p:nvPr/>
        </p:nvCxnSpPr>
        <p:spPr>
          <a:xfrm>
            <a:off x="3765716" y="2338041"/>
            <a:ext cx="27689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613332" y="1585837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13</a:t>
            </a:r>
            <a:endParaRPr lang="en-US" sz="1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12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638"/>
            <a:ext cx="7467598" cy="8683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700" dirty="0" smtClean="0"/>
              <a:t>First Aid Only/No Medical (Place in Medical Folder)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295399"/>
            <a:ext cx="7467598" cy="54260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792987" y="6342911"/>
            <a:ext cx="2133600" cy="365125"/>
          </a:xfrm>
        </p:spPr>
        <p:txBody>
          <a:bodyPr/>
          <a:lstStyle/>
          <a:p>
            <a:fld id="{C3BE674D-C7B3-493B-ACAB-8683AAF65A8A}" type="slidenum">
              <a:rPr lang="en-US" smtClean="0"/>
              <a:t>9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427038"/>
            <a:ext cx="746759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6" name="Flowchart: Process 5"/>
          <p:cNvSpPr/>
          <p:nvPr/>
        </p:nvSpPr>
        <p:spPr>
          <a:xfrm>
            <a:off x="3773422" y="2103810"/>
            <a:ext cx="2018476" cy="762000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Process claim 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(</a:t>
            </a:r>
            <a:r>
              <a:rPr lang="en-US" sz="1200" dirty="0" smtClean="0">
                <a:solidFill>
                  <a:schemeClr val="tx1"/>
                </a:solidFill>
              </a:rPr>
              <a:t>stored in SMIS)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" name="Flowchart: Process 6"/>
          <p:cNvSpPr/>
          <p:nvPr/>
        </p:nvSpPr>
        <p:spPr>
          <a:xfrm>
            <a:off x="6254231" y="2046973"/>
            <a:ext cx="2018476" cy="875674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Send e-mail requesting signed copy of CA-1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Flowchart: Process 7"/>
          <p:cNvSpPr/>
          <p:nvPr/>
        </p:nvSpPr>
        <p:spPr>
          <a:xfrm>
            <a:off x="2014026" y="3667994"/>
            <a:ext cx="2285158" cy="875673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Send signed copy of CA-1 to HR Office to file in Medical Folder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Flowchart: Decision 8"/>
          <p:cNvSpPr/>
          <p:nvPr/>
        </p:nvSpPr>
        <p:spPr>
          <a:xfrm>
            <a:off x="4974957" y="3350055"/>
            <a:ext cx="2096214" cy="1511548"/>
          </a:xfrm>
          <a:prstGeom prst="flowChartDecision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Did employee subsequently  notify of need for medical?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0" name="Flowchart: Process 9"/>
          <p:cNvSpPr/>
          <p:nvPr/>
        </p:nvSpPr>
        <p:spPr>
          <a:xfrm>
            <a:off x="2413184" y="5429195"/>
            <a:ext cx="1447800" cy="874612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Fax signed CA-1 to OWCP to establish claim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" name="Flowchart: Process 10"/>
          <p:cNvSpPr/>
          <p:nvPr/>
        </p:nvSpPr>
        <p:spPr>
          <a:xfrm>
            <a:off x="4192142" y="5492268"/>
            <a:ext cx="1295399" cy="739320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Receive CA-801 Postcard from OWCP with Claim #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" name="Flowchart: Connector 11"/>
          <p:cNvSpPr/>
          <p:nvPr/>
        </p:nvSpPr>
        <p:spPr>
          <a:xfrm>
            <a:off x="5922607" y="5669112"/>
            <a:ext cx="958875" cy="364028"/>
          </a:xfrm>
          <a:prstGeom prst="flowChartConnector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Pg.11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3" name="Flowchart: Connector 12"/>
          <p:cNvSpPr/>
          <p:nvPr/>
        </p:nvSpPr>
        <p:spPr>
          <a:xfrm>
            <a:off x="7811376" y="4857136"/>
            <a:ext cx="754126" cy="391686"/>
          </a:xfrm>
          <a:prstGeom prst="flowChartConnector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End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1371600" y="2164896"/>
            <a:ext cx="2083169" cy="639828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First Aid/No Medical</a:t>
            </a:r>
            <a:endParaRPr lang="en-US" sz="1400" dirty="0"/>
          </a:p>
        </p:txBody>
      </p:sp>
      <p:cxnSp>
        <p:nvCxnSpPr>
          <p:cNvPr id="16" name="Straight Arrow Connector 15"/>
          <p:cNvCxnSpPr>
            <a:stCxn id="6" idx="3"/>
            <a:endCxn id="7" idx="1"/>
          </p:cNvCxnSpPr>
          <p:nvPr/>
        </p:nvCxnSpPr>
        <p:spPr>
          <a:xfrm>
            <a:off x="5791898" y="2484810"/>
            <a:ext cx="46233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7" idx="2"/>
            <a:endCxn id="8" idx="0"/>
          </p:cNvCxnSpPr>
          <p:nvPr/>
        </p:nvCxnSpPr>
        <p:spPr>
          <a:xfrm rot="5400000">
            <a:off x="4837364" y="1241888"/>
            <a:ext cx="745347" cy="4106864"/>
          </a:xfrm>
          <a:prstGeom prst="bentConnector3">
            <a:avLst>
              <a:gd name="adj1" fmla="val 3327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8" idx="3"/>
            <a:endCxn id="9" idx="1"/>
          </p:cNvCxnSpPr>
          <p:nvPr/>
        </p:nvCxnSpPr>
        <p:spPr>
          <a:xfrm flipV="1">
            <a:off x="4299184" y="4105829"/>
            <a:ext cx="675773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9" idx="2"/>
            <a:endCxn id="10" idx="0"/>
          </p:cNvCxnSpPr>
          <p:nvPr/>
        </p:nvCxnSpPr>
        <p:spPr>
          <a:xfrm rot="5400000">
            <a:off x="4296278" y="3702409"/>
            <a:ext cx="567592" cy="288598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0" idx="3"/>
            <a:endCxn id="11" idx="1"/>
          </p:cNvCxnSpPr>
          <p:nvPr/>
        </p:nvCxnSpPr>
        <p:spPr>
          <a:xfrm flipV="1">
            <a:off x="3860984" y="5861928"/>
            <a:ext cx="331158" cy="45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308075" y="1736838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18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895565" y="1708418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19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849875" y="3289564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20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524023" y="5110280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22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05399" y="5188793"/>
            <a:ext cx="473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23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42" name="Flowchart: Process 41"/>
          <p:cNvSpPr/>
          <p:nvPr/>
        </p:nvSpPr>
        <p:spPr>
          <a:xfrm>
            <a:off x="7457473" y="3665241"/>
            <a:ext cx="1451571" cy="875674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Create Action Log and Tracking Worksheet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4" name="Straight Arrow Connector 43"/>
          <p:cNvCxnSpPr>
            <a:stCxn id="9" idx="3"/>
            <a:endCxn id="42" idx="1"/>
          </p:cNvCxnSpPr>
          <p:nvPr/>
        </p:nvCxnSpPr>
        <p:spPr>
          <a:xfrm flipV="1">
            <a:off x="7071171" y="4103078"/>
            <a:ext cx="386302" cy="27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42" idx="2"/>
            <a:endCxn id="13" idx="0"/>
          </p:cNvCxnSpPr>
          <p:nvPr/>
        </p:nvCxnSpPr>
        <p:spPr>
          <a:xfrm>
            <a:off x="8183259" y="4540915"/>
            <a:ext cx="5180" cy="3162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316159" y="4608232"/>
            <a:ext cx="4775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Yes</a:t>
            </a:r>
            <a:endParaRPr lang="en-US" sz="1400" dirty="0"/>
          </a:p>
        </p:txBody>
      </p:sp>
      <p:sp>
        <p:nvSpPr>
          <p:cNvPr id="58" name="TextBox 57"/>
          <p:cNvSpPr txBox="1"/>
          <p:nvPr/>
        </p:nvSpPr>
        <p:spPr>
          <a:xfrm>
            <a:off x="6881482" y="3704294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No</a:t>
            </a:r>
            <a:endParaRPr lang="en-US" sz="1400" dirty="0"/>
          </a:p>
        </p:txBody>
      </p:sp>
      <p:sp>
        <p:nvSpPr>
          <p:cNvPr id="59" name="TextBox 58"/>
          <p:cNvSpPr txBox="1"/>
          <p:nvPr/>
        </p:nvSpPr>
        <p:spPr>
          <a:xfrm>
            <a:off x="5171760" y="6024301"/>
            <a:ext cx="22554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Organize Information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8490861" y="3329218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21</a:t>
            </a:r>
            <a:endParaRPr lang="en-US" sz="1600" dirty="0">
              <a:solidFill>
                <a:schemeClr val="accent2"/>
              </a:solidFill>
            </a:endParaRPr>
          </a:p>
        </p:txBody>
      </p:sp>
      <p:cxnSp>
        <p:nvCxnSpPr>
          <p:cNvPr id="22" name="Straight Arrow Connector 21"/>
          <p:cNvCxnSpPr>
            <a:stCxn id="11" idx="3"/>
            <a:endCxn id="12" idx="2"/>
          </p:cNvCxnSpPr>
          <p:nvPr/>
        </p:nvCxnSpPr>
        <p:spPr>
          <a:xfrm flipV="1">
            <a:off x="5487541" y="5851126"/>
            <a:ext cx="435066" cy="108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045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I OHR Presentation Master Theme 2017 (1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DOI OHR Presentation Master Theme 2017 (1)</Template>
  <TotalTime>5110</TotalTime>
  <Words>994</Words>
  <Application>Microsoft Office PowerPoint</Application>
  <PresentationFormat>On-screen Show (4:3)</PresentationFormat>
  <Paragraphs>275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 Unicode MS</vt:lpstr>
      <vt:lpstr>Arial</vt:lpstr>
      <vt:lpstr>Calibri</vt:lpstr>
      <vt:lpstr>Helvetica</vt:lpstr>
      <vt:lpstr>DOI OHR Presentation Master Theme 2017 (1)</vt:lpstr>
      <vt:lpstr>Standard Operating Procedures  Short Term Case Management Last updated January 2018</vt:lpstr>
      <vt:lpstr>Table of Contents</vt:lpstr>
      <vt:lpstr>Definitions</vt:lpstr>
      <vt:lpstr>  </vt:lpstr>
      <vt:lpstr>Profile</vt:lpstr>
      <vt:lpstr>Proxy</vt:lpstr>
      <vt:lpstr> Workers Comp Claim Filed </vt:lpstr>
      <vt:lpstr>  </vt:lpstr>
      <vt:lpstr> First Aid Only/No Medical (Place in Medical Folder) </vt:lpstr>
      <vt:lpstr>  </vt:lpstr>
      <vt:lpstr>Organize Information and Set up Case File</vt:lpstr>
      <vt:lpstr>Manage CA-1</vt:lpstr>
      <vt:lpstr>Manage CA-2</vt:lpstr>
      <vt:lpstr>Case Management Cont. (CA-1/CA-2) </vt:lpstr>
    </vt:vector>
  </TitlesOfParts>
  <Company>DOI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Vashro Anna</dc:creator>
  <cp:lastModifiedBy>Pfaff, Deborah Ann</cp:lastModifiedBy>
  <cp:revision>262</cp:revision>
  <cp:lastPrinted>2018-02-07T20:45:17Z</cp:lastPrinted>
  <dcterms:created xsi:type="dcterms:W3CDTF">2015-10-23T17:24:35Z</dcterms:created>
  <dcterms:modified xsi:type="dcterms:W3CDTF">2018-02-20T18:13:11Z</dcterms:modified>
</cp:coreProperties>
</file>