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 id="2147483669" r:id="rId5"/>
  </p:sldMasterIdLst>
  <p:notesMasterIdLst>
    <p:notesMasterId r:id="rId26"/>
  </p:notesMasterIdLst>
  <p:sldIdLst>
    <p:sldId id="307" r:id="rId6"/>
    <p:sldId id="287" r:id="rId7"/>
    <p:sldId id="322" r:id="rId8"/>
    <p:sldId id="323" r:id="rId9"/>
    <p:sldId id="305" r:id="rId10"/>
    <p:sldId id="310" r:id="rId11"/>
    <p:sldId id="289" r:id="rId12"/>
    <p:sldId id="280" r:id="rId13"/>
    <p:sldId id="286" r:id="rId14"/>
    <p:sldId id="301" r:id="rId15"/>
    <p:sldId id="300" r:id="rId16"/>
    <p:sldId id="281" r:id="rId17"/>
    <p:sldId id="285" r:id="rId18"/>
    <p:sldId id="284" r:id="rId19"/>
    <p:sldId id="311" r:id="rId20"/>
    <p:sldId id="291" r:id="rId21"/>
    <p:sldId id="318" r:id="rId22"/>
    <p:sldId id="312" r:id="rId23"/>
    <p:sldId id="319" r:id="rId24"/>
    <p:sldId id="313"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64" userDrawn="1">
          <p15:clr>
            <a:srgbClr val="A4A3A4"/>
          </p15:clr>
        </p15:guide>
        <p15:guide id="2" pos="379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F4D8E7"/>
    <a:srgbClr val="EED8F3"/>
    <a:srgbClr val="AC3EC1"/>
    <a:srgbClr val="CC9900"/>
    <a:srgbClr val="29A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50000" autoAdjust="0"/>
  </p:normalViewPr>
  <p:slideViewPr>
    <p:cSldViewPr snapToGrid="0">
      <p:cViewPr varScale="1">
        <p:scale>
          <a:sx n="29" d="100"/>
          <a:sy n="29" d="100"/>
        </p:scale>
        <p:origin x="2040" y="60"/>
      </p:cViewPr>
      <p:guideLst>
        <p:guide orient="horz" pos="1464"/>
        <p:guide pos="3792"/>
      </p:guideLst>
    </p:cSldViewPr>
  </p:slideViewPr>
  <p:notesTextViewPr>
    <p:cViewPr>
      <p:scale>
        <a:sx n="3" d="2"/>
        <a:sy n="3" d="2"/>
      </p:scale>
      <p:origin x="0" y="-2700"/>
    </p:cViewPr>
  </p:notesTextViewPr>
  <p:sorterViewPr>
    <p:cViewPr varScale="1">
      <p:scale>
        <a:sx n="100" d="100"/>
        <a:sy n="100" d="100"/>
      </p:scale>
      <p:origin x="0" y="0"/>
    </p:cViewPr>
  </p:sorterViewPr>
  <p:notesViewPr>
    <p:cSldViewPr snapToGrid="0" showGuides="1">
      <p:cViewPr varScale="1">
        <p:scale>
          <a:sx n="48" d="100"/>
          <a:sy n="48" d="100"/>
        </p:scale>
        <p:origin x="2676" y="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ADF1E5-044E-44B8-911D-6134F554CFD8}" type="doc">
      <dgm:prSet loTypeId="urn:microsoft.com/office/officeart/2008/layout/VerticalAccentList" loCatId="list" qsTypeId="urn:microsoft.com/office/officeart/2005/8/quickstyle/3d3" qsCatId="3D" csTypeId="urn:microsoft.com/office/officeart/2005/8/colors/colorful4" csCatId="colorful" phldr="1"/>
      <dgm:spPr/>
      <dgm:t>
        <a:bodyPr/>
        <a:lstStyle/>
        <a:p>
          <a:endParaRPr lang="en-US"/>
        </a:p>
      </dgm:t>
    </dgm:pt>
    <dgm:pt modelId="{9137B7B5-4665-4157-8C88-133D07C57252}">
      <dgm:prSet phldrT="[Text]"/>
      <dgm:spPr/>
      <dgm:t>
        <a:bodyPr/>
        <a:lstStyle/>
        <a:p>
          <a:r>
            <a:rPr lang="en-US" dirty="0" smtClean="0"/>
            <a:t> </a:t>
          </a:r>
          <a:endParaRPr lang="en-US" dirty="0"/>
        </a:p>
      </dgm:t>
    </dgm:pt>
    <dgm:pt modelId="{9A500816-A29F-4148-8655-020A21469004}" type="parTrans" cxnId="{2162FE0A-B7BA-4FE7-A31C-DEE1C3171858}">
      <dgm:prSet/>
      <dgm:spPr/>
      <dgm:t>
        <a:bodyPr/>
        <a:lstStyle/>
        <a:p>
          <a:endParaRPr lang="en-US"/>
        </a:p>
      </dgm:t>
    </dgm:pt>
    <dgm:pt modelId="{78B042F7-D74F-4E0E-92A1-BE78AFE8CC02}" type="sibTrans" cxnId="{2162FE0A-B7BA-4FE7-A31C-DEE1C3171858}">
      <dgm:prSet/>
      <dgm:spPr/>
      <dgm:t>
        <a:bodyPr/>
        <a:lstStyle/>
        <a:p>
          <a:endParaRPr lang="en-US"/>
        </a:p>
      </dgm:t>
    </dgm:pt>
    <dgm:pt modelId="{D8B76FF1-55E3-4208-9ADE-C699A94C91B6}">
      <dgm:prSet phldrT="[Text]"/>
      <dgm:spPr/>
      <dgm:t>
        <a:bodyPr/>
        <a:lstStyle/>
        <a:p>
          <a:r>
            <a:rPr lang="en-US" dirty="0" smtClean="0"/>
            <a:t> </a:t>
          </a:r>
          <a:endParaRPr lang="en-US" dirty="0"/>
        </a:p>
      </dgm:t>
    </dgm:pt>
    <dgm:pt modelId="{09ED0120-38E4-4133-8155-BF1A564AEE17}" type="parTrans" cxnId="{06B64D41-7A5D-4B86-B055-E79AD9C4A8C0}">
      <dgm:prSet/>
      <dgm:spPr/>
      <dgm:t>
        <a:bodyPr/>
        <a:lstStyle/>
        <a:p>
          <a:endParaRPr lang="en-US"/>
        </a:p>
      </dgm:t>
    </dgm:pt>
    <dgm:pt modelId="{9B562B87-C76F-45AA-9A2E-3EF76F789009}" type="sibTrans" cxnId="{06B64D41-7A5D-4B86-B055-E79AD9C4A8C0}">
      <dgm:prSet/>
      <dgm:spPr/>
      <dgm:t>
        <a:bodyPr/>
        <a:lstStyle/>
        <a:p>
          <a:endParaRPr lang="en-US"/>
        </a:p>
      </dgm:t>
    </dgm:pt>
    <dgm:pt modelId="{FE71C57B-031E-4AE9-9C00-8D1B9F3C77CA}">
      <dgm:prSet phldrT="[Text]"/>
      <dgm:spPr/>
      <dgm:t>
        <a:bodyPr/>
        <a:lstStyle/>
        <a:p>
          <a:r>
            <a:rPr lang="en-US" dirty="0" smtClean="0"/>
            <a:t> </a:t>
          </a:r>
          <a:endParaRPr lang="en-US" dirty="0"/>
        </a:p>
      </dgm:t>
    </dgm:pt>
    <dgm:pt modelId="{60714CD1-FEE3-498C-8DE1-72B7A50B63A8}" type="parTrans" cxnId="{CBD8ED15-3840-4017-BFAA-84062A40F318}">
      <dgm:prSet/>
      <dgm:spPr/>
      <dgm:t>
        <a:bodyPr/>
        <a:lstStyle/>
        <a:p>
          <a:endParaRPr lang="en-US"/>
        </a:p>
      </dgm:t>
    </dgm:pt>
    <dgm:pt modelId="{D5D30FC1-9796-4F14-8AAB-1F6E87B15862}" type="sibTrans" cxnId="{CBD8ED15-3840-4017-BFAA-84062A40F318}">
      <dgm:prSet/>
      <dgm:spPr/>
      <dgm:t>
        <a:bodyPr/>
        <a:lstStyle/>
        <a:p>
          <a:endParaRPr lang="en-US"/>
        </a:p>
      </dgm:t>
    </dgm:pt>
    <dgm:pt modelId="{A60EA7EF-876D-4E36-A944-D9BA3E0CDA6D}">
      <dgm:prSet phldrT="[Text]"/>
      <dgm:spPr/>
      <dgm:t>
        <a:bodyPr/>
        <a:lstStyle/>
        <a:p>
          <a:r>
            <a:rPr lang="en-US" dirty="0" smtClean="0"/>
            <a:t> </a:t>
          </a:r>
          <a:endParaRPr lang="en-US" dirty="0"/>
        </a:p>
      </dgm:t>
    </dgm:pt>
    <dgm:pt modelId="{640A992A-8C9B-4876-922D-BB9E674D90C0}" type="parTrans" cxnId="{02DB775B-AF29-4486-82C2-54348FD6A732}">
      <dgm:prSet/>
      <dgm:spPr/>
      <dgm:t>
        <a:bodyPr/>
        <a:lstStyle/>
        <a:p>
          <a:endParaRPr lang="en-US"/>
        </a:p>
      </dgm:t>
    </dgm:pt>
    <dgm:pt modelId="{83A4E4A2-A91D-4AD7-B986-CD0D8FCD0EA8}" type="sibTrans" cxnId="{02DB775B-AF29-4486-82C2-54348FD6A732}">
      <dgm:prSet/>
      <dgm:spPr/>
      <dgm:t>
        <a:bodyPr/>
        <a:lstStyle/>
        <a:p>
          <a:endParaRPr lang="en-US"/>
        </a:p>
      </dgm:t>
    </dgm:pt>
    <dgm:pt modelId="{7A4669EA-AC2A-4D44-97FE-BB623C1DF9A9}">
      <dgm:prSet phldrT="[Text]"/>
      <dgm:spPr/>
      <dgm:t>
        <a:bodyPr/>
        <a:lstStyle/>
        <a:p>
          <a:r>
            <a:rPr lang="en-US" dirty="0" smtClean="0"/>
            <a:t> </a:t>
          </a:r>
          <a:endParaRPr lang="en-US" dirty="0"/>
        </a:p>
      </dgm:t>
    </dgm:pt>
    <dgm:pt modelId="{CCA4A16D-C14B-4610-86F6-568755196790}" type="parTrans" cxnId="{F25E5C93-C155-46C8-9B00-FFB0768F59FA}">
      <dgm:prSet/>
      <dgm:spPr/>
      <dgm:t>
        <a:bodyPr/>
        <a:lstStyle/>
        <a:p>
          <a:endParaRPr lang="en-US"/>
        </a:p>
      </dgm:t>
    </dgm:pt>
    <dgm:pt modelId="{FE2B5E94-9DEA-41DA-AA95-DB16ACA40893}" type="sibTrans" cxnId="{F25E5C93-C155-46C8-9B00-FFB0768F59FA}">
      <dgm:prSet/>
      <dgm:spPr/>
      <dgm:t>
        <a:bodyPr/>
        <a:lstStyle/>
        <a:p>
          <a:endParaRPr lang="en-US"/>
        </a:p>
      </dgm:t>
    </dgm:pt>
    <dgm:pt modelId="{E2BF93A2-D6C9-4F23-A726-93E6913383BC}">
      <dgm:prSet phldrT="[Text]"/>
      <dgm:spPr/>
      <dgm:t>
        <a:bodyPr/>
        <a:lstStyle/>
        <a:p>
          <a:r>
            <a:rPr lang="en-US" dirty="0" smtClean="0"/>
            <a:t> </a:t>
          </a:r>
          <a:endParaRPr lang="en-US" dirty="0"/>
        </a:p>
      </dgm:t>
    </dgm:pt>
    <dgm:pt modelId="{A0421510-1A7D-4104-9F34-A71E400072DE}" type="parTrans" cxnId="{E0090FD4-0CB4-4303-9357-96B1E334D74B}">
      <dgm:prSet/>
      <dgm:spPr/>
      <dgm:t>
        <a:bodyPr/>
        <a:lstStyle/>
        <a:p>
          <a:endParaRPr lang="en-US"/>
        </a:p>
      </dgm:t>
    </dgm:pt>
    <dgm:pt modelId="{B14E47F2-8DB6-45D0-9B68-4ECD17137E84}" type="sibTrans" cxnId="{E0090FD4-0CB4-4303-9357-96B1E334D74B}">
      <dgm:prSet/>
      <dgm:spPr/>
      <dgm:t>
        <a:bodyPr/>
        <a:lstStyle/>
        <a:p>
          <a:endParaRPr lang="en-US"/>
        </a:p>
      </dgm:t>
    </dgm:pt>
    <dgm:pt modelId="{6FE81E7A-4593-4465-BED2-5F769A41A2F6}" type="pres">
      <dgm:prSet presAssocID="{67ADF1E5-044E-44B8-911D-6134F554CFD8}" presName="Name0" presStyleCnt="0">
        <dgm:presLayoutVars>
          <dgm:chMax/>
          <dgm:chPref/>
          <dgm:dir/>
        </dgm:presLayoutVars>
      </dgm:prSet>
      <dgm:spPr/>
      <dgm:t>
        <a:bodyPr/>
        <a:lstStyle/>
        <a:p>
          <a:endParaRPr lang="en-US"/>
        </a:p>
      </dgm:t>
    </dgm:pt>
    <dgm:pt modelId="{E9D7509C-498D-491B-B86F-007DC6A114BF}" type="pres">
      <dgm:prSet presAssocID="{9137B7B5-4665-4157-8C88-133D07C57252}" presName="parenttextcomposite" presStyleCnt="0"/>
      <dgm:spPr/>
    </dgm:pt>
    <dgm:pt modelId="{2297AEC9-37FF-4117-92AE-75FBEB656425}" type="pres">
      <dgm:prSet presAssocID="{9137B7B5-4665-4157-8C88-133D07C57252}" presName="parenttext" presStyleLbl="revTx" presStyleIdx="0" presStyleCnt="3">
        <dgm:presLayoutVars>
          <dgm:chMax/>
          <dgm:chPref val="2"/>
          <dgm:bulletEnabled val="1"/>
        </dgm:presLayoutVars>
      </dgm:prSet>
      <dgm:spPr/>
      <dgm:t>
        <a:bodyPr/>
        <a:lstStyle/>
        <a:p>
          <a:endParaRPr lang="en-US"/>
        </a:p>
      </dgm:t>
    </dgm:pt>
    <dgm:pt modelId="{BF5A2B47-52FF-4FED-BB47-774D7F284C7F}" type="pres">
      <dgm:prSet presAssocID="{9137B7B5-4665-4157-8C88-133D07C57252}" presName="composite" presStyleCnt="0"/>
      <dgm:spPr/>
    </dgm:pt>
    <dgm:pt modelId="{625BF3A1-1531-4A46-913A-671F873058A5}" type="pres">
      <dgm:prSet presAssocID="{9137B7B5-4665-4157-8C88-133D07C57252}" presName="chevron1" presStyleLbl="alignNode1" presStyleIdx="0" presStyleCnt="21"/>
      <dgm:spPr/>
    </dgm:pt>
    <dgm:pt modelId="{53D136B3-2DB8-401C-9E46-F47E985139A0}" type="pres">
      <dgm:prSet presAssocID="{9137B7B5-4665-4157-8C88-133D07C57252}" presName="chevron2" presStyleLbl="alignNode1" presStyleIdx="1" presStyleCnt="21"/>
      <dgm:spPr/>
    </dgm:pt>
    <dgm:pt modelId="{E76DFCF5-ECBF-437D-BA2F-1D79C4F737CF}" type="pres">
      <dgm:prSet presAssocID="{9137B7B5-4665-4157-8C88-133D07C57252}" presName="chevron3" presStyleLbl="alignNode1" presStyleIdx="2" presStyleCnt="21"/>
      <dgm:spPr/>
    </dgm:pt>
    <dgm:pt modelId="{6EB2FBFC-A896-4251-9461-8952C048DD70}" type="pres">
      <dgm:prSet presAssocID="{9137B7B5-4665-4157-8C88-133D07C57252}" presName="chevron4" presStyleLbl="alignNode1" presStyleIdx="3" presStyleCnt="21"/>
      <dgm:spPr/>
    </dgm:pt>
    <dgm:pt modelId="{CFCE070A-F949-41E7-8F82-5892C1FC9AE9}" type="pres">
      <dgm:prSet presAssocID="{9137B7B5-4665-4157-8C88-133D07C57252}" presName="chevron5" presStyleLbl="alignNode1" presStyleIdx="4" presStyleCnt="21"/>
      <dgm:spPr/>
    </dgm:pt>
    <dgm:pt modelId="{B9166F01-BBB9-468B-AD3B-895B44E516CB}" type="pres">
      <dgm:prSet presAssocID="{9137B7B5-4665-4157-8C88-133D07C57252}" presName="chevron6" presStyleLbl="alignNode1" presStyleIdx="5" presStyleCnt="21"/>
      <dgm:spPr/>
    </dgm:pt>
    <dgm:pt modelId="{6902FC2F-FF75-4B63-9DA0-279545FD3F67}" type="pres">
      <dgm:prSet presAssocID="{9137B7B5-4665-4157-8C88-133D07C57252}" presName="chevron7" presStyleLbl="alignNode1" presStyleIdx="6" presStyleCnt="21"/>
      <dgm:spPr/>
    </dgm:pt>
    <dgm:pt modelId="{8AC59F9C-3DE0-4669-84A0-D72D6AB077A4}" type="pres">
      <dgm:prSet presAssocID="{9137B7B5-4665-4157-8C88-133D07C57252}" presName="childtext" presStyleLbl="solidFgAcc1" presStyleIdx="0" presStyleCnt="3">
        <dgm:presLayoutVars>
          <dgm:chMax/>
          <dgm:chPref val="0"/>
          <dgm:bulletEnabled val="1"/>
        </dgm:presLayoutVars>
      </dgm:prSet>
      <dgm:spPr/>
      <dgm:t>
        <a:bodyPr/>
        <a:lstStyle/>
        <a:p>
          <a:endParaRPr lang="en-US"/>
        </a:p>
      </dgm:t>
    </dgm:pt>
    <dgm:pt modelId="{F799570C-C6B8-41A4-ADDF-72E245359C75}" type="pres">
      <dgm:prSet presAssocID="{78B042F7-D74F-4E0E-92A1-BE78AFE8CC02}" presName="sibTrans" presStyleCnt="0"/>
      <dgm:spPr/>
    </dgm:pt>
    <dgm:pt modelId="{E476AD45-7C48-4E77-AEEE-C45721A97F4F}" type="pres">
      <dgm:prSet presAssocID="{FE71C57B-031E-4AE9-9C00-8D1B9F3C77CA}" presName="parenttextcomposite" presStyleCnt="0"/>
      <dgm:spPr/>
    </dgm:pt>
    <dgm:pt modelId="{C7C95257-47C8-4744-AD5A-F3986C895EBF}" type="pres">
      <dgm:prSet presAssocID="{FE71C57B-031E-4AE9-9C00-8D1B9F3C77CA}" presName="parenttext" presStyleLbl="revTx" presStyleIdx="1" presStyleCnt="3">
        <dgm:presLayoutVars>
          <dgm:chMax/>
          <dgm:chPref val="2"/>
          <dgm:bulletEnabled val="1"/>
        </dgm:presLayoutVars>
      </dgm:prSet>
      <dgm:spPr/>
      <dgm:t>
        <a:bodyPr/>
        <a:lstStyle/>
        <a:p>
          <a:endParaRPr lang="en-US"/>
        </a:p>
      </dgm:t>
    </dgm:pt>
    <dgm:pt modelId="{92BD5CB3-1991-4A40-A680-3C953B5A9208}" type="pres">
      <dgm:prSet presAssocID="{FE71C57B-031E-4AE9-9C00-8D1B9F3C77CA}" presName="composite" presStyleCnt="0"/>
      <dgm:spPr/>
    </dgm:pt>
    <dgm:pt modelId="{BEA9FCC3-7960-475B-B101-BBF9DE656428}" type="pres">
      <dgm:prSet presAssocID="{FE71C57B-031E-4AE9-9C00-8D1B9F3C77CA}" presName="chevron1" presStyleLbl="alignNode1" presStyleIdx="7" presStyleCnt="21"/>
      <dgm:spPr/>
    </dgm:pt>
    <dgm:pt modelId="{D3B5D648-5212-4769-82A4-AE3F3355F35B}" type="pres">
      <dgm:prSet presAssocID="{FE71C57B-031E-4AE9-9C00-8D1B9F3C77CA}" presName="chevron2" presStyleLbl="alignNode1" presStyleIdx="8" presStyleCnt="21"/>
      <dgm:spPr/>
    </dgm:pt>
    <dgm:pt modelId="{B5B1A4F0-B4BB-446B-8D9D-30DA53992213}" type="pres">
      <dgm:prSet presAssocID="{FE71C57B-031E-4AE9-9C00-8D1B9F3C77CA}" presName="chevron3" presStyleLbl="alignNode1" presStyleIdx="9" presStyleCnt="21"/>
      <dgm:spPr/>
    </dgm:pt>
    <dgm:pt modelId="{93869DAF-3270-4462-A1F4-11D1135E8C45}" type="pres">
      <dgm:prSet presAssocID="{FE71C57B-031E-4AE9-9C00-8D1B9F3C77CA}" presName="chevron4" presStyleLbl="alignNode1" presStyleIdx="10" presStyleCnt="21"/>
      <dgm:spPr/>
    </dgm:pt>
    <dgm:pt modelId="{11CE9D59-48DB-49B8-88C6-7FB6D03CE251}" type="pres">
      <dgm:prSet presAssocID="{FE71C57B-031E-4AE9-9C00-8D1B9F3C77CA}" presName="chevron5" presStyleLbl="alignNode1" presStyleIdx="11" presStyleCnt="21"/>
      <dgm:spPr/>
    </dgm:pt>
    <dgm:pt modelId="{FA3D1972-9EEA-43EA-A11D-9E606F7106C1}" type="pres">
      <dgm:prSet presAssocID="{FE71C57B-031E-4AE9-9C00-8D1B9F3C77CA}" presName="chevron6" presStyleLbl="alignNode1" presStyleIdx="12" presStyleCnt="21"/>
      <dgm:spPr/>
    </dgm:pt>
    <dgm:pt modelId="{69766C93-43FF-4D58-9911-03F18C182D4F}" type="pres">
      <dgm:prSet presAssocID="{FE71C57B-031E-4AE9-9C00-8D1B9F3C77CA}" presName="chevron7" presStyleLbl="alignNode1" presStyleIdx="13" presStyleCnt="21"/>
      <dgm:spPr/>
    </dgm:pt>
    <dgm:pt modelId="{7D012027-73FB-4CD1-B755-15852CFF0464}" type="pres">
      <dgm:prSet presAssocID="{FE71C57B-031E-4AE9-9C00-8D1B9F3C77CA}" presName="childtext" presStyleLbl="solidFgAcc1" presStyleIdx="1" presStyleCnt="3">
        <dgm:presLayoutVars>
          <dgm:chMax/>
          <dgm:chPref val="0"/>
          <dgm:bulletEnabled val="1"/>
        </dgm:presLayoutVars>
      </dgm:prSet>
      <dgm:spPr/>
      <dgm:t>
        <a:bodyPr/>
        <a:lstStyle/>
        <a:p>
          <a:endParaRPr lang="en-US"/>
        </a:p>
      </dgm:t>
    </dgm:pt>
    <dgm:pt modelId="{77F60194-2921-4022-8BF6-AFB262C17883}" type="pres">
      <dgm:prSet presAssocID="{D5D30FC1-9796-4F14-8AAB-1F6E87B15862}" presName="sibTrans" presStyleCnt="0"/>
      <dgm:spPr/>
    </dgm:pt>
    <dgm:pt modelId="{43E92246-ED47-4F7F-A58B-0D011A9EB2C7}" type="pres">
      <dgm:prSet presAssocID="{7A4669EA-AC2A-4D44-97FE-BB623C1DF9A9}" presName="parenttextcomposite" presStyleCnt="0"/>
      <dgm:spPr/>
    </dgm:pt>
    <dgm:pt modelId="{91467FB8-4F1E-4F79-B8A9-0A871F00CF7E}" type="pres">
      <dgm:prSet presAssocID="{7A4669EA-AC2A-4D44-97FE-BB623C1DF9A9}" presName="parenttext" presStyleLbl="revTx" presStyleIdx="2" presStyleCnt="3">
        <dgm:presLayoutVars>
          <dgm:chMax/>
          <dgm:chPref val="2"/>
          <dgm:bulletEnabled val="1"/>
        </dgm:presLayoutVars>
      </dgm:prSet>
      <dgm:spPr/>
      <dgm:t>
        <a:bodyPr/>
        <a:lstStyle/>
        <a:p>
          <a:endParaRPr lang="en-US"/>
        </a:p>
      </dgm:t>
    </dgm:pt>
    <dgm:pt modelId="{17F15596-4AA9-422B-B67E-686335B1990B}" type="pres">
      <dgm:prSet presAssocID="{7A4669EA-AC2A-4D44-97FE-BB623C1DF9A9}" presName="composite" presStyleCnt="0"/>
      <dgm:spPr/>
    </dgm:pt>
    <dgm:pt modelId="{2A5F7188-47ED-4FB9-95F0-5AE8E438FA3B}" type="pres">
      <dgm:prSet presAssocID="{7A4669EA-AC2A-4D44-97FE-BB623C1DF9A9}" presName="chevron1" presStyleLbl="alignNode1" presStyleIdx="14" presStyleCnt="21"/>
      <dgm:spPr/>
    </dgm:pt>
    <dgm:pt modelId="{8100C2B0-83DD-48E7-90F5-413CBB2E1340}" type="pres">
      <dgm:prSet presAssocID="{7A4669EA-AC2A-4D44-97FE-BB623C1DF9A9}" presName="chevron2" presStyleLbl="alignNode1" presStyleIdx="15" presStyleCnt="21"/>
      <dgm:spPr/>
    </dgm:pt>
    <dgm:pt modelId="{53537571-230D-4E65-B87F-F01B724B7DB1}" type="pres">
      <dgm:prSet presAssocID="{7A4669EA-AC2A-4D44-97FE-BB623C1DF9A9}" presName="chevron3" presStyleLbl="alignNode1" presStyleIdx="16" presStyleCnt="21"/>
      <dgm:spPr/>
    </dgm:pt>
    <dgm:pt modelId="{965A8B99-DFD5-44F8-8C1F-072E18C4D3EF}" type="pres">
      <dgm:prSet presAssocID="{7A4669EA-AC2A-4D44-97FE-BB623C1DF9A9}" presName="chevron4" presStyleLbl="alignNode1" presStyleIdx="17" presStyleCnt="21"/>
      <dgm:spPr/>
    </dgm:pt>
    <dgm:pt modelId="{BD2CBB15-845F-4F7E-AC87-CDEA86D94196}" type="pres">
      <dgm:prSet presAssocID="{7A4669EA-AC2A-4D44-97FE-BB623C1DF9A9}" presName="chevron5" presStyleLbl="alignNode1" presStyleIdx="18" presStyleCnt="21"/>
      <dgm:spPr/>
    </dgm:pt>
    <dgm:pt modelId="{8E618DD1-3AF2-4504-9FD7-01658AE5CD80}" type="pres">
      <dgm:prSet presAssocID="{7A4669EA-AC2A-4D44-97FE-BB623C1DF9A9}" presName="chevron6" presStyleLbl="alignNode1" presStyleIdx="19" presStyleCnt="21"/>
      <dgm:spPr/>
    </dgm:pt>
    <dgm:pt modelId="{2F10A43D-49BC-46C4-AEFC-4E52498A5832}" type="pres">
      <dgm:prSet presAssocID="{7A4669EA-AC2A-4D44-97FE-BB623C1DF9A9}" presName="chevron7" presStyleLbl="alignNode1" presStyleIdx="20" presStyleCnt="21"/>
      <dgm:spPr/>
    </dgm:pt>
    <dgm:pt modelId="{25175EF7-D936-4B4F-8ED7-D7E32F17CCA7}" type="pres">
      <dgm:prSet presAssocID="{7A4669EA-AC2A-4D44-97FE-BB623C1DF9A9}" presName="childtext" presStyleLbl="solidFgAcc1" presStyleIdx="2" presStyleCnt="3">
        <dgm:presLayoutVars>
          <dgm:chMax/>
          <dgm:chPref val="0"/>
          <dgm:bulletEnabled val="1"/>
        </dgm:presLayoutVars>
      </dgm:prSet>
      <dgm:spPr/>
      <dgm:t>
        <a:bodyPr/>
        <a:lstStyle/>
        <a:p>
          <a:endParaRPr lang="en-US"/>
        </a:p>
      </dgm:t>
    </dgm:pt>
  </dgm:ptLst>
  <dgm:cxnLst>
    <dgm:cxn modelId="{694EFBD4-0CB2-4074-971E-804A113C01BB}" type="presOf" srcId="{FE71C57B-031E-4AE9-9C00-8D1B9F3C77CA}" destId="{C7C95257-47C8-4744-AD5A-F3986C895EBF}" srcOrd="0" destOrd="0" presId="urn:microsoft.com/office/officeart/2008/layout/VerticalAccentList"/>
    <dgm:cxn modelId="{2162FE0A-B7BA-4FE7-A31C-DEE1C3171858}" srcId="{67ADF1E5-044E-44B8-911D-6134F554CFD8}" destId="{9137B7B5-4665-4157-8C88-133D07C57252}" srcOrd="0" destOrd="0" parTransId="{9A500816-A29F-4148-8655-020A21469004}" sibTransId="{78B042F7-D74F-4E0E-92A1-BE78AFE8CC02}"/>
    <dgm:cxn modelId="{CD36C73B-9456-43F1-A6A2-3B46A2395AFF}" type="presOf" srcId="{D8B76FF1-55E3-4208-9ADE-C699A94C91B6}" destId="{8AC59F9C-3DE0-4669-84A0-D72D6AB077A4}" srcOrd="0" destOrd="0" presId="urn:microsoft.com/office/officeart/2008/layout/VerticalAccentList"/>
    <dgm:cxn modelId="{939476EC-08B4-4997-8867-AE74801DB95B}" type="presOf" srcId="{A60EA7EF-876D-4E36-A944-D9BA3E0CDA6D}" destId="{7D012027-73FB-4CD1-B755-15852CFF0464}" srcOrd="0" destOrd="0" presId="urn:microsoft.com/office/officeart/2008/layout/VerticalAccentList"/>
    <dgm:cxn modelId="{06B64D41-7A5D-4B86-B055-E79AD9C4A8C0}" srcId="{9137B7B5-4665-4157-8C88-133D07C57252}" destId="{D8B76FF1-55E3-4208-9ADE-C699A94C91B6}" srcOrd="0" destOrd="0" parTransId="{09ED0120-38E4-4133-8155-BF1A564AEE17}" sibTransId="{9B562B87-C76F-45AA-9A2E-3EF76F789009}"/>
    <dgm:cxn modelId="{02DB775B-AF29-4486-82C2-54348FD6A732}" srcId="{FE71C57B-031E-4AE9-9C00-8D1B9F3C77CA}" destId="{A60EA7EF-876D-4E36-A944-D9BA3E0CDA6D}" srcOrd="0" destOrd="0" parTransId="{640A992A-8C9B-4876-922D-BB9E674D90C0}" sibTransId="{83A4E4A2-A91D-4AD7-B986-CD0D8FCD0EA8}"/>
    <dgm:cxn modelId="{1C187029-768F-4E06-8759-1D180C6D5E7C}" type="presOf" srcId="{9137B7B5-4665-4157-8C88-133D07C57252}" destId="{2297AEC9-37FF-4117-92AE-75FBEB656425}" srcOrd="0" destOrd="0" presId="urn:microsoft.com/office/officeart/2008/layout/VerticalAccentList"/>
    <dgm:cxn modelId="{83058764-0538-4B8C-BA9A-EBAB4E0FF8F0}" type="presOf" srcId="{E2BF93A2-D6C9-4F23-A726-93E6913383BC}" destId="{25175EF7-D936-4B4F-8ED7-D7E32F17CCA7}" srcOrd="0" destOrd="0" presId="urn:microsoft.com/office/officeart/2008/layout/VerticalAccentList"/>
    <dgm:cxn modelId="{E0090FD4-0CB4-4303-9357-96B1E334D74B}" srcId="{7A4669EA-AC2A-4D44-97FE-BB623C1DF9A9}" destId="{E2BF93A2-D6C9-4F23-A726-93E6913383BC}" srcOrd="0" destOrd="0" parTransId="{A0421510-1A7D-4104-9F34-A71E400072DE}" sibTransId="{B14E47F2-8DB6-45D0-9B68-4ECD17137E84}"/>
    <dgm:cxn modelId="{F25E5C93-C155-46C8-9B00-FFB0768F59FA}" srcId="{67ADF1E5-044E-44B8-911D-6134F554CFD8}" destId="{7A4669EA-AC2A-4D44-97FE-BB623C1DF9A9}" srcOrd="2" destOrd="0" parTransId="{CCA4A16D-C14B-4610-86F6-568755196790}" sibTransId="{FE2B5E94-9DEA-41DA-AA95-DB16ACA40893}"/>
    <dgm:cxn modelId="{95162E48-5858-4623-8938-0FAA894D1580}" type="presOf" srcId="{7A4669EA-AC2A-4D44-97FE-BB623C1DF9A9}" destId="{91467FB8-4F1E-4F79-B8A9-0A871F00CF7E}" srcOrd="0" destOrd="0" presId="urn:microsoft.com/office/officeart/2008/layout/VerticalAccentList"/>
    <dgm:cxn modelId="{D0E950B5-C1A5-4CD5-8160-7BB6CBF14140}" type="presOf" srcId="{67ADF1E5-044E-44B8-911D-6134F554CFD8}" destId="{6FE81E7A-4593-4465-BED2-5F769A41A2F6}" srcOrd="0" destOrd="0" presId="urn:microsoft.com/office/officeart/2008/layout/VerticalAccentList"/>
    <dgm:cxn modelId="{CBD8ED15-3840-4017-BFAA-84062A40F318}" srcId="{67ADF1E5-044E-44B8-911D-6134F554CFD8}" destId="{FE71C57B-031E-4AE9-9C00-8D1B9F3C77CA}" srcOrd="1" destOrd="0" parTransId="{60714CD1-FEE3-498C-8DE1-72B7A50B63A8}" sibTransId="{D5D30FC1-9796-4F14-8AAB-1F6E87B15862}"/>
    <dgm:cxn modelId="{7FA42452-5277-4467-B7F7-D61240906564}" type="presParOf" srcId="{6FE81E7A-4593-4465-BED2-5F769A41A2F6}" destId="{E9D7509C-498D-491B-B86F-007DC6A114BF}" srcOrd="0" destOrd="0" presId="urn:microsoft.com/office/officeart/2008/layout/VerticalAccentList"/>
    <dgm:cxn modelId="{F05D9CB0-FC8E-409E-B94F-27157DFBC306}" type="presParOf" srcId="{E9D7509C-498D-491B-B86F-007DC6A114BF}" destId="{2297AEC9-37FF-4117-92AE-75FBEB656425}" srcOrd="0" destOrd="0" presId="urn:microsoft.com/office/officeart/2008/layout/VerticalAccentList"/>
    <dgm:cxn modelId="{9F697B5A-CCDA-4A87-90DD-4A054A904D55}" type="presParOf" srcId="{6FE81E7A-4593-4465-BED2-5F769A41A2F6}" destId="{BF5A2B47-52FF-4FED-BB47-774D7F284C7F}" srcOrd="1" destOrd="0" presId="urn:microsoft.com/office/officeart/2008/layout/VerticalAccentList"/>
    <dgm:cxn modelId="{7CF85C18-7723-4BEB-B7D5-95C385B57CDD}" type="presParOf" srcId="{BF5A2B47-52FF-4FED-BB47-774D7F284C7F}" destId="{625BF3A1-1531-4A46-913A-671F873058A5}" srcOrd="0" destOrd="0" presId="urn:microsoft.com/office/officeart/2008/layout/VerticalAccentList"/>
    <dgm:cxn modelId="{602754DE-7000-4766-81B1-824148FEADF8}" type="presParOf" srcId="{BF5A2B47-52FF-4FED-BB47-774D7F284C7F}" destId="{53D136B3-2DB8-401C-9E46-F47E985139A0}" srcOrd="1" destOrd="0" presId="urn:microsoft.com/office/officeart/2008/layout/VerticalAccentList"/>
    <dgm:cxn modelId="{3AE47E87-14FC-4E36-A409-4149A63A5DBE}" type="presParOf" srcId="{BF5A2B47-52FF-4FED-BB47-774D7F284C7F}" destId="{E76DFCF5-ECBF-437D-BA2F-1D79C4F737CF}" srcOrd="2" destOrd="0" presId="urn:microsoft.com/office/officeart/2008/layout/VerticalAccentList"/>
    <dgm:cxn modelId="{C31173BC-2C63-484E-B19E-39422F4E72D4}" type="presParOf" srcId="{BF5A2B47-52FF-4FED-BB47-774D7F284C7F}" destId="{6EB2FBFC-A896-4251-9461-8952C048DD70}" srcOrd="3" destOrd="0" presId="urn:microsoft.com/office/officeart/2008/layout/VerticalAccentList"/>
    <dgm:cxn modelId="{6C818A14-5E34-4AB1-B0B8-90590ED2B541}" type="presParOf" srcId="{BF5A2B47-52FF-4FED-BB47-774D7F284C7F}" destId="{CFCE070A-F949-41E7-8F82-5892C1FC9AE9}" srcOrd="4" destOrd="0" presId="urn:microsoft.com/office/officeart/2008/layout/VerticalAccentList"/>
    <dgm:cxn modelId="{E7EC2D88-4B38-45E3-82C8-75C6B3DEF0C9}" type="presParOf" srcId="{BF5A2B47-52FF-4FED-BB47-774D7F284C7F}" destId="{B9166F01-BBB9-468B-AD3B-895B44E516CB}" srcOrd="5" destOrd="0" presId="urn:microsoft.com/office/officeart/2008/layout/VerticalAccentList"/>
    <dgm:cxn modelId="{CC1833AD-456C-4561-84CF-55FDE94C8406}" type="presParOf" srcId="{BF5A2B47-52FF-4FED-BB47-774D7F284C7F}" destId="{6902FC2F-FF75-4B63-9DA0-279545FD3F67}" srcOrd="6" destOrd="0" presId="urn:microsoft.com/office/officeart/2008/layout/VerticalAccentList"/>
    <dgm:cxn modelId="{A481E141-B766-494E-B0AB-D4710A6257F8}" type="presParOf" srcId="{BF5A2B47-52FF-4FED-BB47-774D7F284C7F}" destId="{8AC59F9C-3DE0-4669-84A0-D72D6AB077A4}" srcOrd="7" destOrd="0" presId="urn:microsoft.com/office/officeart/2008/layout/VerticalAccentList"/>
    <dgm:cxn modelId="{6F84690D-7E8D-47CC-B84D-17DAACDA09C0}" type="presParOf" srcId="{6FE81E7A-4593-4465-BED2-5F769A41A2F6}" destId="{F799570C-C6B8-41A4-ADDF-72E245359C75}" srcOrd="2" destOrd="0" presId="urn:microsoft.com/office/officeart/2008/layout/VerticalAccentList"/>
    <dgm:cxn modelId="{40A8D85E-1183-42BB-96F3-CA37086BCC06}" type="presParOf" srcId="{6FE81E7A-4593-4465-BED2-5F769A41A2F6}" destId="{E476AD45-7C48-4E77-AEEE-C45721A97F4F}" srcOrd="3" destOrd="0" presId="urn:microsoft.com/office/officeart/2008/layout/VerticalAccentList"/>
    <dgm:cxn modelId="{7BCF2097-3A4D-4402-AD9B-969E0134955C}" type="presParOf" srcId="{E476AD45-7C48-4E77-AEEE-C45721A97F4F}" destId="{C7C95257-47C8-4744-AD5A-F3986C895EBF}" srcOrd="0" destOrd="0" presId="urn:microsoft.com/office/officeart/2008/layout/VerticalAccentList"/>
    <dgm:cxn modelId="{B109B660-91DC-49B8-9E96-2CC72DA67460}" type="presParOf" srcId="{6FE81E7A-4593-4465-BED2-5F769A41A2F6}" destId="{92BD5CB3-1991-4A40-A680-3C953B5A9208}" srcOrd="4" destOrd="0" presId="urn:microsoft.com/office/officeart/2008/layout/VerticalAccentList"/>
    <dgm:cxn modelId="{70F3F60F-AF0F-4E1E-BEB4-3C4025E1980D}" type="presParOf" srcId="{92BD5CB3-1991-4A40-A680-3C953B5A9208}" destId="{BEA9FCC3-7960-475B-B101-BBF9DE656428}" srcOrd="0" destOrd="0" presId="urn:microsoft.com/office/officeart/2008/layout/VerticalAccentList"/>
    <dgm:cxn modelId="{F2DEFB08-0857-46C9-91E1-5B1A969ED464}" type="presParOf" srcId="{92BD5CB3-1991-4A40-A680-3C953B5A9208}" destId="{D3B5D648-5212-4769-82A4-AE3F3355F35B}" srcOrd="1" destOrd="0" presId="urn:microsoft.com/office/officeart/2008/layout/VerticalAccentList"/>
    <dgm:cxn modelId="{B6027D56-558D-4EB8-850C-2C7C0B40420A}" type="presParOf" srcId="{92BD5CB3-1991-4A40-A680-3C953B5A9208}" destId="{B5B1A4F0-B4BB-446B-8D9D-30DA53992213}" srcOrd="2" destOrd="0" presId="urn:microsoft.com/office/officeart/2008/layout/VerticalAccentList"/>
    <dgm:cxn modelId="{B1AA89CC-3D75-41F8-8C3F-10402C840A15}" type="presParOf" srcId="{92BD5CB3-1991-4A40-A680-3C953B5A9208}" destId="{93869DAF-3270-4462-A1F4-11D1135E8C45}" srcOrd="3" destOrd="0" presId="urn:microsoft.com/office/officeart/2008/layout/VerticalAccentList"/>
    <dgm:cxn modelId="{D409BACE-67F1-4B5A-B1EA-F77F1DD18865}" type="presParOf" srcId="{92BD5CB3-1991-4A40-A680-3C953B5A9208}" destId="{11CE9D59-48DB-49B8-88C6-7FB6D03CE251}" srcOrd="4" destOrd="0" presId="urn:microsoft.com/office/officeart/2008/layout/VerticalAccentList"/>
    <dgm:cxn modelId="{BFFEC7FB-FA16-4FF9-B1FB-13CF1386F532}" type="presParOf" srcId="{92BD5CB3-1991-4A40-A680-3C953B5A9208}" destId="{FA3D1972-9EEA-43EA-A11D-9E606F7106C1}" srcOrd="5" destOrd="0" presId="urn:microsoft.com/office/officeart/2008/layout/VerticalAccentList"/>
    <dgm:cxn modelId="{AA131661-6870-439C-88E0-FB27FACC0F86}" type="presParOf" srcId="{92BD5CB3-1991-4A40-A680-3C953B5A9208}" destId="{69766C93-43FF-4D58-9911-03F18C182D4F}" srcOrd="6" destOrd="0" presId="urn:microsoft.com/office/officeart/2008/layout/VerticalAccentList"/>
    <dgm:cxn modelId="{942E6641-C1B2-4874-ADC2-355FCDD01C00}" type="presParOf" srcId="{92BD5CB3-1991-4A40-A680-3C953B5A9208}" destId="{7D012027-73FB-4CD1-B755-15852CFF0464}" srcOrd="7" destOrd="0" presId="urn:microsoft.com/office/officeart/2008/layout/VerticalAccentList"/>
    <dgm:cxn modelId="{A6642098-1049-4DD1-8A8C-EC1A0CDA147E}" type="presParOf" srcId="{6FE81E7A-4593-4465-BED2-5F769A41A2F6}" destId="{77F60194-2921-4022-8BF6-AFB262C17883}" srcOrd="5" destOrd="0" presId="urn:microsoft.com/office/officeart/2008/layout/VerticalAccentList"/>
    <dgm:cxn modelId="{11F575C7-04E1-4140-81BC-AB00AA4DA307}" type="presParOf" srcId="{6FE81E7A-4593-4465-BED2-5F769A41A2F6}" destId="{43E92246-ED47-4F7F-A58B-0D011A9EB2C7}" srcOrd="6" destOrd="0" presId="urn:microsoft.com/office/officeart/2008/layout/VerticalAccentList"/>
    <dgm:cxn modelId="{CB7DE408-E980-4A96-93BF-FF5FF6D138FB}" type="presParOf" srcId="{43E92246-ED47-4F7F-A58B-0D011A9EB2C7}" destId="{91467FB8-4F1E-4F79-B8A9-0A871F00CF7E}" srcOrd="0" destOrd="0" presId="urn:microsoft.com/office/officeart/2008/layout/VerticalAccentList"/>
    <dgm:cxn modelId="{9B2A046B-0A45-4C25-9DFD-230E8F516A4E}" type="presParOf" srcId="{6FE81E7A-4593-4465-BED2-5F769A41A2F6}" destId="{17F15596-4AA9-422B-B67E-686335B1990B}" srcOrd="7" destOrd="0" presId="urn:microsoft.com/office/officeart/2008/layout/VerticalAccentList"/>
    <dgm:cxn modelId="{48F5BAA0-BD18-4DEE-9F91-D0B4D726E17F}" type="presParOf" srcId="{17F15596-4AA9-422B-B67E-686335B1990B}" destId="{2A5F7188-47ED-4FB9-95F0-5AE8E438FA3B}" srcOrd="0" destOrd="0" presId="urn:microsoft.com/office/officeart/2008/layout/VerticalAccentList"/>
    <dgm:cxn modelId="{7D92662F-6648-494B-9AE0-A9E889C41016}" type="presParOf" srcId="{17F15596-4AA9-422B-B67E-686335B1990B}" destId="{8100C2B0-83DD-48E7-90F5-413CBB2E1340}" srcOrd="1" destOrd="0" presId="urn:microsoft.com/office/officeart/2008/layout/VerticalAccentList"/>
    <dgm:cxn modelId="{14AA3B80-7832-40A7-9551-50291331A84A}" type="presParOf" srcId="{17F15596-4AA9-422B-B67E-686335B1990B}" destId="{53537571-230D-4E65-B87F-F01B724B7DB1}" srcOrd="2" destOrd="0" presId="urn:microsoft.com/office/officeart/2008/layout/VerticalAccentList"/>
    <dgm:cxn modelId="{919BFFFA-2D2D-4B13-8DA4-87BAE35202B0}" type="presParOf" srcId="{17F15596-4AA9-422B-B67E-686335B1990B}" destId="{965A8B99-DFD5-44F8-8C1F-072E18C4D3EF}" srcOrd="3" destOrd="0" presId="urn:microsoft.com/office/officeart/2008/layout/VerticalAccentList"/>
    <dgm:cxn modelId="{3146A95B-8723-4AB2-A9EA-BFD506854CDB}" type="presParOf" srcId="{17F15596-4AA9-422B-B67E-686335B1990B}" destId="{BD2CBB15-845F-4F7E-AC87-CDEA86D94196}" srcOrd="4" destOrd="0" presId="urn:microsoft.com/office/officeart/2008/layout/VerticalAccentList"/>
    <dgm:cxn modelId="{C2657F85-D4BD-48E6-B952-D580C851509B}" type="presParOf" srcId="{17F15596-4AA9-422B-B67E-686335B1990B}" destId="{8E618DD1-3AF2-4504-9FD7-01658AE5CD80}" srcOrd="5" destOrd="0" presId="urn:microsoft.com/office/officeart/2008/layout/VerticalAccentList"/>
    <dgm:cxn modelId="{8628E325-9C75-4C52-8A2C-4F3CDFEFC0C2}" type="presParOf" srcId="{17F15596-4AA9-422B-B67E-686335B1990B}" destId="{2F10A43D-49BC-46C4-AEFC-4E52498A5832}" srcOrd="6" destOrd="0" presId="urn:microsoft.com/office/officeart/2008/layout/VerticalAccentList"/>
    <dgm:cxn modelId="{82E841ED-966D-490A-BD0C-3F0C1148DD5D}" type="presParOf" srcId="{17F15596-4AA9-422B-B67E-686335B1990B}" destId="{25175EF7-D936-4B4F-8ED7-D7E32F17CCA7}" srcOrd="7"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772BF2-3DC8-453B-985D-FB1CAA503E9D}" type="doc">
      <dgm:prSet loTypeId="urn:microsoft.com/office/officeart/2005/8/layout/venn1" loCatId="relationship" qsTypeId="urn:microsoft.com/office/officeart/2005/8/quickstyle/3d1" qsCatId="3D" csTypeId="urn:microsoft.com/office/officeart/2005/8/colors/colorful4" csCatId="colorful" phldr="1"/>
      <dgm:spPr/>
    </dgm:pt>
    <dgm:pt modelId="{153F0917-ACE1-4494-A6B5-097395467AD0}">
      <dgm:prSet phldrT="[Text]"/>
      <dgm:spPr>
        <a:solidFill>
          <a:srgbClr val="FF0000">
            <a:alpha val="50000"/>
          </a:srgbClr>
        </a:solidFill>
      </dgm:spPr>
      <dgm:t>
        <a:bodyPr/>
        <a:lstStyle/>
        <a:p>
          <a:r>
            <a:rPr lang="en-US" b="1" dirty="0" smtClean="0">
              <a:solidFill>
                <a:srgbClr val="FFFF00"/>
              </a:solidFill>
              <a:effectLst>
                <a:outerShdw blurRad="38100" dist="38100" dir="2700000" algn="tl">
                  <a:srgbClr val="000000">
                    <a:alpha val="43137"/>
                  </a:srgbClr>
                </a:outerShdw>
              </a:effectLst>
            </a:rPr>
            <a:t>Performance</a:t>
          </a:r>
          <a:endParaRPr lang="en-US" b="1" dirty="0">
            <a:solidFill>
              <a:srgbClr val="FFFF00"/>
            </a:solidFill>
            <a:effectLst>
              <a:outerShdw blurRad="38100" dist="38100" dir="2700000" algn="tl">
                <a:srgbClr val="000000">
                  <a:alpha val="43137"/>
                </a:srgbClr>
              </a:outerShdw>
            </a:effectLst>
          </a:endParaRPr>
        </a:p>
      </dgm:t>
    </dgm:pt>
    <dgm:pt modelId="{98B6436B-4298-429B-A897-DC14ECE01F2A}" type="parTrans" cxnId="{8369D537-55C6-42D2-9F06-6E86A6D963BA}">
      <dgm:prSet/>
      <dgm:spPr/>
      <dgm:t>
        <a:bodyPr/>
        <a:lstStyle/>
        <a:p>
          <a:endParaRPr lang="en-US"/>
        </a:p>
      </dgm:t>
    </dgm:pt>
    <dgm:pt modelId="{8AB3A684-2AA4-44BB-8828-BDBB5F4F3F9F}" type="sibTrans" cxnId="{8369D537-55C6-42D2-9F06-6E86A6D963BA}">
      <dgm:prSet/>
      <dgm:spPr/>
      <dgm:t>
        <a:bodyPr/>
        <a:lstStyle/>
        <a:p>
          <a:endParaRPr lang="en-US"/>
        </a:p>
      </dgm:t>
    </dgm:pt>
    <dgm:pt modelId="{A0EBC297-E924-44B1-B803-5B5239D078C6}">
      <dgm:prSet phldrT="[Text]"/>
      <dgm:spPr/>
      <dgm:t>
        <a:bodyPr/>
        <a:lstStyle/>
        <a:p>
          <a:r>
            <a:rPr lang="en-US" b="1" dirty="0" smtClean="0">
              <a:solidFill>
                <a:srgbClr val="FFFF00"/>
              </a:solidFill>
              <a:effectLst>
                <a:outerShdw blurRad="38100" dist="38100" dir="2700000" algn="tl">
                  <a:srgbClr val="000000">
                    <a:alpha val="43137"/>
                  </a:srgbClr>
                </a:outerShdw>
              </a:effectLst>
            </a:rPr>
            <a:t>Price</a:t>
          </a:r>
          <a:endParaRPr lang="en-US" b="1" dirty="0">
            <a:solidFill>
              <a:srgbClr val="FFFF00"/>
            </a:solidFill>
            <a:effectLst>
              <a:outerShdw blurRad="38100" dist="38100" dir="2700000" algn="tl">
                <a:srgbClr val="000000">
                  <a:alpha val="43137"/>
                </a:srgbClr>
              </a:outerShdw>
            </a:effectLst>
          </a:endParaRPr>
        </a:p>
      </dgm:t>
    </dgm:pt>
    <dgm:pt modelId="{35BCAEBF-C83B-44B0-90FC-DABC2FC63EB6}" type="parTrans" cxnId="{F30A9FBD-1EC0-4B07-BB2F-9E5E74628BFE}">
      <dgm:prSet/>
      <dgm:spPr/>
      <dgm:t>
        <a:bodyPr/>
        <a:lstStyle/>
        <a:p>
          <a:endParaRPr lang="en-US"/>
        </a:p>
      </dgm:t>
    </dgm:pt>
    <dgm:pt modelId="{55D0FDC7-7231-4C7D-B1B6-B075B1D76111}" type="sibTrans" cxnId="{F30A9FBD-1EC0-4B07-BB2F-9E5E74628BFE}">
      <dgm:prSet/>
      <dgm:spPr/>
      <dgm:t>
        <a:bodyPr/>
        <a:lstStyle/>
        <a:p>
          <a:endParaRPr lang="en-US"/>
        </a:p>
      </dgm:t>
    </dgm:pt>
    <dgm:pt modelId="{505A98C8-8330-44C7-A866-FCD9ED262131}">
      <dgm:prSet phldrT="[Text]"/>
      <dgm:spPr/>
      <dgm:t>
        <a:bodyPr/>
        <a:lstStyle/>
        <a:p>
          <a:r>
            <a:rPr lang="en-US" b="1" dirty="0" smtClean="0">
              <a:solidFill>
                <a:srgbClr val="FFFF00"/>
              </a:solidFill>
              <a:effectLst>
                <a:outerShdw blurRad="38100" dist="38100" dir="2700000" algn="tl">
                  <a:srgbClr val="000000">
                    <a:alpha val="43137"/>
                  </a:srgbClr>
                </a:outerShdw>
              </a:effectLst>
            </a:rPr>
            <a:t>Scalability</a:t>
          </a:r>
          <a:endParaRPr lang="en-US" b="1" dirty="0">
            <a:solidFill>
              <a:srgbClr val="FFFF00"/>
            </a:solidFill>
            <a:effectLst>
              <a:outerShdw blurRad="38100" dist="38100" dir="2700000" algn="tl">
                <a:srgbClr val="000000">
                  <a:alpha val="43137"/>
                </a:srgbClr>
              </a:outerShdw>
            </a:effectLst>
          </a:endParaRPr>
        </a:p>
      </dgm:t>
    </dgm:pt>
    <dgm:pt modelId="{BC5AF5F5-AC51-4828-A5FE-8A72A56239C9}" type="parTrans" cxnId="{BFDAF09A-BA43-4041-A43C-B2619AB87243}">
      <dgm:prSet/>
      <dgm:spPr/>
      <dgm:t>
        <a:bodyPr/>
        <a:lstStyle/>
        <a:p>
          <a:endParaRPr lang="en-US"/>
        </a:p>
      </dgm:t>
    </dgm:pt>
    <dgm:pt modelId="{6E5DF7E4-7E68-484E-B485-E4D80C902E35}" type="sibTrans" cxnId="{BFDAF09A-BA43-4041-A43C-B2619AB87243}">
      <dgm:prSet/>
      <dgm:spPr/>
      <dgm:t>
        <a:bodyPr/>
        <a:lstStyle/>
        <a:p>
          <a:endParaRPr lang="en-US"/>
        </a:p>
      </dgm:t>
    </dgm:pt>
    <dgm:pt modelId="{8FDE9070-4363-4B06-A281-E1D63EB52F69}" type="pres">
      <dgm:prSet presAssocID="{23772BF2-3DC8-453B-985D-FB1CAA503E9D}" presName="compositeShape" presStyleCnt="0">
        <dgm:presLayoutVars>
          <dgm:chMax val="7"/>
          <dgm:dir/>
          <dgm:resizeHandles val="exact"/>
        </dgm:presLayoutVars>
      </dgm:prSet>
      <dgm:spPr/>
    </dgm:pt>
    <dgm:pt modelId="{F1887A9F-F5CB-4D48-8BA7-8B8678B20CAF}" type="pres">
      <dgm:prSet presAssocID="{153F0917-ACE1-4494-A6B5-097395467AD0}" presName="circ1" presStyleLbl="vennNode1" presStyleIdx="0" presStyleCnt="3" custLinFactNeighborY="-4600"/>
      <dgm:spPr/>
      <dgm:t>
        <a:bodyPr/>
        <a:lstStyle/>
        <a:p>
          <a:endParaRPr lang="en-US"/>
        </a:p>
      </dgm:t>
    </dgm:pt>
    <dgm:pt modelId="{950F7EE6-7113-4CD8-AC8D-C38E84CFF181}" type="pres">
      <dgm:prSet presAssocID="{153F0917-ACE1-4494-A6B5-097395467AD0}" presName="circ1Tx" presStyleLbl="revTx" presStyleIdx="0" presStyleCnt="0">
        <dgm:presLayoutVars>
          <dgm:chMax val="0"/>
          <dgm:chPref val="0"/>
          <dgm:bulletEnabled val="1"/>
        </dgm:presLayoutVars>
      </dgm:prSet>
      <dgm:spPr/>
      <dgm:t>
        <a:bodyPr/>
        <a:lstStyle/>
        <a:p>
          <a:endParaRPr lang="en-US"/>
        </a:p>
      </dgm:t>
    </dgm:pt>
    <dgm:pt modelId="{FDE309A0-3CC2-4B7F-B019-7013E73D7C31}" type="pres">
      <dgm:prSet presAssocID="{A0EBC297-E924-44B1-B803-5B5239D078C6}" presName="circ2" presStyleLbl="vennNode1" presStyleIdx="1" presStyleCnt="3" custLinFactNeighborY="-271"/>
      <dgm:spPr/>
      <dgm:t>
        <a:bodyPr/>
        <a:lstStyle/>
        <a:p>
          <a:endParaRPr lang="en-US"/>
        </a:p>
      </dgm:t>
    </dgm:pt>
    <dgm:pt modelId="{9C59115C-4117-4BCC-8B0D-326015645530}" type="pres">
      <dgm:prSet presAssocID="{A0EBC297-E924-44B1-B803-5B5239D078C6}" presName="circ2Tx" presStyleLbl="revTx" presStyleIdx="0" presStyleCnt="0">
        <dgm:presLayoutVars>
          <dgm:chMax val="0"/>
          <dgm:chPref val="0"/>
          <dgm:bulletEnabled val="1"/>
        </dgm:presLayoutVars>
      </dgm:prSet>
      <dgm:spPr/>
      <dgm:t>
        <a:bodyPr/>
        <a:lstStyle/>
        <a:p>
          <a:endParaRPr lang="en-US"/>
        </a:p>
      </dgm:t>
    </dgm:pt>
    <dgm:pt modelId="{52B8F6E3-E4C9-4748-A7DC-383605416BD5}" type="pres">
      <dgm:prSet presAssocID="{505A98C8-8330-44C7-A866-FCD9ED262131}" presName="circ3" presStyleLbl="vennNode1" presStyleIdx="2" presStyleCnt="3"/>
      <dgm:spPr/>
      <dgm:t>
        <a:bodyPr/>
        <a:lstStyle/>
        <a:p>
          <a:endParaRPr lang="en-US"/>
        </a:p>
      </dgm:t>
    </dgm:pt>
    <dgm:pt modelId="{FA6B5612-BBCC-45C5-83BA-B3ADB5014FAF}" type="pres">
      <dgm:prSet presAssocID="{505A98C8-8330-44C7-A866-FCD9ED262131}" presName="circ3Tx" presStyleLbl="revTx" presStyleIdx="0" presStyleCnt="0">
        <dgm:presLayoutVars>
          <dgm:chMax val="0"/>
          <dgm:chPref val="0"/>
          <dgm:bulletEnabled val="1"/>
        </dgm:presLayoutVars>
      </dgm:prSet>
      <dgm:spPr/>
      <dgm:t>
        <a:bodyPr/>
        <a:lstStyle/>
        <a:p>
          <a:endParaRPr lang="en-US"/>
        </a:p>
      </dgm:t>
    </dgm:pt>
  </dgm:ptLst>
  <dgm:cxnLst>
    <dgm:cxn modelId="{9DDDE018-01C4-4ABF-BF41-A10A7201C624}" type="presOf" srcId="{A0EBC297-E924-44B1-B803-5B5239D078C6}" destId="{9C59115C-4117-4BCC-8B0D-326015645530}" srcOrd="1" destOrd="0" presId="urn:microsoft.com/office/officeart/2005/8/layout/venn1"/>
    <dgm:cxn modelId="{8369D537-55C6-42D2-9F06-6E86A6D963BA}" srcId="{23772BF2-3DC8-453B-985D-FB1CAA503E9D}" destId="{153F0917-ACE1-4494-A6B5-097395467AD0}" srcOrd="0" destOrd="0" parTransId="{98B6436B-4298-429B-A897-DC14ECE01F2A}" sibTransId="{8AB3A684-2AA4-44BB-8828-BDBB5F4F3F9F}"/>
    <dgm:cxn modelId="{0DD42FBB-C8B9-4B7F-80B4-8309A39ECAA0}" type="presOf" srcId="{153F0917-ACE1-4494-A6B5-097395467AD0}" destId="{F1887A9F-F5CB-4D48-8BA7-8B8678B20CAF}" srcOrd="0" destOrd="0" presId="urn:microsoft.com/office/officeart/2005/8/layout/venn1"/>
    <dgm:cxn modelId="{F30A9FBD-1EC0-4B07-BB2F-9E5E74628BFE}" srcId="{23772BF2-3DC8-453B-985D-FB1CAA503E9D}" destId="{A0EBC297-E924-44B1-B803-5B5239D078C6}" srcOrd="1" destOrd="0" parTransId="{35BCAEBF-C83B-44B0-90FC-DABC2FC63EB6}" sibTransId="{55D0FDC7-7231-4C7D-B1B6-B075B1D76111}"/>
    <dgm:cxn modelId="{2986B841-E550-4314-897E-1699412150A1}" type="presOf" srcId="{505A98C8-8330-44C7-A866-FCD9ED262131}" destId="{52B8F6E3-E4C9-4748-A7DC-383605416BD5}" srcOrd="0" destOrd="0" presId="urn:microsoft.com/office/officeart/2005/8/layout/venn1"/>
    <dgm:cxn modelId="{32F6C4A6-34A8-460C-93C0-29CE28EFA719}" type="presOf" srcId="{A0EBC297-E924-44B1-B803-5B5239D078C6}" destId="{FDE309A0-3CC2-4B7F-B019-7013E73D7C31}" srcOrd="0" destOrd="0" presId="urn:microsoft.com/office/officeart/2005/8/layout/venn1"/>
    <dgm:cxn modelId="{59A8B8AF-10C2-43B8-A2A0-959523D4CE4A}" type="presOf" srcId="{505A98C8-8330-44C7-A866-FCD9ED262131}" destId="{FA6B5612-BBCC-45C5-83BA-B3ADB5014FAF}" srcOrd="1" destOrd="0" presId="urn:microsoft.com/office/officeart/2005/8/layout/venn1"/>
    <dgm:cxn modelId="{72A86A45-C1E6-4ED9-A2EB-287D32FD1713}" type="presOf" srcId="{23772BF2-3DC8-453B-985D-FB1CAA503E9D}" destId="{8FDE9070-4363-4B06-A281-E1D63EB52F69}" srcOrd="0" destOrd="0" presId="urn:microsoft.com/office/officeart/2005/8/layout/venn1"/>
    <dgm:cxn modelId="{BFDAF09A-BA43-4041-A43C-B2619AB87243}" srcId="{23772BF2-3DC8-453B-985D-FB1CAA503E9D}" destId="{505A98C8-8330-44C7-A866-FCD9ED262131}" srcOrd="2" destOrd="0" parTransId="{BC5AF5F5-AC51-4828-A5FE-8A72A56239C9}" sibTransId="{6E5DF7E4-7E68-484E-B485-E4D80C902E35}"/>
    <dgm:cxn modelId="{8C2BF3B5-F5F8-4CB6-851E-EB29AEB20595}" type="presOf" srcId="{153F0917-ACE1-4494-A6B5-097395467AD0}" destId="{950F7EE6-7113-4CD8-AC8D-C38E84CFF181}" srcOrd="1" destOrd="0" presId="urn:microsoft.com/office/officeart/2005/8/layout/venn1"/>
    <dgm:cxn modelId="{7D82EBCC-836D-4BFA-9E5C-7AE18D64CAD4}" type="presParOf" srcId="{8FDE9070-4363-4B06-A281-E1D63EB52F69}" destId="{F1887A9F-F5CB-4D48-8BA7-8B8678B20CAF}" srcOrd="0" destOrd="0" presId="urn:microsoft.com/office/officeart/2005/8/layout/venn1"/>
    <dgm:cxn modelId="{F74BA859-C02A-4773-9575-8F3043D49BC6}" type="presParOf" srcId="{8FDE9070-4363-4B06-A281-E1D63EB52F69}" destId="{950F7EE6-7113-4CD8-AC8D-C38E84CFF181}" srcOrd="1" destOrd="0" presId="urn:microsoft.com/office/officeart/2005/8/layout/venn1"/>
    <dgm:cxn modelId="{3F0D4BD1-6424-48E3-87EB-E14BBDFF620D}" type="presParOf" srcId="{8FDE9070-4363-4B06-A281-E1D63EB52F69}" destId="{FDE309A0-3CC2-4B7F-B019-7013E73D7C31}" srcOrd="2" destOrd="0" presId="urn:microsoft.com/office/officeart/2005/8/layout/venn1"/>
    <dgm:cxn modelId="{6DCF8B14-C23C-4705-8A74-C85FBBA74E8D}" type="presParOf" srcId="{8FDE9070-4363-4B06-A281-E1D63EB52F69}" destId="{9C59115C-4117-4BCC-8B0D-326015645530}" srcOrd="3" destOrd="0" presId="urn:microsoft.com/office/officeart/2005/8/layout/venn1"/>
    <dgm:cxn modelId="{D342E08A-AFE1-4EE9-BC6B-3DFE5CF86523}" type="presParOf" srcId="{8FDE9070-4363-4B06-A281-E1D63EB52F69}" destId="{52B8F6E3-E4C9-4748-A7DC-383605416BD5}" srcOrd="4" destOrd="0" presId="urn:microsoft.com/office/officeart/2005/8/layout/venn1"/>
    <dgm:cxn modelId="{CE95ADEA-BA52-42C5-B458-B6136DFE02A8}" type="presParOf" srcId="{8FDE9070-4363-4B06-A281-E1D63EB52F69}" destId="{FA6B5612-BBCC-45C5-83BA-B3ADB5014FAF}" srcOrd="5" destOrd="0" presId="urn:microsoft.com/office/officeart/2005/8/layout/venn1"/>
  </dgm:cxnLst>
  <dgm:bg>
    <a:effectLst>
      <a:outerShdw blurRad="50800" dist="50800" dir="5400000" algn="ctr" rotWithShape="0">
        <a:schemeClr val="tx1"/>
      </a:outerShdw>
    </a:effect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7AEC9-37FF-4117-92AE-75FBEB656425}">
      <dsp:nvSpPr>
        <dsp:cNvPr id="0" name=""/>
        <dsp:cNvSpPr/>
      </dsp:nvSpPr>
      <dsp:spPr>
        <a:xfrm>
          <a:off x="409256" y="304"/>
          <a:ext cx="3776588" cy="343326"/>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lvl="0" algn="l" defTabSz="666750">
            <a:lnSpc>
              <a:spcPct val="90000"/>
            </a:lnSpc>
            <a:spcBef>
              <a:spcPct val="0"/>
            </a:spcBef>
            <a:spcAft>
              <a:spcPct val="35000"/>
            </a:spcAft>
          </a:pPr>
          <a:r>
            <a:rPr lang="en-US" sz="1500" kern="1200" dirty="0" smtClean="0"/>
            <a:t> </a:t>
          </a:r>
          <a:endParaRPr lang="en-US" sz="1500" kern="1200" dirty="0"/>
        </a:p>
      </dsp:txBody>
      <dsp:txXfrm>
        <a:off x="409256" y="304"/>
        <a:ext cx="3776588" cy="343326"/>
      </dsp:txXfrm>
    </dsp:sp>
    <dsp:sp modelId="{625BF3A1-1531-4A46-913A-671F873058A5}">
      <dsp:nvSpPr>
        <dsp:cNvPr id="0" name=""/>
        <dsp:cNvSpPr/>
      </dsp:nvSpPr>
      <dsp:spPr>
        <a:xfrm>
          <a:off x="409256" y="343630"/>
          <a:ext cx="883721" cy="699368"/>
        </a:xfrm>
        <a:prstGeom prst="chevron">
          <a:avLst>
            <a:gd name="adj" fmla="val 70610"/>
          </a:avLst>
        </a:prstGeom>
        <a:solidFill>
          <a:schemeClr val="accent4">
            <a:hueOff val="0"/>
            <a:satOff val="0"/>
            <a:lumOff val="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3D136B3-2DB8-401C-9E46-F47E985139A0}">
      <dsp:nvSpPr>
        <dsp:cNvPr id="0" name=""/>
        <dsp:cNvSpPr/>
      </dsp:nvSpPr>
      <dsp:spPr>
        <a:xfrm>
          <a:off x="940077" y="343630"/>
          <a:ext cx="883721" cy="699368"/>
        </a:xfrm>
        <a:prstGeom prst="chevron">
          <a:avLst>
            <a:gd name="adj" fmla="val 70610"/>
          </a:avLst>
        </a:prstGeom>
        <a:solidFill>
          <a:schemeClr val="accent4">
            <a:hueOff val="-135705"/>
            <a:satOff val="1366"/>
            <a:lumOff val="78"/>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76DFCF5-ECBF-437D-BA2F-1D79C4F737CF}">
      <dsp:nvSpPr>
        <dsp:cNvPr id="0" name=""/>
        <dsp:cNvSpPr/>
      </dsp:nvSpPr>
      <dsp:spPr>
        <a:xfrm>
          <a:off x="1471317" y="343630"/>
          <a:ext cx="883721" cy="699368"/>
        </a:xfrm>
        <a:prstGeom prst="chevron">
          <a:avLst>
            <a:gd name="adj" fmla="val 70610"/>
          </a:avLst>
        </a:prstGeom>
        <a:solidFill>
          <a:schemeClr val="accent4">
            <a:hueOff val="-271410"/>
            <a:satOff val="2731"/>
            <a:lumOff val="157"/>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EB2FBFC-A896-4251-9461-8952C048DD70}">
      <dsp:nvSpPr>
        <dsp:cNvPr id="0" name=""/>
        <dsp:cNvSpPr/>
      </dsp:nvSpPr>
      <dsp:spPr>
        <a:xfrm>
          <a:off x="2002137" y="343630"/>
          <a:ext cx="883721" cy="699368"/>
        </a:xfrm>
        <a:prstGeom prst="chevron">
          <a:avLst>
            <a:gd name="adj" fmla="val 70610"/>
          </a:avLst>
        </a:prstGeom>
        <a:solidFill>
          <a:schemeClr val="accent4">
            <a:hueOff val="-407115"/>
            <a:satOff val="4097"/>
            <a:lumOff val="235"/>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FCE070A-F949-41E7-8F82-5892C1FC9AE9}">
      <dsp:nvSpPr>
        <dsp:cNvPr id="0" name=""/>
        <dsp:cNvSpPr/>
      </dsp:nvSpPr>
      <dsp:spPr>
        <a:xfrm>
          <a:off x="2533377" y="343630"/>
          <a:ext cx="883721" cy="699368"/>
        </a:xfrm>
        <a:prstGeom prst="chevron">
          <a:avLst>
            <a:gd name="adj" fmla="val 70610"/>
          </a:avLst>
        </a:prstGeom>
        <a:solidFill>
          <a:schemeClr val="accent4">
            <a:hueOff val="-542820"/>
            <a:satOff val="5462"/>
            <a:lumOff val="314"/>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9166F01-BBB9-468B-AD3B-895B44E516CB}">
      <dsp:nvSpPr>
        <dsp:cNvPr id="0" name=""/>
        <dsp:cNvSpPr/>
      </dsp:nvSpPr>
      <dsp:spPr>
        <a:xfrm>
          <a:off x="3064198" y="343630"/>
          <a:ext cx="883721" cy="699368"/>
        </a:xfrm>
        <a:prstGeom prst="chevron">
          <a:avLst>
            <a:gd name="adj" fmla="val 70610"/>
          </a:avLst>
        </a:prstGeom>
        <a:solidFill>
          <a:schemeClr val="accent4">
            <a:hueOff val="-678525"/>
            <a:satOff val="6828"/>
            <a:lumOff val="392"/>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902FC2F-FF75-4B63-9DA0-279545FD3F67}">
      <dsp:nvSpPr>
        <dsp:cNvPr id="0" name=""/>
        <dsp:cNvSpPr/>
      </dsp:nvSpPr>
      <dsp:spPr>
        <a:xfrm>
          <a:off x="3595438" y="343630"/>
          <a:ext cx="883721" cy="699368"/>
        </a:xfrm>
        <a:prstGeom prst="chevron">
          <a:avLst>
            <a:gd name="adj" fmla="val 70610"/>
          </a:avLst>
        </a:prstGeom>
        <a:solidFill>
          <a:schemeClr val="accent4">
            <a:hueOff val="-814230"/>
            <a:satOff val="8194"/>
            <a:lumOff val="471"/>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AC59F9C-3DE0-4669-84A0-D72D6AB077A4}">
      <dsp:nvSpPr>
        <dsp:cNvPr id="0" name=""/>
        <dsp:cNvSpPr/>
      </dsp:nvSpPr>
      <dsp:spPr>
        <a:xfrm>
          <a:off x="409256" y="413567"/>
          <a:ext cx="3825684" cy="55949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666750">
            <a:lnSpc>
              <a:spcPct val="90000"/>
            </a:lnSpc>
            <a:spcBef>
              <a:spcPct val="0"/>
            </a:spcBef>
            <a:spcAft>
              <a:spcPct val="35000"/>
            </a:spcAft>
          </a:pPr>
          <a:r>
            <a:rPr lang="en-US" sz="1500" kern="1200" dirty="0" smtClean="0"/>
            <a:t> </a:t>
          </a:r>
          <a:endParaRPr lang="en-US" sz="1500" kern="1200" dirty="0"/>
        </a:p>
      </dsp:txBody>
      <dsp:txXfrm>
        <a:off x="409256" y="413567"/>
        <a:ext cx="3825684" cy="559494"/>
      </dsp:txXfrm>
    </dsp:sp>
    <dsp:sp modelId="{C7C95257-47C8-4744-AD5A-F3986C895EBF}">
      <dsp:nvSpPr>
        <dsp:cNvPr id="0" name=""/>
        <dsp:cNvSpPr/>
      </dsp:nvSpPr>
      <dsp:spPr>
        <a:xfrm>
          <a:off x="409256" y="1098621"/>
          <a:ext cx="3776588" cy="343326"/>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lvl="0" algn="l" defTabSz="666750">
            <a:lnSpc>
              <a:spcPct val="90000"/>
            </a:lnSpc>
            <a:spcBef>
              <a:spcPct val="0"/>
            </a:spcBef>
            <a:spcAft>
              <a:spcPct val="35000"/>
            </a:spcAft>
          </a:pPr>
          <a:r>
            <a:rPr lang="en-US" sz="1500" kern="1200" dirty="0" smtClean="0"/>
            <a:t> </a:t>
          </a:r>
          <a:endParaRPr lang="en-US" sz="1500" kern="1200" dirty="0"/>
        </a:p>
      </dsp:txBody>
      <dsp:txXfrm>
        <a:off x="409256" y="1098621"/>
        <a:ext cx="3776588" cy="343326"/>
      </dsp:txXfrm>
    </dsp:sp>
    <dsp:sp modelId="{BEA9FCC3-7960-475B-B101-BBF9DE656428}">
      <dsp:nvSpPr>
        <dsp:cNvPr id="0" name=""/>
        <dsp:cNvSpPr/>
      </dsp:nvSpPr>
      <dsp:spPr>
        <a:xfrm>
          <a:off x="409256" y="1441947"/>
          <a:ext cx="883721" cy="699368"/>
        </a:xfrm>
        <a:prstGeom prst="chevron">
          <a:avLst>
            <a:gd name="adj" fmla="val 70610"/>
          </a:avLst>
        </a:prstGeom>
        <a:solidFill>
          <a:schemeClr val="accent4">
            <a:hueOff val="-949935"/>
            <a:satOff val="9559"/>
            <a:lumOff val="549"/>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3B5D648-5212-4769-82A4-AE3F3355F35B}">
      <dsp:nvSpPr>
        <dsp:cNvPr id="0" name=""/>
        <dsp:cNvSpPr/>
      </dsp:nvSpPr>
      <dsp:spPr>
        <a:xfrm>
          <a:off x="940077" y="1441947"/>
          <a:ext cx="883721" cy="699368"/>
        </a:xfrm>
        <a:prstGeom prst="chevron">
          <a:avLst>
            <a:gd name="adj" fmla="val 70610"/>
          </a:avLst>
        </a:prstGeom>
        <a:solidFill>
          <a:schemeClr val="accent4">
            <a:hueOff val="-1085640"/>
            <a:satOff val="10925"/>
            <a:lumOff val="628"/>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5B1A4F0-B4BB-446B-8D9D-30DA53992213}">
      <dsp:nvSpPr>
        <dsp:cNvPr id="0" name=""/>
        <dsp:cNvSpPr/>
      </dsp:nvSpPr>
      <dsp:spPr>
        <a:xfrm>
          <a:off x="1471317" y="1441947"/>
          <a:ext cx="883721" cy="699368"/>
        </a:xfrm>
        <a:prstGeom prst="chevron">
          <a:avLst>
            <a:gd name="adj" fmla="val 70610"/>
          </a:avLst>
        </a:prstGeom>
        <a:solidFill>
          <a:schemeClr val="accent4">
            <a:hueOff val="-1221345"/>
            <a:satOff val="12290"/>
            <a:lumOff val="706"/>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3869DAF-3270-4462-A1F4-11D1135E8C45}">
      <dsp:nvSpPr>
        <dsp:cNvPr id="0" name=""/>
        <dsp:cNvSpPr/>
      </dsp:nvSpPr>
      <dsp:spPr>
        <a:xfrm>
          <a:off x="2002137" y="1441947"/>
          <a:ext cx="883721" cy="699368"/>
        </a:xfrm>
        <a:prstGeom prst="chevron">
          <a:avLst>
            <a:gd name="adj" fmla="val 70610"/>
          </a:avLst>
        </a:prstGeom>
        <a:solidFill>
          <a:schemeClr val="accent4">
            <a:hueOff val="-1357050"/>
            <a:satOff val="13656"/>
            <a:lumOff val="785"/>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1CE9D59-48DB-49B8-88C6-7FB6D03CE251}">
      <dsp:nvSpPr>
        <dsp:cNvPr id="0" name=""/>
        <dsp:cNvSpPr/>
      </dsp:nvSpPr>
      <dsp:spPr>
        <a:xfrm>
          <a:off x="2533377" y="1441947"/>
          <a:ext cx="883721" cy="699368"/>
        </a:xfrm>
        <a:prstGeom prst="chevron">
          <a:avLst>
            <a:gd name="adj" fmla="val 70610"/>
          </a:avLst>
        </a:prstGeom>
        <a:solidFill>
          <a:schemeClr val="accent4">
            <a:hueOff val="-1492755"/>
            <a:satOff val="15022"/>
            <a:lumOff val="863"/>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A3D1972-9EEA-43EA-A11D-9E606F7106C1}">
      <dsp:nvSpPr>
        <dsp:cNvPr id="0" name=""/>
        <dsp:cNvSpPr/>
      </dsp:nvSpPr>
      <dsp:spPr>
        <a:xfrm>
          <a:off x="3064198" y="1441947"/>
          <a:ext cx="883721" cy="699368"/>
        </a:xfrm>
        <a:prstGeom prst="chevron">
          <a:avLst>
            <a:gd name="adj" fmla="val 70610"/>
          </a:avLst>
        </a:prstGeom>
        <a:solidFill>
          <a:schemeClr val="accent4">
            <a:hueOff val="-1628460"/>
            <a:satOff val="16387"/>
            <a:lumOff val="941"/>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69766C93-43FF-4D58-9911-03F18C182D4F}">
      <dsp:nvSpPr>
        <dsp:cNvPr id="0" name=""/>
        <dsp:cNvSpPr/>
      </dsp:nvSpPr>
      <dsp:spPr>
        <a:xfrm>
          <a:off x="3595438" y="1441947"/>
          <a:ext cx="883721" cy="699368"/>
        </a:xfrm>
        <a:prstGeom prst="chevron">
          <a:avLst>
            <a:gd name="adj" fmla="val 70610"/>
          </a:avLst>
        </a:prstGeom>
        <a:solidFill>
          <a:schemeClr val="accent4">
            <a:hueOff val="-1764164"/>
            <a:satOff val="17753"/>
            <a:lumOff val="1020"/>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D012027-73FB-4CD1-B755-15852CFF0464}">
      <dsp:nvSpPr>
        <dsp:cNvPr id="0" name=""/>
        <dsp:cNvSpPr/>
      </dsp:nvSpPr>
      <dsp:spPr>
        <a:xfrm>
          <a:off x="409256" y="1511884"/>
          <a:ext cx="3825684" cy="55949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666750">
            <a:lnSpc>
              <a:spcPct val="90000"/>
            </a:lnSpc>
            <a:spcBef>
              <a:spcPct val="0"/>
            </a:spcBef>
            <a:spcAft>
              <a:spcPct val="35000"/>
            </a:spcAft>
          </a:pPr>
          <a:r>
            <a:rPr lang="en-US" sz="1500" kern="1200" dirty="0" smtClean="0"/>
            <a:t> </a:t>
          </a:r>
          <a:endParaRPr lang="en-US" sz="1500" kern="1200" dirty="0"/>
        </a:p>
      </dsp:txBody>
      <dsp:txXfrm>
        <a:off x="409256" y="1511884"/>
        <a:ext cx="3825684" cy="559494"/>
      </dsp:txXfrm>
    </dsp:sp>
    <dsp:sp modelId="{91467FB8-4F1E-4F79-B8A9-0A871F00CF7E}">
      <dsp:nvSpPr>
        <dsp:cNvPr id="0" name=""/>
        <dsp:cNvSpPr/>
      </dsp:nvSpPr>
      <dsp:spPr>
        <a:xfrm>
          <a:off x="409256" y="2196939"/>
          <a:ext cx="3776588" cy="343326"/>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lvl="0" algn="l" defTabSz="666750">
            <a:lnSpc>
              <a:spcPct val="90000"/>
            </a:lnSpc>
            <a:spcBef>
              <a:spcPct val="0"/>
            </a:spcBef>
            <a:spcAft>
              <a:spcPct val="35000"/>
            </a:spcAft>
          </a:pPr>
          <a:r>
            <a:rPr lang="en-US" sz="1500" kern="1200" dirty="0" smtClean="0"/>
            <a:t> </a:t>
          </a:r>
          <a:endParaRPr lang="en-US" sz="1500" kern="1200" dirty="0"/>
        </a:p>
      </dsp:txBody>
      <dsp:txXfrm>
        <a:off x="409256" y="2196939"/>
        <a:ext cx="3776588" cy="343326"/>
      </dsp:txXfrm>
    </dsp:sp>
    <dsp:sp modelId="{2A5F7188-47ED-4FB9-95F0-5AE8E438FA3B}">
      <dsp:nvSpPr>
        <dsp:cNvPr id="0" name=""/>
        <dsp:cNvSpPr/>
      </dsp:nvSpPr>
      <dsp:spPr>
        <a:xfrm>
          <a:off x="409256" y="2540265"/>
          <a:ext cx="883721" cy="699368"/>
        </a:xfrm>
        <a:prstGeom prst="chevron">
          <a:avLst>
            <a:gd name="adj" fmla="val 70610"/>
          </a:avLst>
        </a:prstGeom>
        <a:solidFill>
          <a:schemeClr val="accent4">
            <a:hueOff val="-1899869"/>
            <a:satOff val="19118"/>
            <a:lumOff val="1098"/>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100C2B0-83DD-48E7-90F5-413CBB2E1340}">
      <dsp:nvSpPr>
        <dsp:cNvPr id="0" name=""/>
        <dsp:cNvSpPr/>
      </dsp:nvSpPr>
      <dsp:spPr>
        <a:xfrm>
          <a:off x="940077" y="2540265"/>
          <a:ext cx="883721" cy="699368"/>
        </a:xfrm>
        <a:prstGeom prst="chevron">
          <a:avLst>
            <a:gd name="adj" fmla="val 70610"/>
          </a:avLst>
        </a:prstGeom>
        <a:solidFill>
          <a:schemeClr val="accent4">
            <a:hueOff val="-2035574"/>
            <a:satOff val="20484"/>
            <a:lumOff val="1177"/>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3537571-230D-4E65-B87F-F01B724B7DB1}">
      <dsp:nvSpPr>
        <dsp:cNvPr id="0" name=""/>
        <dsp:cNvSpPr/>
      </dsp:nvSpPr>
      <dsp:spPr>
        <a:xfrm>
          <a:off x="1471317" y="2540265"/>
          <a:ext cx="883721" cy="699368"/>
        </a:xfrm>
        <a:prstGeom prst="chevron">
          <a:avLst>
            <a:gd name="adj" fmla="val 70610"/>
          </a:avLst>
        </a:prstGeom>
        <a:solidFill>
          <a:schemeClr val="accent4">
            <a:hueOff val="-2171279"/>
            <a:satOff val="21850"/>
            <a:lumOff val="1255"/>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5A8B99-DFD5-44F8-8C1F-072E18C4D3EF}">
      <dsp:nvSpPr>
        <dsp:cNvPr id="0" name=""/>
        <dsp:cNvSpPr/>
      </dsp:nvSpPr>
      <dsp:spPr>
        <a:xfrm>
          <a:off x="2002137" y="2540265"/>
          <a:ext cx="883721" cy="699368"/>
        </a:xfrm>
        <a:prstGeom prst="chevron">
          <a:avLst>
            <a:gd name="adj" fmla="val 70610"/>
          </a:avLst>
        </a:prstGeom>
        <a:solidFill>
          <a:schemeClr val="accent4">
            <a:hueOff val="-2306984"/>
            <a:satOff val="23215"/>
            <a:lumOff val="1334"/>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D2CBB15-845F-4F7E-AC87-CDEA86D94196}">
      <dsp:nvSpPr>
        <dsp:cNvPr id="0" name=""/>
        <dsp:cNvSpPr/>
      </dsp:nvSpPr>
      <dsp:spPr>
        <a:xfrm>
          <a:off x="2533377" y="2540265"/>
          <a:ext cx="883721" cy="699368"/>
        </a:xfrm>
        <a:prstGeom prst="chevron">
          <a:avLst>
            <a:gd name="adj" fmla="val 70610"/>
          </a:avLst>
        </a:prstGeom>
        <a:solidFill>
          <a:schemeClr val="accent4">
            <a:hueOff val="-2442689"/>
            <a:satOff val="24581"/>
            <a:lumOff val="1412"/>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8E618DD1-3AF2-4504-9FD7-01658AE5CD80}">
      <dsp:nvSpPr>
        <dsp:cNvPr id="0" name=""/>
        <dsp:cNvSpPr/>
      </dsp:nvSpPr>
      <dsp:spPr>
        <a:xfrm>
          <a:off x="3064198" y="2540265"/>
          <a:ext cx="883721" cy="699368"/>
        </a:xfrm>
        <a:prstGeom prst="chevron">
          <a:avLst>
            <a:gd name="adj" fmla="val 70610"/>
          </a:avLst>
        </a:prstGeom>
        <a:solidFill>
          <a:schemeClr val="accent4">
            <a:hueOff val="-2578394"/>
            <a:satOff val="25946"/>
            <a:lumOff val="1491"/>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F10A43D-49BC-46C4-AEFC-4E52498A5832}">
      <dsp:nvSpPr>
        <dsp:cNvPr id="0" name=""/>
        <dsp:cNvSpPr/>
      </dsp:nvSpPr>
      <dsp:spPr>
        <a:xfrm>
          <a:off x="3595438" y="2540265"/>
          <a:ext cx="883721" cy="699368"/>
        </a:xfrm>
        <a:prstGeom prst="chevron">
          <a:avLst>
            <a:gd name="adj" fmla="val 70610"/>
          </a:avLst>
        </a:prstGeom>
        <a:solidFill>
          <a:schemeClr val="accent4">
            <a:hueOff val="-2714099"/>
            <a:satOff val="27312"/>
            <a:lumOff val="1569"/>
            <a:alphaOff val="0"/>
          </a:schemeClr>
        </a:solidFill>
        <a:ln>
          <a:noFill/>
        </a:ln>
        <a:effectLst>
          <a:outerShdw blurRad="50800" dist="381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5175EF7-D936-4B4F-8ED7-D7E32F17CCA7}">
      <dsp:nvSpPr>
        <dsp:cNvPr id="0" name=""/>
        <dsp:cNvSpPr/>
      </dsp:nvSpPr>
      <dsp:spPr>
        <a:xfrm>
          <a:off x="409256" y="2610202"/>
          <a:ext cx="3825684" cy="559494"/>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666750">
            <a:lnSpc>
              <a:spcPct val="90000"/>
            </a:lnSpc>
            <a:spcBef>
              <a:spcPct val="0"/>
            </a:spcBef>
            <a:spcAft>
              <a:spcPct val="35000"/>
            </a:spcAft>
          </a:pPr>
          <a:r>
            <a:rPr lang="en-US" sz="1500" kern="1200" dirty="0" smtClean="0"/>
            <a:t> </a:t>
          </a:r>
          <a:endParaRPr lang="en-US" sz="1500" kern="1200" dirty="0"/>
        </a:p>
      </dsp:txBody>
      <dsp:txXfrm>
        <a:off x="409256" y="2610202"/>
        <a:ext cx="3825684" cy="5594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87A9F-F5CB-4D48-8BA7-8B8678B20CAF}">
      <dsp:nvSpPr>
        <dsp:cNvPr id="0" name=""/>
        <dsp:cNvSpPr/>
      </dsp:nvSpPr>
      <dsp:spPr>
        <a:xfrm>
          <a:off x="914773" y="0"/>
          <a:ext cx="1221901" cy="1221901"/>
        </a:xfrm>
        <a:prstGeom prst="ellipse">
          <a:avLst/>
        </a:prstGeom>
        <a:solidFill>
          <a:srgbClr val="FF0000">
            <a:alpha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FFFF00"/>
              </a:solidFill>
              <a:effectLst>
                <a:outerShdw blurRad="38100" dist="38100" dir="2700000" algn="tl">
                  <a:srgbClr val="000000">
                    <a:alpha val="43137"/>
                  </a:srgbClr>
                </a:outerShdw>
              </a:effectLst>
            </a:rPr>
            <a:t>Performance</a:t>
          </a:r>
          <a:endParaRPr lang="en-US" sz="1300" b="1" kern="1200" dirty="0">
            <a:solidFill>
              <a:srgbClr val="FFFF00"/>
            </a:solidFill>
            <a:effectLst>
              <a:outerShdw blurRad="38100" dist="38100" dir="2700000" algn="tl">
                <a:srgbClr val="000000">
                  <a:alpha val="43137"/>
                </a:srgbClr>
              </a:outerShdw>
            </a:effectLst>
          </a:endParaRPr>
        </a:p>
      </dsp:txBody>
      <dsp:txXfrm>
        <a:off x="1077693" y="213832"/>
        <a:ext cx="896061" cy="549855"/>
      </dsp:txXfrm>
    </dsp:sp>
    <dsp:sp modelId="{FDE309A0-3CC2-4B7F-B019-7013E73D7C31}">
      <dsp:nvSpPr>
        <dsp:cNvPr id="0" name=""/>
        <dsp:cNvSpPr/>
      </dsp:nvSpPr>
      <dsp:spPr>
        <a:xfrm>
          <a:off x="1355675" y="785833"/>
          <a:ext cx="1221901" cy="1221901"/>
        </a:xfrm>
        <a:prstGeom prst="ellipse">
          <a:avLst/>
        </a:prstGeom>
        <a:solidFill>
          <a:schemeClr val="accent4">
            <a:alpha val="50000"/>
            <a:hueOff val="-1357050"/>
            <a:satOff val="13656"/>
            <a:lumOff val="785"/>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FFFF00"/>
              </a:solidFill>
              <a:effectLst>
                <a:outerShdw blurRad="38100" dist="38100" dir="2700000" algn="tl">
                  <a:srgbClr val="000000">
                    <a:alpha val="43137"/>
                  </a:srgbClr>
                </a:outerShdw>
              </a:effectLst>
            </a:rPr>
            <a:t>Price</a:t>
          </a:r>
          <a:endParaRPr lang="en-US" sz="1300" b="1" kern="1200" dirty="0">
            <a:solidFill>
              <a:srgbClr val="FFFF00"/>
            </a:solidFill>
            <a:effectLst>
              <a:outerShdw blurRad="38100" dist="38100" dir="2700000" algn="tl">
                <a:srgbClr val="000000">
                  <a:alpha val="43137"/>
                </a:srgbClr>
              </a:outerShdw>
            </a:effectLst>
          </a:endParaRPr>
        </a:p>
      </dsp:txBody>
      <dsp:txXfrm>
        <a:off x="1729374" y="1101491"/>
        <a:ext cx="733141" cy="672045"/>
      </dsp:txXfrm>
    </dsp:sp>
    <dsp:sp modelId="{52B8F6E3-E4C9-4748-A7DC-383605416BD5}">
      <dsp:nvSpPr>
        <dsp:cNvPr id="0" name=""/>
        <dsp:cNvSpPr/>
      </dsp:nvSpPr>
      <dsp:spPr>
        <a:xfrm>
          <a:off x="473870" y="789144"/>
          <a:ext cx="1221901" cy="1221901"/>
        </a:xfrm>
        <a:prstGeom prst="ellipse">
          <a:avLst/>
        </a:prstGeom>
        <a:solidFill>
          <a:schemeClr val="accent4">
            <a:alpha val="50000"/>
            <a:hueOff val="-2714099"/>
            <a:satOff val="27312"/>
            <a:lumOff val="1569"/>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1300" b="1" kern="1200" dirty="0" smtClean="0">
              <a:solidFill>
                <a:srgbClr val="FFFF00"/>
              </a:solidFill>
              <a:effectLst>
                <a:outerShdw blurRad="38100" dist="38100" dir="2700000" algn="tl">
                  <a:srgbClr val="000000">
                    <a:alpha val="43137"/>
                  </a:srgbClr>
                </a:outerShdw>
              </a:effectLst>
            </a:rPr>
            <a:t>Scalability</a:t>
          </a:r>
          <a:endParaRPr lang="en-US" sz="1300" b="1" kern="1200" dirty="0">
            <a:solidFill>
              <a:srgbClr val="FFFF00"/>
            </a:solidFill>
            <a:effectLst>
              <a:outerShdw blurRad="38100" dist="38100" dir="2700000" algn="tl">
                <a:srgbClr val="000000">
                  <a:alpha val="43137"/>
                </a:srgbClr>
              </a:outerShdw>
            </a:effectLst>
          </a:endParaRPr>
        </a:p>
      </dsp:txBody>
      <dsp:txXfrm>
        <a:off x="588932" y="1104802"/>
        <a:ext cx="733141" cy="672045"/>
      </dsp:txXfrm>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1EC09C-9CDC-48F0-BB82-ED223F986966}" type="datetimeFigureOut">
              <a:rPr lang="en-US" smtClean="0"/>
              <a:t>9/1/2019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6CEE3-4835-4F73-BA0B-02C09C038718}" type="slidenum">
              <a:rPr lang="en-US" smtClean="0"/>
              <a:t>‹#›</a:t>
            </a:fld>
            <a:endParaRPr lang="en-US" dirty="0"/>
          </a:p>
        </p:txBody>
      </p:sp>
    </p:spTree>
    <p:extLst>
      <p:ext uri="{BB962C8B-B14F-4D97-AF65-F5344CB8AC3E}">
        <p14:creationId xmlns:p14="http://schemas.microsoft.com/office/powerpoint/2010/main" val="3579088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qz.com/1679475/dod-spent-30m-on-china-hackable-tech-from-lenovo-gopro-other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qz.com/abou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doi.gov/sites/doi.gov/files/uploads/doi_master_uas_requirements_document_-_v1.3_3-15-19.pdf"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dronecode.org/about/" TargetMode="External"/><Relationship Id="rId4" Type="http://schemas.openxmlformats.org/officeDocument/2006/relationships/hyperlink" Target="https://www.diu.mi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s.fed.us/nwacfire/home/terminology.html#D"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whitehouse.gov/presidential-actions/eo-promoting-active-management-americas-forests-rangelands-federal-lands-improve-conditions-reduce-wildfire-risk/"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doi.gov/sites/doi.gov/files/uploads/doi_uas_best_practices_for_responsible_operations_v1.0_2-22-19.pdf" TargetMode="External"/><Relationship Id="rId3" Type="http://schemas.openxmlformats.org/officeDocument/2006/relationships/hyperlink" Target="https://www.doi.gov/sites/doi.gov/files/uploads/doi_drone_vs_services_procurement_decision_guide_-_v1.0_-_mlb2018.pdf" TargetMode="External"/><Relationship Id="rId7" Type="http://schemas.openxmlformats.org/officeDocument/2006/relationships/hyperlink" Target="https://www.doi.gov/sites/doi.gov/files/uploads/limited_dji_uas_authorization_-_final_signed_-_july_3_2019.pdf"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doi.gov/sites/doi.gov/files/uploads/oas_flight_test_and_technical_evaluation_report_-_dji_uas_data_managment_assurance_evaluation_-_7-2-19_v2.0.pdf" TargetMode="External"/><Relationship Id="rId5" Type="http://schemas.openxmlformats.org/officeDocument/2006/relationships/hyperlink" Target="https://www.doi.gov/sites/doi.gov/files/uploads/key_messages_and_faqs_-_oas_uas_data_management_assurance_flight_test_and_technical_evaluation_report.pdf" TargetMode="External"/><Relationship Id="rId10" Type="http://schemas.openxmlformats.org/officeDocument/2006/relationships/hyperlink" Target="https://www.doi.gov/aviation/uas/news" TargetMode="External"/><Relationship Id="rId4" Type="http://schemas.openxmlformats.org/officeDocument/2006/relationships/hyperlink" Target="https://www.doi.gov/sites/doi.gov/files/uploads/doi_requirements_based_uas_selection_and_acquisition_process.pdf" TargetMode="External"/><Relationship Id="rId9" Type="http://schemas.openxmlformats.org/officeDocument/2006/relationships/hyperlink" Target="https://www.doi.gov/sites/doi.gov/files/uploads/doi_master_uas_requirements_document_-_v1.3_3-15-19.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oi.gov/sites/doi.gov/files/uploads/doi_master_uas_requirements_document_-_v1.3_3-15-19.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Commercial drone use in government applications has been a source of controversy and the subject of numerous articles, and drone conference discussions, also serving as regular fare on social media.  This presentation will share the story of commercial drone integration from the perspective of a large federal department that has actually done it, successfully.  Challenges, strategies, practices, myths, realities, metrics that matter, and future goals will be discussed. </a:t>
            </a:r>
          </a:p>
          <a:p>
            <a:r>
              <a:rPr lang="en-US" sz="1200" b="1" kern="1200" dirty="0" smtClean="0">
                <a:solidFill>
                  <a:schemeClr val="tx1"/>
                </a:solidFill>
                <a:effectLst/>
                <a:latin typeface="+mn-lt"/>
                <a:ea typeface="+mn-ea"/>
                <a:cs typeface="+mn-cs"/>
              </a:rPr>
              <a:t>Mustangs and Unicorns – </a:t>
            </a:r>
            <a:r>
              <a:rPr lang="en-US" sz="1200" kern="1200" dirty="0" smtClean="0">
                <a:solidFill>
                  <a:schemeClr val="tx1"/>
                </a:solidFill>
                <a:effectLst/>
                <a:latin typeface="+mn-lt"/>
                <a:ea typeface="+mn-ea"/>
                <a:cs typeface="+mn-cs"/>
              </a:rPr>
              <a:t>The mustang horse is often referred to as a living American icon.  Strong-willed, hardy, resourceful, and spirited, mustangs remind us of America’s frontier past.  However, the provenance of the American mustang is foreign; they originated from Spanish horses introduced by explorers in the 16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Today, mustangs are a mix of those and horses brought in from other countries who either escaped or were released into the wild.  While no mustang is a purebred, if properly trained and managed, they have proven their ability to serve in many useful capacities.  Likewise, commercial drones available today have a mixed and often foreign provenance.  They are often manufactured outside the country in which the company is based and all have components and commodities that were manufactured elsewhere.  Like mustangs, if what they are is understood and properly considered, commercial drones can become incredibly useful and versatile tools for many industry and government uses.  </a:t>
            </a:r>
          </a:p>
          <a:p>
            <a:r>
              <a:rPr lang="en-US" sz="1200" kern="1200" dirty="0" smtClean="0">
                <a:solidFill>
                  <a:schemeClr val="tx1"/>
                </a:solidFill>
                <a:effectLst/>
                <a:latin typeface="+mn-lt"/>
                <a:ea typeface="+mn-ea"/>
                <a:cs typeface="+mn-cs"/>
              </a:rPr>
              <a:t>Unicorns on the other hand are mythical creatures.  In business, they have also come to represent something that is highly desirable, yet difficult to find or obtain.  In this presentation we’ll also examine some of the common myths surrounding the unicorn of the commercial drone world; a “pure U.S.” commercial drone.</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a:t>
            </a:fld>
            <a:endParaRPr lang="en-US" dirty="0"/>
          </a:p>
        </p:txBody>
      </p:sp>
    </p:spTree>
    <p:extLst>
      <p:ext uri="{BB962C8B-B14F-4D97-AF65-F5344CB8AC3E}">
        <p14:creationId xmlns:p14="http://schemas.microsoft.com/office/powerpoint/2010/main" val="251320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Drones are a Global Product</a:t>
            </a:r>
            <a:r>
              <a:rPr lang="en-US" sz="1200" kern="1200" dirty="0" smtClean="0">
                <a:solidFill>
                  <a:schemeClr val="tx1"/>
                </a:solidFill>
                <a:effectLst/>
                <a:latin typeface="+mn-lt"/>
                <a:ea typeface="+mn-ea"/>
                <a:cs typeface="+mn-cs"/>
              </a:rPr>
              <a:t> – The second myth we need to dispel is that of the “pure” American drone.  Decades ago, consumer demand, business and governmental policy decisions resulted in a gradual, but unrelenting shift in the manufacture of commercial technology products.  What had been a U.S. dominated market in many sectors, has now transitioned to a global market with most technology products consisting of components and commodities from many different countries, often with manufacturing conducted overseas where labor rates are cheapest.  This has been no different for the commercial drone industry.</a:t>
            </a:r>
          </a:p>
          <a:p>
            <a:r>
              <a:rPr lang="en-US" sz="1200" kern="1200" dirty="0" smtClean="0">
                <a:solidFill>
                  <a:schemeClr val="tx1"/>
                </a:solidFill>
                <a:effectLst/>
                <a:latin typeface="+mn-lt"/>
                <a:ea typeface="+mn-ea"/>
                <a:cs typeface="+mn-cs"/>
              </a:rPr>
              <a:t>While there has been a lot of discussion among pundits, media types, and others about the “dangers” of foreign manufactured drones and the need to only buy “American” drones, little has been written or discussed about the realities of the commercial drone as a global product.   One only has to look at Interior’s initial purchase of American drones and DOD’s recent announcement regarding its examination of similar American and allied country drones to understand that the “pure” drone is as much a myth as the unicorn.</a:t>
            </a:r>
          </a:p>
          <a:p>
            <a:r>
              <a:rPr lang="en-US" sz="1200" kern="1200" dirty="0" smtClean="0">
                <a:solidFill>
                  <a:schemeClr val="tx1"/>
                </a:solidFill>
                <a:effectLst/>
                <a:latin typeface="+mn-lt"/>
                <a:ea typeface="+mn-ea"/>
                <a:cs typeface="+mn-cs"/>
              </a:rPr>
              <a:t>If you flip over one of Interior’s 450+ Solo drones manufactured by the 3D Robotics Company of Berkley California, you will see the MADE IN CHINA stamp.  Likewise, if you do the same with the Parrot Anafi, recently selected by DOD (and also part of the DOI fleet) you will see that it was “Designed in Paris,” but MADE IN CHINA.  Based on these facts, both these American and French drones would be subject to the same cautions contained DHS industry alert as other drones that have been the subject of so much focused concerns by pundits and the press.</a:t>
            </a:r>
          </a:p>
          <a:p>
            <a:r>
              <a:rPr lang="en-US" sz="1200" kern="1200" dirty="0" smtClean="0">
                <a:solidFill>
                  <a:schemeClr val="tx1"/>
                </a:solidFill>
                <a:effectLst/>
                <a:latin typeface="+mn-lt"/>
                <a:ea typeface="+mn-ea"/>
                <a:cs typeface="+mn-cs"/>
              </a:rPr>
              <a:t>The real danger with this continued use of imprecise and inaccurate classification of drones based on where the company is located is the complacency that can result; complacency that might hide from us through our own blindness, real risks and security vulnerabilities.</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10</a:t>
            </a:fld>
            <a:endParaRPr lang="en-US" dirty="0"/>
          </a:p>
        </p:txBody>
      </p:sp>
    </p:spTree>
    <p:extLst>
      <p:ext uri="{BB962C8B-B14F-4D97-AF65-F5344CB8AC3E}">
        <p14:creationId xmlns:p14="http://schemas.microsoft.com/office/powerpoint/2010/main" val="673741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It’s Not a Drone Issue, It’s an </a:t>
            </a:r>
            <a:r>
              <a:rPr lang="en-US" sz="1200" b="1" i="1" kern="1200" dirty="0" smtClean="0">
                <a:solidFill>
                  <a:schemeClr val="tx1"/>
                </a:solidFill>
                <a:effectLst/>
                <a:latin typeface="+mn-lt"/>
                <a:ea typeface="+mn-ea"/>
                <a:cs typeface="+mn-cs"/>
              </a:rPr>
              <a:t>“Everything”</a:t>
            </a:r>
            <a:r>
              <a:rPr lang="en-US" sz="1200" b="1" kern="1200" dirty="0" smtClean="0">
                <a:solidFill>
                  <a:schemeClr val="tx1"/>
                </a:solidFill>
                <a:effectLst/>
                <a:latin typeface="+mn-lt"/>
                <a:ea typeface="+mn-ea"/>
                <a:cs typeface="+mn-cs"/>
              </a:rPr>
              <a:t> Issue</a:t>
            </a:r>
            <a:r>
              <a:rPr lang="en-US" sz="1200" kern="1200" dirty="0" smtClean="0">
                <a:solidFill>
                  <a:schemeClr val="tx1"/>
                </a:solidFill>
                <a:effectLst/>
                <a:latin typeface="+mn-lt"/>
                <a:ea typeface="+mn-ea"/>
                <a:cs typeface="+mn-cs"/>
              </a:rPr>
              <a:t> – Many would argue this complacency already exists, exemplified by the third myth, that this is simply just a “drone issue.”  The reality is this isn’t a drone issue, it’s an EVERYTHING issue.  From your smartphone to your computer, monitor, webcam, smart speaker, </a:t>
            </a:r>
            <a:r>
              <a:rPr lang="en-US" sz="1200" kern="1200" dirty="0" err="1" smtClean="0">
                <a:solidFill>
                  <a:schemeClr val="tx1"/>
                </a:solidFill>
                <a:effectLst/>
                <a:latin typeface="+mn-lt"/>
                <a:ea typeface="+mn-ea"/>
                <a:cs typeface="+mn-cs"/>
              </a:rPr>
              <a:t>polycom</a:t>
            </a:r>
            <a:r>
              <a:rPr lang="en-US" sz="1200" kern="1200" dirty="0" smtClean="0">
                <a:solidFill>
                  <a:schemeClr val="tx1"/>
                </a:solidFill>
                <a:effectLst/>
                <a:latin typeface="+mn-lt"/>
                <a:ea typeface="+mn-ea"/>
                <a:cs typeface="+mn-cs"/>
              </a:rPr>
              <a:t>, printer, etc., all were likely either MADE IN CHINA or contain significant components and/or commodities manufactured/assembled there.  This fact and our continued complacency toward it was recently reinforced by a DOD Inspector General Audit that was detailed in an article by </a:t>
            </a:r>
            <a:r>
              <a:rPr lang="en-US" sz="1200" u="sng" kern="1200" dirty="0" smtClean="0">
                <a:solidFill>
                  <a:schemeClr val="tx1"/>
                </a:solidFill>
                <a:effectLst/>
                <a:latin typeface="+mn-lt"/>
                <a:ea typeface="+mn-ea"/>
                <a:cs typeface="+mn-cs"/>
                <a:hlinkClick r:id="rId3"/>
              </a:rPr>
              <a:t>Justin </a:t>
            </a:r>
            <a:r>
              <a:rPr lang="en-US" sz="1200" u="sng" kern="1200" dirty="0" err="1" smtClean="0">
                <a:solidFill>
                  <a:schemeClr val="tx1"/>
                </a:solidFill>
                <a:effectLst/>
                <a:latin typeface="+mn-lt"/>
                <a:ea typeface="+mn-ea"/>
                <a:cs typeface="+mn-cs"/>
                <a:hlinkClick r:id="rId3"/>
              </a:rPr>
              <a:t>Rohrlich</a:t>
            </a:r>
            <a:r>
              <a:rPr lang="en-US" sz="1200" kern="1200" dirty="0" smtClean="0">
                <a:solidFill>
                  <a:schemeClr val="tx1"/>
                </a:solidFill>
                <a:effectLst/>
                <a:latin typeface="+mn-lt"/>
                <a:ea typeface="+mn-ea"/>
                <a:cs typeface="+mn-cs"/>
              </a:rPr>
              <a:t> and featured on the </a:t>
            </a:r>
            <a:r>
              <a:rPr lang="en-US" sz="1200" u="sng" kern="1200" dirty="0" smtClean="0">
                <a:solidFill>
                  <a:schemeClr val="tx1"/>
                </a:solidFill>
                <a:effectLst/>
                <a:latin typeface="+mn-lt"/>
                <a:ea typeface="+mn-ea"/>
                <a:cs typeface="+mn-cs"/>
                <a:hlinkClick r:id="rId4"/>
              </a:rPr>
              <a:t>Quartz </a:t>
            </a:r>
            <a:r>
              <a:rPr lang="en-US" sz="1200" kern="1200" dirty="0" smtClean="0">
                <a:solidFill>
                  <a:schemeClr val="tx1"/>
                </a:solidFill>
                <a:effectLst/>
                <a:latin typeface="+mn-lt"/>
                <a:ea typeface="+mn-ea"/>
                <a:cs typeface="+mn-cs"/>
              </a:rPr>
              <a:t>online news site: </a:t>
            </a:r>
            <a:r>
              <a:rPr lang="en-US" sz="1200" u="sng" kern="1200" dirty="0" smtClean="0">
                <a:solidFill>
                  <a:schemeClr val="tx1"/>
                </a:solidFill>
                <a:effectLst/>
                <a:latin typeface="+mn-lt"/>
                <a:ea typeface="+mn-ea"/>
                <a:cs typeface="+mn-cs"/>
                <a:hlinkClick r:id="rId3"/>
              </a:rPr>
              <a:t>The US Military Spent $33 Million on Tech Known to be Vulnerable to Chinese Cyberespionage</a:t>
            </a:r>
            <a:r>
              <a:rPr lang="en-US" sz="1200" kern="1200" dirty="0" smtClean="0">
                <a:solidFill>
                  <a:schemeClr val="tx1"/>
                </a:solidFill>
                <a:effectLst/>
                <a:latin typeface="+mn-lt"/>
                <a:ea typeface="+mn-ea"/>
                <a:cs typeface="+mn-cs"/>
              </a:rPr>
              <a:t>.  Again, this speaks to the need to thoughtfully and carefully define what constitutes “bad” and as important, what we accept as “good” when it comes to our data management assurance standards.  Deciding that “Made in America” is the standard of ‘secure” doesn’t necessarily speak to the potential mixed provenance of the components and commodities that make up the product.  On the other hand, making a determination that “good” can only be achieved with pure American components, commodities, and manufacture, without understanding the current market, might leave us with no available products to choose from.  Bottom line: we need thoughtful discussion, not uninformed hyperbole.</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11</a:t>
            </a:fld>
            <a:endParaRPr lang="en-US" dirty="0"/>
          </a:p>
        </p:txBody>
      </p:sp>
    </p:spTree>
    <p:extLst>
      <p:ext uri="{BB962C8B-B14F-4D97-AF65-F5344CB8AC3E}">
        <p14:creationId xmlns:p14="http://schemas.microsoft.com/office/powerpoint/2010/main" val="3707893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 – </a:t>
            </a:r>
            <a:r>
              <a:rPr lang="en-US" sz="1200" kern="1200" dirty="0" smtClean="0">
                <a:solidFill>
                  <a:schemeClr val="tx1"/>
                </a:solidFill>
                <a:effectLst/>
                <a:latin typeface="+mn-lt"/>
                <a:ea typeface="+mn-ea"/>
                <a:cs typeface="+mn-cs"/>
              </a:rPr>
              <a:t>Given the realities of the commercial drone space in 2016 (and today) and aware of the myths of absolute information security, the “pure” American drone, and that security is just a drone issue, OAS embarked on a 3-pronged strategy to identify solutions to meet the UAS data management assurance element of the </a:t>
            </a:r>
            <a:r>
              <a:rPr lang="en-US" sz="1200" u="sng" kern="1200" dirty="0" smtClean="0">
                <a:solidFill>
                  <a:schemeClr val="tx1"/>
                </a:solidFill>
                <a:effectLst/>
                <a:latin typeface="+mn-lt"/>
                <a:ea typeface="+mn-ea"/>
                <a:cs typeface="+mn-cs"/>
                <a:hlinkClick r:id="rId3"/>
              </a:rPr>
              <a:t>DOI Master UAS Requirements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Building on our long partnership with DOD, we partnered with the </a:t>
            </a:r>
            <a:r>
              <a:rPr lang="en-US" sz="1200" u="sng" kern="1200" dirty="0" smtClean="0">
                <a:solidFill>
                  <a:schemeClr val="tx1"/>
                </a:solidFill>
                <a:effectLst/>
                <a:latin typeface="+mn-lt"/>
                <a:ea typeface="+mn-ea"/>
                <a:cs typeface="+mn-cs"/>
                <a:hlinkClick r:id="rId4"/>
              </a:rPr>
              <a:t>Defense Innovation Unit</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4"/>
              </a:rPr>
              <a:t>DIU</a:t>
            </a:r>
            <a:r>
              <a:rPr lang="en-US" sz="1200" kern="1200" dirty="0" smtClean="0">
                <a:solidFill>
                  <a:schemeClr val="tx1"/>
                </a:solidFill>
                <a:effectLst/>
                <a:latin typeface="+mn-lt"/>
                <a:ea typeface="+mn-ea"/>
                <a:cs typeface="+mn-cs"/>
              </a:rPr>
              <a:t>, in 2017 referred to as Defense Innovation Unit Experimental – </a:t>
            </a:r>
            <a:r>
              <a:rPr lang="en-US" sz="1200" kern="1200" dirty="0" err="1" smtClean="0">
                <a:solidFill>
                  <a:schemeClr val="tx1"/>
                </a:solidFill>
                <a:effectLst/>
                <a:latin typeface="+mn-lt"/>
                <a:ea typeface="+mn-ea"/>
                <a:cs typeface="+mn-cs"/>
              </a:rPr>
              <a:t>DIUx</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 We also worked with </a:t>
            </a:r>
            <a:r>
              <a:rPr lang="en-US" sz="1200" u="sng" kern="1200" dirty="0" err="1" smtClean="0">
                <a:solidFill>
                  <a:schemeClr val="tx1"/>
                </a:solidFill>
                <a:effectLst/>
                <a:latin typeface="+mn-lt"/>
                <a:ea typeface="+mn-ea"/>
                <a:cs typeface="+mn-cs"/>
                <a:hlinkClick r:id="rId5"/>
              </a:rPr>
              <a:t>Dronecode</a:t>
            </a:r>
            <a:r>
              <a:rPr lang="en-US" sz="1200" kern="1200" dirty="0" smtClean="0">
                <a:solidFill>
                  <a:schemeClr val="tx1"/>
                </a:solidFill>
                <a:effectLst/>
                <a:latin typeface="+mn-lt"/>
                <a:ea typeface="+mn-ea"/>
                <a:cs typeface="+mn-cs"/>
              </a:rPr>
              <a:t>, a consortium of drone industry companies intent on delivering a collaborative and shared open source platform for unmanned aerial vehicles.</a:t>
            </a:r>
          </a:p>
          <a:p>
            <a:r>
              <a:rPr lang="en-US" sz="1200" kern="1200" dirty="0" smtClean="0">
                <a:solidFill>
                  <a:schemeClr val="tx1"/>
                </a:solidFill>
                <a:effectLst/>
                <a:latin typeface="+mn-lt"/>
                <a:ea typeface="+mn-ea"/>
                <a:cs typeface="+mn-cs"/>
              </a:rPr>
              <a:t>3. Finally, we worked with DJI.  In 2015, we had made them aware of our data management assurance requirement and the fact their products did not meet it.  With an estimated 70%-80% market share of the commercial drone space, it made sense to see if they would be interested in developing and fielding a solution that would meet our requirements and provide Interior bureaus with access to this range of products.  Look at it this way, if you were responsible for fulfilling the purchasing of products that were critical to the business success of your clients, would you overlook Amazon because they were unable to meet one key requirement, or would you seek to work with them to find a way they could meet your requirement and you could provide your clients with the cost and mission effective products they needed?  It’s easy for policy wonks, media pundits, academics, and others who aren’t responsible to the American Taxpayer for timely, efficient, and effective delivery of products and services to shout that we should just wait for the “unicorn” to appear, but for those of us who have those responsibilities, we must work with the “mustangs” to get the job done in the best way possible.</a:t>
            </a:r>
          </a:p>
          <a:p>
            <a:r>
              <a:rPr lang="en-US" sz="1200" kern="1200" dirty="0" smtClean="0">
                <a:solidFill>
                  <a:schemeClr val="tx1"/>
                </a:solidFill>
                <a:effectLst/>
                <a:latin typeface="+mn-lt"/>
                <a:ea typeface="+mn-ea"/>
                <a:cs typeface="+mn-cs"/>
              </a:rPr>
              <a:t>With each of the participants, we made it clear that we had no preferences; whoever was able to provide the best solution first would be the one we would approve for use within Interior, opening it up for possible acquisition through the normal open and competitive federal contracting process.  We also made it clear to all parties that this would be a continuing process, always on the lookout for solutions that provided the right combination of mission and security Performance, Scalability, and Price in meeting the DOI Master UAS Requirements for Platform, Payload, and Processing.</a:t>
            </a:r>
          </a:p>
          <a:p>
            <a:r>
              <a:rPr lang="en-US" sz="1200" kern="1200" dirty="0" smtClean="0">
                <a:solidFill>
                  <a:schemeClr val="tx1"/>
                </a:solidFill>
                <a:effectLst/>
                <a:latin typeface="+mn-lt"/>
                <a:ea typeface="+mn-ea"/>
                <a:cs typeface="+mn-cs"/>
              </a:rPr>
              <a:t>DOD and DJI successfully delivered prospective solutions for follow-on test and evaluation.  </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12</a:t>
            </a:fld>
            <a:endParaRPr lang="en-US" dirty="0"/>
          </a:p>
        </p:txBody>
      </p:sp>
    </p:spTree>
    <p:extLst>
      <p:ext uri="{BB962C8B-B14F-4D97-AF65-F5344CB8AC3E}">
        <p14:creationId xmlns:p14="http://schemas.microsoft.com/office/powerpoint/2010/main" val="2273762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How? – </a:t>
            </a:r>
            <a:r>
              <a:rPr lang="en-US" sz="1200" kern="1200" dirty="0" smtClean="0">
                <a:solidFill>
                  <a:schemeClr val="tx1"/>
                </a:solidFill>
                <a:effectLst/>
                <a:latin typeface="+mn-lt"/>
                <a:ea typeface="+mn-ea"/>
                <a:cs typeface="+mn-cs"/>
              </a:rPr>
              <a:t>Leveraging the OAS Director’s extensive experience in engineering, program management, and in the hands-on planning, execution, analysis, reporting, and organizational leadership in experimental flight test, OAS developed and executed a comprehensive functional flight test and technical evaluation plan to assess the DOD and DJI provided solutions.  In accordance with standard flight test protocols, each of the 59 DOI trained and carded (and FAA Part 107 certified) UAS operators who participated in the test plan were required to read and sign that they read and understood the requirements of the test plan.  </a:t>
            </a:r>
          </a:p>
          <a:p>
            <a:r>
              <a:rPr lang="en-US" sz="1200" kern="1200" dirty="0" smtClean="0">
                <a:solidFill>
                  <a:schemeClr val="tx1"/>
                </a:solidFill>
                <a:effectLst/>
                <a:latin typeface="+mn-lt"/>
                <a:ea typeface="+mn-ea"/>
                <a:cs typeface="+mn-cs"/>
              </a:rPr>
              <a:t>The functional flight test plan put the DOD and DJI developed solutions through a wide variety of representative DOI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missions.  Over 2,200 test flights were flown, with qualitative and quantitative data collected and assessed.</a:t>
            </a:r>
          </a:p>
          <a:p>
            <a:r>
              <a:rPr lang="en-US" sz="1200" kern="1200" dirty="0" smtClean="0">
                <a:solidFill>
                  <a:schemeClr val="tx1"/>
                </a:solidFill>
                <a:effectLst/>
                <a:latin typeface="+mn-lt"/>
                <a:ea typeface="+mn-ea"/>
                <a:cs typeface="+mn-cs"/>
              </a:rPr>
              <a:t>Based on the DOI Master UAS Requirements and in consultation with the DOI bureaus for their most pressing UAS needs, the </a:t>
            </a:r>
            <a:r>
              <a:rPr lang="en-US" sz="1200" kern="1200" dirty="0" err="1" smtClean="0">
                <a:solidFill>
                  <a:schemeClr val="tx1"/>
                </a:solidFill>
                <a:effectLst/>
                <a:latin typeface="+mn-lt"/>
                <a:ea typeface="+mn-ea"/>
                <a:cs typeface="+mn-cs"/>
              </a:rPr>
              <a:t>Matrice</a:t>
            </a:r>
            <a:r>
              <a:rPr lang="en-US" sz="1200" kern="1200" dirty="0" smtClean="0">
                <a:solidFill>
                  <a:schemeClr val="tx1"/>
                </a:solidFill>
                <a:effectLst/>
                <a:latin typeface="+mn-lt"/>
                <a:ea typeface="+mn-ea"/>
                <a:cs typeface="+mn-cs"/>
              </a:rPr>
              <a:t> 600 Pro (M600) and the Mavic Pro platforms were chosen as the two vehicles for the validation and verification of both DOD and DJI developed solutions.</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13</a:t>
            </a:fld>
            <a:endParaRPr lang="en-US" dirty="0"/>
          </a:p>
        </p:txBody>
      </p:sp>
    </p:spTree>
    <p:extLst>
      <p:ext uri="{BB962C8B-B14F-4D97-AF65-F5344CB8AC3E}">
        <p14:creationId xmlns:p14="http://schemas.microsoft.com/office/powerpoint/2010/main" val="2495261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Example Mission – Aerial Ignition: </a:t>
            </a:r>
            <a:r>
              <a:rPr lang="en-US" sz="1200" kern="1200" dirty="0" smtClean="0">
                <a:solidFill>
                  <a:schemeClr val="tx1"/>
                </a:solidFill>
                <a:effectLst/>
                <a:latin typeface="+mn-lt"/>
                <a:ea typeface="+mn-ea"/>
                <a:cs typeface="+mn-cs"/>
              </a:rPr>
              <a:t> An example of the mission areas tested that speaks to the importance of identifying and fielding a solution that increases Interior’s access to the commercial market, without sacrificing requirements is the aerial ignition mission.</a:t>
            </a:r>
          </a:p>
          <a:p>
            <a:r>
              <a:rPr lang="en-US" sz="1200" kern="1200" dirty="0" smtClean="0">
                <a:solidFill>
                  <a:schemeClr val="tx1"/>
                </a:solidFill>
                <a:effectLst/>
                <a:latin typeface="+mn-lt"/>
                <a:ea typeface="+mn-ea"/>
                <a:cs typeface="+mn-cs"/>
              </a:rPr>
              <a:t>Aerial ignition is a valuable part of the wildland firefighting mission.  It is employed prior to the wildland firefighting year in what are known as prescribed burns, where land managers use fire to reduce hazardous fuel loads in identified high risk areas.  By reducing the fuel load ahead of the fire year, the risk of a catastrophic wildfire is reduced.  Aerial ignition is also utilized during prosecution of wildfires in what is known as “burnout” operations.  Here, fuel the wildfire could consume is strategically burned out, often to increase the width of fire breaks established to contain the fire.  In both prescribed fires and burnout operations, aerial ignition is traditionally carried out using helicopters utilizing plastic sphere dispensers (PSD) that release delayed incendiary rounds to ignite the hazardous fuels according to operation plan.  Unfortunately, this places the helicopter in a very hazardous flight envelope; low and slow, offering no viable options in the event of an engine, transmission, or control issue occurring.  The hazards of this mission have manifested themselves in the loss of three helicopters and six deaths while performing the aerial ignition mission over the last 14 years.  Aerial ignition isn’t the only way to conduct prescribed burn or burnout operations.  Crews with </a:t>
            </a:r>
            <a:r>
              <a:rPr lang="en-US" sz="1200" u="sng" kern="1200" dirty="0" smtClean="0">
                <a:solidFill>
                  <a:schemeClr val="tx1"/>
                </a:solidFill>
                <a:effectLst/>
                <a:latin typeface="+mn-lt"/>
                <a:ea typeface="+mn-ea"/>
                <a:cs typeface="+mn-cs"/>
                <a:hlinkClick r:id="rId3"/>
              </a:rPr>
              <a:t>drip torches</a:t>
            </a:r>
            <a:r>
              <a:rPr lang="en-US" sz="1200" kern="1200" dirty="0" smtClean="0">
                <a:solidFill>
                  <a:schemeClr val="tx1"/>
                </a:solidFill>
                <a:effectLst/>
                <a:latin typeface="+mn-lt"/>
                <a:ea typeface="+mn-ea"/>
                <a:cs typeface="+mn-cs"/>
              </a:rPr>
              <a:t> can also be used in these missions.  However, this requires significant manpower and can be difficult and/or dangerous when burning in remote areas or in severe terrain. </a:t>
            </a:r>
          </a:p>
          <a:p>
            <a:r>
              <a:rPr lang="en-US" sz="1200" kern="1200" dirty="0" smtClean="0">
                <a:solidFill>
                  <a:schemeClr val="tx1"/>
                </a:solidFill>
                <a:effectLst/>
                <a:latin typeface="+mn-lt"/>
                <a:ea typeface="+mn-ea"/>
                <a:cs typeface="+mn-cs"/>
              </a:rPr>
              <a:t>In selecting the right drone for the aerial ignition mission, one that had the capacity to carry the required PSD rounds, the hopper, firing machinery, and monitoring sensor was required.  It also had to have the range and endurance that would enable it to successfully deploy the PSD rounds according to the desired mission pattern and then be able to remain airborne to monitor the ignitions and subsequent burn progress.  In assessing the </a:t>
            </a:r>
            <a:r>
              <a:rPr lang="en-US" sz="1200" kern="1200" dirty="0" err="1" smtClean="0">
                <a:solidFill>
                  <a:schemeClr val="tx1"/>
                </a:solidFill>
                <a:effectLst/>
                <a:latin typeface="+mn-lt"/>
                <a:ea typeface="+mn-ea"/>
                <a:cs typeface="+mn-cs"/>
              </a:rPr>
              <a:t>Matrice</a:t>
            </a:r>
            <a:r>
              <a:rPr lang="en-US" sz="1200" kern="1200" dirty="0" smtClean="0">
                <a:solidFill>
                  <a:schemeClr val="tx1"/>
                </a:solidFill>
                <a:effectLst/>
                <a:latin typeface="+mn-lt"/>
                <a:ea typeface="+mn-ea"/>
                <a:cs typeface="+mn-cs"/>
              </a:rPr>
              <a:t> 600 Pro for this mission, over 12,000 PSD rounds were successfully deployed over the course of 177 flights and 50 flight hours on multiple fires.  </a:t>
            </a:r>
          </a:p>
          <a:p>
            <a:r>
              <a:rPr lang="en-US" sz="1200" kern="1200" dirty="0" smtClean="0">
                <a:solidFill>
                  <a:schemeClr val="tx1"/>
                </a:solidFill>
                <a:effectLst/>
                <a:latin typeface="+mn-lt"/>
                <a:ea typeface="+mn-ea"/>
                <a:cs typeface="+mn-cs"/>
              </a:rPr>
              <a:t>Not only did the drone-payload system meet all required minimum test criteria, but it enabled significant new “first-ever” opportunities, such as real-time monitoring and night firing.  The night firing has been particularly exciting to fire managers as conditions tend to be more conducive to managed prescribed burns and burnout operations at night than during daytime periods (i.e. lower winds, lower temperature, and higher relative humidity).</a:t>
            </a:r>
          </a:p>
          <a:p>
            <a:r>
              <a:rPr lang="en-US" sz="1200" kern="1200" dirty="0" smtClean="0">
                <a:solidFill>
                  <a:schemeClr val="tx1"/>
                </a:solidFill>
                <a:effectLst/>
                <a:latin typeface="+mn-lt"/>
                <a:ea typeface="+mn-ea"/>
                <a:cs typeface="+mn-cs"/>
              </a:rPr>
              <a:t>By adding a drone-based aerial ignition capability to the wildland firefighter’s toolbox, federal agencies are better able to support the </a:t>
            </a:r>
            <a:r>
              <a:rPr lang="en-US" sz="1200" u="sng" kern="1200" dirty="0" smtClean="0">
                <a:solidFill>
                  <a:schemeClr val="tx1"/>
                </a:solidFill>
                <a:effectLst/>
                <a:latin typeface="+mn-lt"/>
                <a:ea typeface="+mn-ea"/>
                <a:cs typeface="+mn-cs"/>
                <a:hlinkClick r:id="rId4"/>
              </a:rPr>
              <a:t>President’s recent Executive Order to actively manage lands to reduce wildfire risk</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946CEE3-4835-4F73-BA0B-02C09C038718}" type="slidenum">
              <a:rPr lang="en-US" smtClean="0"/>
              <a:t>14</a:t>
            </a:fld>
            <a:endParaRPr lang="en-US" dirty="0"/>
          </a:p>
        </p:txBody>
      </p:sp>
    </p:spTree>
    <p:extLst>
      <p:ext uri="{BB962C8B-B14F-4D97-AF65-F5344CB8AC3E}">
        <p14:creationId xmlns:p14="http://schemas.microsoft.com/office/powerpoint/2010/main" val="848647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How? – </a:t>
            </a:r>
            <a:r>
              <a:rPr lang="en-US" sz="1200" kern="1200" dirty="0" smtClean="0">
                <a:solidFill>
                  <a:schemeClr val="tx1"/>
                </a:solidFill>
                <a:effectLst/>
                <a:latin typeface="+mn-lt"/>
                <a:ea typeface="+mn-ea"/>
                <a:cs typeface="+mn-cs"/>
              </a:rPr>
              <a:t>While OAS had significant flight test and mission relation expertise with which to assess the functionality of the DOD and DJI provided solutions for diverse DOI bureau missions, we lacked the ability to adequately assess the data management assurance performance of the provided solutions.  For the data management assurance technical evaluation we relied on the expertise of one industry and two federal partners.</a:t>
            </a:r>
          </a:p>
          <a:p>
            <a:r>
              <a:rPr lang="en-US" sz="1200" kern="1200" dirty="0" smtClean="0">
                <a:solidFill>
                  <a:schemeClr val="tx1"/>
                </a:solidFill>
                <a:effectLst/>
                <a:latin typeface="+mn-lt"/>
                <a:ea typeface="+mn-ea"/>
                <a:cs typeface="+mn-cs"/>
              </a:rPr>
              <a:t>Drones Amplified was chosen as the industry partner based on their previous work and performance in assessing the previous DJI data management assurance solution known as “Local Data Mode.”  Following DJI’s launch of Local Data Mode in 2017, OAS enlisted Drones Amplified to conduct a data management assurance assessment; specifically to determine if it met the DOI UAS Master Requirement </a:t>
            </a:r>
            <a:r>
              <a:rPr lang="en-US" sz="1200" b="1" i="1" kern="1200" dirty="0" smtClean="0">
                <a:solidFill>
                  <a:schemeClr val="tx1"/>
                </a:solidFill>
                <a:effectLst/>
                <a:latin typeface="+mn-lt"/>
                <a:ea typeface="+mn-ea"/>
                <a:cs typeface="+mn-cs"/>
              </a:rPr>
              <a:t>“to decline and lock out any device information sharing including telemetry through aircraft, software or applications preventing any automated uploads or downloads.” </a:t>
            </a:r>
            <a:r>
              <a:rPr lang="en-US" sz="1200" kern="1200" dirty="0" smtClean="0">
                <a:solidFill>
                  <a:schemeClr val="tx1"/>
                </a:solidFill>
                <a:effectLst/>
                <a:latin typeface="+mn-lt"/>
                <a:ea typeface="+mn-ea"/>
                <a:cs typeface="+mn-cs"/>
              </a:rPr>
              <a:t>Drones Amplified reported that DJI’s Local Data Mode continued to “leak” data.  As a result, OAS made the decision not to authorize the procurement or operation of DJI aircraft equipped with Local Data Mode.  Given the positive previous experience OAS had with Drone’s Amplified in assessing a DJI-developed data management assurance solution, they were chosen as our industry testing partners for this phase.  NASA was chosen as one of our federal testing partners based on the long and productive UAS-related partnerships OAS-DOI had enjoyed with NASA since the beginning of our UAS program in 2006.  NASA Kennedy Space Center believed they could conduct the requested verification and validation of the data management assurance claims of DJI’s DOI-specific Government Edition (GE) suite of hardware, software and firmware.  OAS also reached out to a close federal teammate in the security space and their national laboratory partner to conduct a second government assessment of GE.  They have asked to remain anonymous.  Each technical evaluation of GE was conducted independently.  During the process, Drones Amplified and NASA identified improvements to GE (related to functionality, not security) that were incorporated into follow-on versions that were also evaluated.  In the end, all three testing partners independently concluded the DOI-provided GE version performed as required and met DOI requirements for data management assurance, giving DOI the ability: </a:t>
            </a:r>
            <a:r>
              <a:rPr lang="en-US" sz="1200" b="1" i="1" kern="1200" dirty="0" smtClean="0">
                <a:solidFill>
                  <a:schemeClr val="tx1"/>
                </a:solidFill>
                <a:effectLst/>
                <a:latin typeface="+mn-lt"/>
                <a:ea typeface="+mn-ea"/>
                <a:cs typeface="+mn-cs"/>
              </a:rPr>
              <a:t>“to decline and lock out any device information sharing including telemetry through aircraft, software or applications preventing any automated uploads or downloads.”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15</a:t>
            </a:fld>
            <a:endParaRPr lang="en-US" dirty="0"/>
          </a:p>
        </p:txBody>
      </p:sp>
    </p:spTree>
    <p:extLst>
      <p:ext uri="{BB962C8B-B14F-4D97-AF65-F5344CB8AC3E}">
        <p14:creationId xmlns:p14="http://schemas.microsoft.com/office/powerpoint/2010/main" val="2894712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So What? – </a:t>
            </a:r>
            <a:r>
              <a:rPr lang="en-US" sz="1200" kern="1200" dirty="0" smtClean="0">
                <a:solidFill>
                  <a:schemeClr val="tx1"/>
                </a:solidFill>
                <a:effectLst/>
                <a:latin typeface="+mn-lt"/>
                <a:ea typeface="+mn-ea"/>
                <a:cs typeface="+mn-cs"/>
              </a:rPr>
              <a:t>During the 15-month flight test and technical evaluation program, both the DOD and DJI provided, DOI-specific GE solution were assessed.  While the DOD solution proved secure, it was unable to provide the full functionality of the parent DJI platform, payload, and processing elements, limiting its utility for Interior’s complex missions and derived data product requirements.</a:t>
            </a:r>
          </a:p>
          <a:p>
            <a:r>
              <a:rPr lang="en-US" sz="1200" kern="1200" dirty="0" smtClean="0">
                <a:solidFill>
                  <a:schemeClr val="tx1"/>
                </a:solidFill>
                <a:effectLst/>
                <a:latin typeface="+mn-lt"/>
                <a:ea typeface="+mn-ea"/>
                <a:cs typeface="+mn-cs"/>
              </a:rPr>
              <a:t>The final GE solution, improved through feedback from functional flight tests and the technical evaluation process was able to meet DOI data management assurance requirements, while retaining full DJI platform, payload, and processing functionality.</a:t>
            </a:r>
          </a:p>
          <a:p>
            <a:r>
              <a:rPr lang="en-US" sz="1200" kern="1200" dirty="0" smtClean="0">
                <a:solidFill>
                  <a:schemeClr val="tx1"/>
                </a:solidFill>
                <a:effectLst/>
                <a:latin typeface="+mn-lt"/>
                <a:ea typeface="+mn-ea"/>
                <a:cs typeface="+mn-cs"/>
              </a:rPr>
              <a:t>Based on these results, a limited authorization to acquire and operate just the two tested DJI UAS (</a:t>
            </a:r>
            <a:r>
              <a:rPr lang="en-US" sz="1200" kern="1200" dirty="0" err="1" smtClean="0">
                <a:solidFill>
                  <a:schemeClr val="tx1"/>
                </a:solidFill>
                <a:effectLst/>
                <a:latin typeface="+mn-lt"/>
                <a:ea typeface="+mn-ea"/>
                <a:cs typeface="+mn-cs"/>
              </a:rPr>
              <a:t>Matrice</a:t>
            </a:r>
            <a:r>
              <a:rPr lang="en-US" sz="1200" kern="1200" dirty="0" smtClean="0">
                <a:solidFill>
                  <a:schemeClr val="tx1"/>
                </a:solidFill>
                <a:effectLst/>
                <a:latin typeface="+mn-lt"/>
                <a:ea typeface="+mn-ea"/>
                <a:cs typeface="+mn-cs"/>
              </a:rPr>
              <a:t> 600 Pro and Mavic Pro), equipped with the DOI-specific GE version (Pilot App version 1.3 19743, Assistant 2 GE Version 9-5) was approved by the OAS Director as the lead aviation authority in DOI.  As part of DOI’s layered approach to UAS program security, the authorization specifically stated that all subsequent updates would be tested and validated before being approved for acquisition and operation.  The same would apply with any additional DJI aircraft types desired by the bureaus.  </a:t>
            </a:r>
          </a:p>
          <a:p>
            <a:r>
              <a:rPr lang="en-US" sz="1200" kern="1200" dirty="0" smtClean="0">
                <a:solidFill>
                  <a:schemeClr val="tx1"/>
                </a:solidFill>
                <a:effectLst/>
                <a:latin typeface="+mn-lt"/>
                <a:ea typeface="+mn-ea"/>
                <a:cs typeface="+mn-cs"/>
              </a:rPr>
              <a:t>Consistent with OAS policies for all its UAS, these aircraft would also be “air-gapped” from the DOI network, alleviating any risk associated with connecting to the DOI network.  This has been standard practice since the beginning of Interior’s UAS program with all drones.</a:t>
            </a:r>
          </a:p>
          <a:p>
            <a:r>
              <a:rPr lang="en-US" sz="1200" kern="1200" dirty="0" smtClean="0">
                <a:solidFill>
                  <a:schemeClr val="tx1"/>
                </a:solidFill>
                <a:effectLst/>
                <a:latin typeface="+mn-lt"/>
                <a:ea typeface="+mn-ea"/>
                <a:cs typeface="+mn-cs"/>
              </a:rPr>
              <a:t>On top of this, OAS insisted DJI build in “protections” that prevented the user from intentionally or inadvertently overriding the GE suite and connecting the drone to the internet.  Forcefully doing so rendered the UAS inoperative.</a:t>
            </a:r>
          </a:p>
          <a:p>
            <a:r>
              <a:rPr lang="en-US" sz="1200" kern="1200" dirty="0" smtClean="0">
                <a:solidFill>
                  <a:schemeClr val="tx1"/>
                </a:solidFill>
                <a:effectLst/>
                <a:latin typeface="+mn-lt"/>
                <a:ea typeface="+mn-ea"/>
                <a:cs typeface="+mn-cs"/>
              </a:rPr>
              <a:t>As a final layer of data management assurance risk mitigation, the limited authorization said these aircraft should only be used on non-sensitive missions where publicly releasable data was collected.</a:t>
            </a:r>
          </a:p>
          <a:p>
            <a:r>
              <a:rPr lang="en-US" sz="1200" kern="1200" dirty="0" smtClean="0">
                <a:solidFill>
                  <a:schemeClr val="tx1"/>
                </a:solidFill>
                <a:effectLst/>
                <a:latin typeface="+mn-lt"/>
                <a:ea typeface="+mn-ea"/>
                <a:cs typeface="+mn-cs"/>
              </a:rPr>
              <a:t>Through this traditional layered approach, we believe we have successfully mitigated the data management assurance risk of using these products to a reasonable and workable level.</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16</a:t>
            </a:fld>
            <a:endParaRPr lang="en-US" dirty="0"/>
          </a:p>
        </p:txBody>
      </p:sp>
    </p:spTree>
    <p:extLst>
      <p:ext uri="{BB962C8B-B14F-4D97-AF65-F5344CB8AC3E}">
        <p14:creationId xmlns:p14="http://schemas.microsoft.com/office/powerpoint/2010/main" val="2846888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What’s Next? – </a:t>
            </a:r>
            <a:r>
              <a:rPr lang="en-US" sz="1200" kern="1200" dirty="0" smtClean="0">
                <a:solidFill>
                  <a:schemeClr val="tx1"/>
                </a:solidFill>
                <a:effectLst/>
                <a:latin typeface="+mn-lt"/>
                <a:ea typeface="+mn-ea"/>
                <a:cs typeface="+mn-cs"/>
              </a:rPr>
              <a:t>So, what’s next?  As discussed in the report, while Interior’s commitment to test each new GE update and new DJI product before authorizing it for acquisition and operation by the bureaus provides a high level of continued data management assurance, it is a time consuming and costly process that is difficult to scale, making this an interim solution.</a:t>
            </a:r>
          </a:p>
          <a:p>
            <a:r>
              <a:rPr lang="en-US" sz="1200" kern="1200" dirty="0" smtClean="0">
                <a:solidFill>
                  <a:schemeClr val="tx1"/>
                </a:solidFill>
                <a:effectLst/>
                <a:latin typeface="+mn-lt"/>
                <a:ea typeface="+mn-ea"/>
                <a:cs typeface="+mn-cs"/>
              </a:rPr>
              <a:t>Interior and OAS is continuing to work closely with industry and government partners to develop a long-term, elegant solution that is secure and agile.  </a:t>
            </a:r>
            <a:r>
              <a:rPr lang="en-US" sz="1200" kern="1200" dirty="0" err="1" smtClean="0">
                <a:solidFill>
                  <a:schemeClr val="tx1"/>
                </a:solidFill>
                <a:effectLst/>
                <a:latin typeface="+mn-lt"/>
                <a:ea typeface="+mn-ea"/>
                <a:cs typeface="+mn-cs"/>
              </a:rPr>
              <a:t>FedRAMP</a:t>
            </a:r>
            <a:r>
              <a:rPr lang="en-US" sz="1200" kern="1200" dirty="0" smtClean="0">
                <a:solidFill>
                  <a:schemeClr val="tx1"/>
                </a:solidFill>
                <a:effectLst/>
                <a:latin typeface="+mn-lt"/>
                <a:ea typeface="+mn-ea"/>
                <a:cs typeface="+mn-cs"/>
              </a:rPr>
              <a:t> compliance is part of that vision for the future.</a:t>
            </a:r>
          </a:p>
          <a:p>
            <a:r>
              <a:rPr lang="en-US" sz="1200" kern="1200" dirty="0" smtClean="0">
                <a:solidFill>
                  <a:schemeClr val="tx1"/>
                </a:solidFill>
                <a:effectLst/>
                <a:latin typeface="+mn-lt"/>
                <a:ea typeface="+mn-ea"/>
                <a:cs typeface="+mn-cs"/>
              </a:rPr>
              <a:t>Until then, we will continue to leverage the incredible power and cost efficiency of UAS technology while managing the data management assurance risk through a prudent, layered security structure, remembering that while “Best is the enemy of better, and better is the enemy of good enough, NOTHING is the enemy of all of these.”  Today we have moved beyond “nothing” to at least good enough, while we keep striving for better and best in the future, strengthened by the experience we gain through risk managed operations in support of delivering results for the American Taxpayer in managing “the People’s Lands.”</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17</a:t>
            </a:fld>
            <a:endParaRPr lang="en-US" dirty="0"/>
          </a:p>
        </p:txBody>
      </p:sp>
    </p:spTree>
    <p:extLst>
      <p:ext uri="{BB962C8B-B14F-4D97-AF65-F5344CB8AC3E}">
        <p14:creationId xmlns:p14="http://schemas.microsoft.com/office/powerpoint/2010/main" val="3283513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Final Myths – </a:t>
            </a:r>
            <a:r>
              <a:rPr lang="en-US" sz="1200" kern="1200" dirty="0" smtClean="0">
                <a:solidFill>
                  <a:schemeClr val="tx1"/>
                </a:solidFill>
                <a:effectLst/>
                <a:latin typeface="+mn-lt"/>
                <a:ea typeface="+mn-ea"/>
                <a:cs typeface="+mn-cs"/>
              </a:rPr>
              <a:t>Before we conclude, there are a few final myths I need to dispel; myths you often see from pundits who seem to only read and speak in 240 character segments, with a commensurate level of knowledge and understanding.</a:t>
            </a:r>
          </a:p>
          <a:p>
            <a:r>
              <a:rPr lang="en-US" sz="1200" kern="1200" dirty="0" smtClean="0">
                <a:solidFill>
                  <a:schemeClr val="tx1"/>
                </a:solidFill>
                <a:effectLst/>
                <a:latin typeface="+mn-lt"/>
                <a:ea typeface="+mn-ea"/>
                <a:cs typeface="+mn-cs"/>
              </a:rPr>
              <a:t>First, neither the Buy American Act (BAA) nor the Trade Agreements Act (TAA) prevents an agency from buying a “foreign” anything.  As it does with most laws, Congress place provisions in both acts to account for “domestic non-availability” in the case of the BAA and to support small American businesses in the TAA (“small business set-aside provision).</a:t>
            </a:r>
          </a:p>
          <a:p>
            <a:r>
              <a:rPr lang="en-US" sz="1200" kern="1200" dirty="0" smtClean="0">
                <a:solidFill>
                  <a:schemeClr val="tx1"/>
                </a:solidFill>
                <a:effectLst/>
                <a:latin typeface="+mn-lt"/>
                <a:ea typeface="+mn-ea"/>
                <a:cs typeface="+mn-cs"/>
              </a:rPr>
              <a:t>Second, there is currently NO such thing as a “PURE” American COMMERCIAL drone.  All current commercial drones are either manufactured / assembled in China or have significant Chinese components………just like your TV, cellphone, printer, camera, computer, webcam, </a:t>
            </a:r>
            <a:r>
              <a:rPr lang="en-US" sz="1200" kern="1200" dirty="0" err="1" smtClean="0">
                <a:solidFill>
                  <a:schemeClr val="tx1"/>
                </a:solidFill>
                <a:effectLst/>
                <a:latin typeface="+mn-lt"/>
                <a:ea typeface="+mn-ea"/>
                <a:cs typeface="+mn-cs"/>
              </a:rPr>
              <a:t>polycom</a:t>
            </a:r>
            <a:r>
              <a:rPr lang="en-US" sz="1200" kern="1200" dirty="0" smtClean="0">
                <a:solidFill>
                  <a:schemeClr val="tx1"/>
                </a:solidFill>
                <a:effectLst/>
                <a:latin typeface="+mn-lt"/>
                <a:ea typeface="+mn-ea"/>
                <a:cs typeface="+mn-cs"/>
              </a:rPr>
              <a:t>, monitor, Alexa, Google Assistant, smart speaker, car electronics, etc., etc., etc.</a:t>
            </a:r>
          </a:p>
          <a:p>
            <a:r>
              <a:rPr lang="en-US" sz="1200" kern="1200" dirty="0" smtClean="0">
                <a:solidFill>
                  <a:schemeClr val="tx1"/>
                </a:solidFill>
                <a:effectLst/>
                <a:latin typeface="+mn-lt"/>
                <a:ea typeface="+mn-ea"/>
                <a:cs typeface="+mn-cs"/>
              </a:rPr>
              <a:t>Third, there is no such thing as a “secure” commercial supply chain.  While companies do take measures to ensure the consistent quality of parts in their supply chain, commercial supply chains don’t have the security requirements of military or intelligence community products.  Relying on a secure commercial supply chain for your data management assurance is like waiting for a unicorn.</a:t>
            </a:r>
          </a:p>
          <a:p>
            <a:r>
              <a:rPr lang="en-US" sz="1200" kern="1200" dirty="0" smtClean="0">
                <a:solidFill>
                  <a:schemeClr val="tx1"/>
                </a:solidFill>
                <a:effectLst/>
                <a:latin typeface="+mn-lt"/>
                <a:ea typeface="+mn-ea"/>
                <a:cs typeface="+mn-cs"/>
              </a:rPr>
              <a:t>Fourth, it is a myth that only “components” can be used to compromise security.  In 1945, the Soviet Union placed a passive, largely untraceable listening device in a “commodity,” a wooden Great Seal of the United States that was given to the U.S. Ambassador.  This security compromised commodity went undetected for years.  Focusing only on electronic components and not commodities opens up a possible path for bad actors to exploit.</a:t>
            </a:r>
          </a:p>
          <a:p>
            <a:r>
              <a:rPr lang="en-US" sz="1200" kern="1200" dirty="0" smtClean="0">
                <a:solidFill>
                  <a:schemeClr val="tx1"/>
                </a:solidFill>
                <a:effectLst/>
                <a:latin typeface="+mn-lt"/>
                <a:ea typeface="+mn-ea"/>
                <a:cs typeface="+mn-cs"/>
              </a:rPr>
              <a:t>Finally, there are many well-intentioned, but misguided folks who believe that banning competing UAS products will magically and immediately spur the U.S. drone industry to a new renaissance.  Imagine if the U.S. banned Japanese cars in the 70’s.  Do you think that would have spurred the U.S. industry to produce better cars?  I think we’d all still be driving Pintos, worried about being hit from behind and going up in flames.  Banning products has never worked to spur an industry.  Only competition and the American spirit of innovation have worked in the past and will be the only thing that can work here………if we believe that’s what’s important for our future….yet we made business and policy decisions decades ago to “offshore” almost all technology manufacturing.</a:t>
            </a:r>
          </a:p>
          <a:p>
            <a:r>
              <a:rPr lang="en-US" sz="1200" kern="1200" dirty="0" smtClean="0">
                <a:solidFill>
                  <a:schemeClr val="tx1"/>
                </a:solidFill>
                <a:effectLst/>
                <a:latin typeface="+mn-lt"/>
                <a:ea typeface="+mn-ea"/>
                <a:cs typeface="+mn-cs"/>
              </a:rPr>
              <a:t>……..oh, and it’s a myth that the lifecycle for a small UAS is only 2-3 years and therefore a ban of current foreign UAS products won’t matter much as agencies will be looking for new UAS.  The majority of our UAS are approaching 4 years old and are still running strong.  By leveraging versatile payloads and processing applications, we can continue to successfully leverage the “old truck” far into the future.</a:t>
            </a:r>
          </a:p>
          <a:p>
            <a:r>
              <a:rPr lang="en-US" sz="1200" kern="1200" dirty="0" smtClean="0">
                <a:solidFill>
                  <a:schemeClr val="tx1"/>
                </a:solidFill>
                <a:effectLst/>
                <a:latin typeface="+mn-lt"/>
                <a:ea typeface="+mn-ea"/>
                <a:cs typeface="+mn-cs"/>
              </a:rPr>
              <a:t>One “oh by the way” associated with the Trojan Horse in the top right hand corner.  If we are impetuous and unthinking in how we approach the issue of UAS data management assurance, preferring the hyperbole of “ban the foreigners” and giving a “free pass” to non-requirements based vision of what’s “pure and safe,” we are then inviting known or new bad actors to make simple adjustments that could place an undetected threat within our midst.</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18</a:t>
            </a:fld>
            <a:endParaRPr lang="en-US" dirty="0"/>
          </a:p>
        </p:txBody>
      </p:sp>
    </p:spTree>
    <p:extLst>
      <p:ext uri="{BB962C8B-B14F-4D97-AF65-F5344CB8AC3E}">
        <p14:creationId xmlns:p14="http://schemas.microsoft.com/office/powerpoint/2010/main" val="2451603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Conclusions – </a:t>
            </a:r>
            <a:r>
              <a:rPr lang="en-US" sz="1200" kern="1200" dirty="0" smtClean="0">
                <a:solidFill>
                  <a:schemeClr val="tx1"/>
                </a:solidFill>
                <a:effectLst/>
                <a:latin typeface="+mn-lt"/>
                <a:ea typeface="+mn-ea"/>
                <a:cs typeface="+mn-cs"/>
              </a:rPr>
              <a:t>A few concluding thoughts.</a:t>
            </a:r>
          </a:p>
          <a:p>
            <a:r>
              <a:rPr lang="en-US" sz="1200" kern="1200" dirty="0" smtClean="0">
                <a:solidFill>
                  <a:schemeClr val="tx1"/>
                </a:solidFill>
                <a:effectLst/>
                <a:latin typeface="+mn-lt"/>
                <a:ea typeface="+mn-ea"/>
                <a:cs typeface="+mn-cs"/>
              </a:rPr>
              <a:t>First, if you are a “beltway bandit” who just hired a former military aviator or “UAS expert,” please understand that they need considerable “seasoning” in the many differences between the military UAS world and the commercial UAS space……and please don’t waste your time or mine by coming to Interior with “your solution to problems we don’t have.”</a:t>
            </a:r>
          </a:p>
          <a:p>
            <a:r>
              <a:rPr lang="en-US" sz="1200" kern="1200" dirty="0" smtClean="0">
                <a:solidFill>
                  <a:schemeClr val="tx1"/>
                </a:solidFill>
                <a:effectLst/>
                <a:latin typeface="+mn-lt"/>
                <a:ea typeface="+mn-ea"/>
                <a:cs typeface="+mn-cs"/>
              </a:rPr>
              <a:t>Second, the first key to success in a UAS is the development of solid platform, payload, and processing requirements, all derived within the context of your mission space and security needs.  Focus on this, first.  Beware the dangerous lure of the “Bright Shiny Object.”</a:t>
            </a:r>
          </a:p>
          <a:p>
            <a:r>
              <a:rPr lang="en-US" sz="1200" kern="1200" dirty="0" smtClean="0">
                <a:solidFill>
                  <a:schemeClr val="tx1"/>
                </a:solidFill>
                <a:effectLst/>
                <a:latin typeface="+mn-lt"/>
                <a:ea typeface="+mn-ea"/>
                <a:cs typeface="+mn-cs"/>
              </a:rPr>
              <a:t>3. Once you have determined your requirements, adhere to them.  You will find that the commercial UAS industry will eventually evolve to meet your requirements.  In doing so, they will offer you performance, scalability, price, and a resultant return on investment commensurate with this revolutionary technology that has “democratized 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dimension.”</a:t>
            </a:r>
          </a:p>
          <a:p>
            <a:r>
              <a:rPr lang="en-US" sz="1200" kern="1200" dirty="0" smtClean="0">
                <a:solidFill>
                  <a:schemeClr val="tx1"/>
                </a:solidFill>
                <a:effectLst/>
                <a:latin typeface="+mn-lt"/>
                <a:ea typeface="+mn-ea"/>
                <a:cs typeface="+mn-cs"/>
              </a:rPr>
              <a:t>4.  In my view, the biggest security danger we face today is the lack of informed and thoughtful conversation and consensus on what is “good vs bad” in drones.  Confusion over what it means to be a “U.S. company,” whether foreign components, commodities, where data is stored, whether the supply chain can be secured, whether the platform, payload, or processing application communicate with the internet…and whether you know it or can control it have clouded the conversation and necessary important decision making.  Making an uninformed decision that results in “false security” could also instill a dangerous complacency of a “safe product” that really isn’t, leaving the front door wide open while we close and monitor the condition of an upstairs window.</a:t>
            </a:r>
          </a:p>
          <a:p>
            <a:r>
              <a:rPr lang="en-US" sz="1200" kern="1200" dirty="0" smtClean="0">
                <a:solidFill>
                  <a:schemeClr val="tx1"/>
                </a:solidFill>
                <a:effectLst/>
                <a:latin typeface="+mn-lt"/>
                <a:ea typeface="+mn-ea"/>
                <a:cs typeface="+mn-cs"/>
              </a:rPr>
              <a:t>5.  There is no such thing as a “pure” U.S. component or commodity commercial drone….or commercial phone, computer, monitor, TV, camera, printer, etc., etc., etc.</a:t>
            </a:r>
          </a:p>
          <a:p>
            <a:r>
              <a:rPr lang="en-US" sz="1200" kern="1200" dirty="0" smtClean="0">
                <a:solidFill>
                  <a:schemeClr val="tx1"/>
                </a:solidFill>
                <a:effectLst/>
                <a:latin typeface="+mn-lt"/>
                <a:ea typeface="+mn-ea"/>
                <a:cs typeface="+mn-cs"/>
              </a:rPr>
              <a:t>6.  Security should always be a constant concern and planning factor……it can never be “one and done.”</a:t>
            </a:r>
          </a:p>
          <a:p>
            <a:r>
              <a:rPr lang="en-US" sz="1200" kern="1200" dirty="0" smtClean="0">
                <a:solidFill>
                  <a:schemeClr val="tx1"/>
                </a:solidFill>
                <a:effectLst/>
                <a:latin typeface="+mn-lt"/>
                <a:ea typeface="+mn-ea"/>
                <a:cs typeface="+mn-cs"/>
              </a:rPr>
              <a:t>7. Finally, collaborating with industry to encourage them to build products that meet both your mission and security requirements, while building in a system of layered defenses (verify before you trust) is a much better risk management approach than relying on some false sense of security………like buying technology from an “American” company.</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19</a:t>
            </a:fld>
            <a:endParaRPr lang="en-US" dirty="0"/>
          </a:p>
        </p:txBody>
      </p:sp>
    </p:spTree>
    <p:extLst>
      <p:ext uri="{BB962C8B-B14F-4D97-AF65-F5344CB8AC3E}">
        <p14:creationId xmlns:p14="http://schemas.microsoft.com/office/powerpoint/2010/main" val="3865881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r>
              <a:rPr lang="en-US" dirty="0"/>
              <a:t> – In this presentation we’ll discuss the </a:t>
            </a:r>
            <a:r>
              <a:rPr lang="en-US" b="1" i="1" dirty="0"/>
              <a:t>who, why, what, how, so what</a:t>
            </a:r>
            <a:r>
              <a:rPr lang="en-US" dirty="0"/>
              <a:t>, and </a:t>
            </a:r>
            <a:r>
              <a:rPr lang="en-US" b="1" i="1" dirty="0"/>
              <a:t>what’s next</a:t>
            </a:r>
            <a:r>
              <a:rPr lang="en-US" dirty="0"/>
              <a:t> of Interior’s journey to safely and responsibly integrate commercial drones into our mission support space.</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2</a:t>
            </a:fld>
            <a:endParaRPr lang="en-US" dirty="0"/>
          </a:p>
        </p:txBody>
      </p:sp>
    </p:spTree>
    <p:extLst>
      <p:ext uri="{BB962C8B-B14F-4D97-AF65-F5344CB8AC3E}">
        <p14:creationId xmlns:p14="http://schemas.microsoft.com/office/powerpoint/2010/main" val="4252939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Thank you……….any questions for the Horse?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Additional Information Sources: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August 13, 2019 -  </a:t>
            </a:r>
            <a:r>
              <a:rPr lang="en-US" sz="1200" u="sng" kern="1200" dirty="0" smtClean="0">
                <a:solidFill>
                  <a:schemeClr val="tx1"/>
                </a:solidFill>
                <a:effectLst/>
                <a:latin typeface="+mn-lt"/>
                <a:ea typeface="+mn-ea"/>
                <a:cs typeface="+mn-cs"/>
                <a:hlinkClick r:id="rId3"/>
              </a:rPr>
              <a:t>DOI Drone vs Services Procurement Decision Guide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July 25, 2019 -   </a:t>
            </a:r>
            <a:r>
              <a:rPr lang="en-US" sz="1200" u="sng" kern="1200" dirty="0" smtClean="0">
                <a:solidFill>
                  <a:schemeClr val="tx1"/>
                </a:solidFill>
                <a:effectLst/>
                <a:latin typeface="+mn-lt"/>
                <a:ea typeface="+mn-ea"/>
                <a:cs typeface="+mn-cs"/>
                <a:hlinkClick r:id="rId4"/>
              </a:rPr>
              <a:t>U.S. Department of the Interior Small UAS Selection and Acquisition Process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July 19, 2019 -   </a:t>
            </a:r>
            <a:r>
              <a:rPr lang="en-US" sz="1200" u="sng" kern="1200" dirty="0" smtClean="0">
                <a:solidFill>
                  <a:schemeClr val="tx1"/>
                </a:solidFill>
                <a:effectLst/>
                <a:latin typeface="+mn-lt"/>
                <a:ea typeface="+mn-ea"/>
                <a:cs typeface="+mn-cs"/>
                <a:hlinkClick r:id="rId5"/>
              </a:rPr>
              <a:t>Key Messages and FAQ's - OAS UAS Data Management Assurance Flight Test and Technical Evaluation Report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July 2, 2019 -   </a:t>
            </a:r>
            <a:r>
              <a:rPr lang="en-US" sz="1200" b="1" u="sng" kern="1200" dirty="0" smtClean="0">
                <a:solidFill>
                  <a:schemeClr val="tx1"/>
                </a:solidFill>
                <a:effectLst/>
                <a:latin typeface="+mn-lt"/>
                <a:ea typeface="+mn-ea"/>
                <a:cs typeface="+mn-cs"/>
                <a:hlinkClick r:id="rId6"/>
              </a:rPr>
              <a:t>Flight Test and Technical Evaluation Report - DJI Unmanned Aircraft System (UAS) Mission Functionality and Data Management Assurance Assessment:</a:t>
            </a:r>
            <a:r>
              <a:rPr lang="en-US" sz="1200" kern="1200" dirty="0" smtClean="0">
                <a:solidFill>
                  <a:schemeClr val="tx1"/>
                </a:solidFill>
                <a:effectLst/>
                <a:latin typeface="+mn-lt"/>
                <a:ea typeface="+mn-ea"/>
                <a:cs typeface="+mn-cs"/>
              </a:rPr>
              <a:t>  This Flight Test and Technical Evaluation Report presents results of an assessment of the flight, payload, and data management assurance performance of the SZ DJI Technology Co., Ltd. </a:t>
            </a:r>
            <a:r>
              <a:rPr lang="en-US" sz="1200" kern="1200" dirty="0" err="1" smtClean="0">
                <a:solidFill>
                  <a:schemeClr val="tx1"/>
                </a:solidFill>
                <a:effectLst/>
                <a:latin typeface="+mn-lt"/>
                <a:ea typeface="+mn-ea"/>
                <a:cs typeface="+mn-cs"/>
              </a:rPr>
              <a:t>Matrice</a:t>
            </a:r>
            <a:r>
              <a:rPr lang="en-US" sz="1200" kern="1200" dirty="0" smtClean="0">
                <a:solidFill>
                  <a:schemeClr val="tx1"/>
                </a:solidFill>
                <a:effectLst/>
                <a:latin typeface="+mn-lt"/>
                <a:ea typeface="+mn-ea"/>
                <a:cs typeface="+mn-cs"/>
              </a:rPr>
              <a:t> 600 Pro and Mavic Pro unmanned aircraft systems (UAS) modified with DJI Government Edition (GE) hardware, firmware, and software for suitability in selected Interior bureau missions.  Test articles were operated under the Office of Aviation Services (OAS) Test Plan for Validation and Verification of Data Security Software for Employment of DJI UAS Platforms, originally signed on April 9, 2018 and later updated with approved Modifications One and Two of November 14 and 16, 2018, respectively.</a:t>
            </a:r>
          </a:p>
          <a:p>
            <a:pPr lvl="0"/>
            <a:r>
              <a:rPr lang="en-US" sz="1200" kern="1200" dirty="0" smtClean="0">
                <a:solidFill>
                  <a:schemeClr val="tx1"/>
                </a:solidFill>
                <a:effectLst/>
                <a:latin typeface="+mn-lt"/>
                <a:ea typeface="+mn-ea"/>
                <a:cs typeface="+mn-cs"/>
              </a:rPr>
              <a:t>July 3, 2019    </a:t>
            </a:r>
            <a:r>
              <a:rPr lang="en-US" sz="1200" b="1" u="sng" kern="1200" dirty="0" smtClean="0">
                <a:solidFill>
                  <a:schemeClr val="tx1"/>
                </a:solidFill>
                <a:effectLst/>
                <a:latin typeface="+mn-lt"/>
                <a:ea typeface="+mn-ea"/>
                <a:cs typeface="+mn-cs"/>
                <a:hlinkClick r:id="rId7"/>
              </a:rPr>
              <a:t>Limited Authorization to Acquire and Operate Selected SZ DJI Technology Co., Ltd Unmanned Aircraft Systems:</a:t>
            </a:r>
            <a:r>
              <a:rPr lang="en-US" sz="1200" kern="1200" dirty="0" smtClean="0">
                <a:solidFill>
                  <a:schemeClr val="tx1"/>
                </a:solidFill>
                <a:effectLst/>
                <a:latin typeface="+mn-lt"/>
                <a:ea typeface="+mn-ea"/>
                <a:cs typeface="+mn-cs"/>
              </a:rPr>
              <a:t>  Based on the conclusions and recommendations contained in the Flight Test and Technical Evaluation Report of the completed DJI Unmanned Aircraft System (UAS) Mission Functionality and Data Management Assurance Assessment, this letter provides limited authorization for Interior to acquire and operate selected and specially configured DJI UAS in support of wildfire, SAR, emergency response, natural resources, and other applicable bureau missions.</a:t>
            </a:r>
          </a:p>
          <a:p>
            <a:pPr lvl="0"/>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8"/>
              </a:rPr>
              <a:t>DOI UAS Best Practices for Responsible Operations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9"/>
              </a:rPr>
              <a:t>Master UAS Requirements for the DOI</a:t>
            </a:r>
            <a:endParaRPr lang="en-US" sz="1200" kern="1200" dirty="0" smtClean="0">
              <a:solidFill>
                <a:schemeClr val="tx1"/>
              </a:solidFill>
              <a:effectLst/>
              <a:latin typeface="+mn-lt"/>
              <a:ea typeface="+mn-ea"/>
              <a:cs typeface="+mn-cs"/>
            </a:endParaRPr>
          </a:p>
          <a:p>
            <a:pPr lvl="0"/>
            <a:r>
              <a:rPr lang="en-US" sz="1200" u="sng" kern="1200" dirty="0" smtClean="0">
                <a:solidFill>
                  <a:schemeClr val="tx1"/>
                </a:solidFill>
                <a:effectLst/>
                <a:latin typeface="+mn-lt"/>
                <a:ea typeface="+mn-ea"/>
                <a:cs typeface="+mn-cs"/>
                <a:hlinkClick r:id="rId10"/>
              </a:rPr>
              <a:t>DOI UAS News &amp; Media</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20</a:t>
            </a:fld>
            <a:endParaRPr lang="en-US" dirty="0"/>
          </a:p>
        </p:txBody>
      </p:sp>
    </p:spTree>
    <p:extLst>
      <p:ext uri="{BB962C8B-B14F-4D97-AF65-F5344CB8AC3E}">
        <p14:creationId xmlns:p14="http://schemas.microsoft.com/office/powerpoint/2010/main" val="82235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Who is Interior?</a:t>
            </a:r>
            <a:r>
              <a:rPr lang="en-US" sz="1200" kern="1200" dirty="0" smtClean="0">
                <a:solidFill>
                  <a:schemeClr val="tx1"/>
                </a:solidFill>
                <a:effectLst/>
                <a:latin typeface="+mn-lt"/>
                <a:ea typeface="+mn-ea"/>
                <a:cs typeface="+mn-cs"/>
              </a:rPr>
              <a:t> – Many people are unfamiliar with the U.S. Department of the Interior (DOI).  Established by Congress on March 3, 1849, DOI conserves and manages the Nation’s natural resources and cultural heritage for the benefit and enjoyment of the American people, provides scientific and other information about natural resources and natural hazards to address societal challenges and create opportunities for the American people, and honors the Nation’s trust responsibilities or special commitments to American Indians, Alaska Natives, and affiliated island communities to help them prosper.  DOI is the nation’s largest land steward with responsibility for ~500 million acres of public land (~1 in 5) across all 50 States and U.S. Territories and 1.7 billion acres in the outer continental shelf.  As stewards of </a:t>
            </a:r>
            <a:r>
              <a:rPr lang="en-US" sz="1200" i="1" kern="1200" dirty="0" smtClean="0">
                <a:solidFill>
                  <a:schemeClr val="tx1"/>
                </a:solidFill>
                <a:effectLst/>
                <a:latin typeface="+mn-lt"/>
                <a:ea typeface="+mn-ea"/>
                <a:cs typeface="+mn-cs"/>
              </a:rPr>
              <a:t>“the people’s land,” </a:t>
            </a:r>
            <a:r>
              <a:rPr lang="en-US" sz="1200" kern="1200" dirty="0" smtClean="0">
                <a:solidFill>
                  <a:schemeClr val="tx1"/>
                </a:solidFill>
                <a:effectLst/>
                <a:latin typeface="+mn-lt"/>
                <a:ea typeface="+mn-ea"/>
                <a:cs typeface="+mn-cs"/>
              </a:rPr>
              <a:t>Interior hosts over 415 million visitors annually.  Interior is comprised of nine bureaus: (1) Bureau of Land Management, (2) National Park Service, (3) Bureau of Indian Affairs, (4) U.S. Fish and Wildlife Service, (5) Bureau of Safety and Environmental Enforcement, (6) U.S. Geological Survey, (7) U.S. Bureau of Reclamation, (8) Bureau of Ocean Energy Management, and (9) Office of Surface Mining Reclamation and Enforcement.</a:t>
            </a:r>
          </a:p>
          <a:p>
            <a:r>
              <a:rPr lang="en-US" sz="1200" kern="1200" dirty="0" smtClean="0">
                <a:solidFill>
                  <a:schemeClr val="tx1"/>
                </a:solidFill>
                <a:effectLst/>
                <a:latin typeface="+mn-lt"/>
                <a:ea typeface="+mn-ea"/>
                <a:cs typeface="+mn-cs"/>
              </a:rPr>
              <a:t>Given the vast scope of Interior’s responsibilities, the challenges of terrain, weather, inherent landscape and animal sensitivities, and limited budget and personnel resources, Interior’s mission has long been the beneficiary of manned aircraft and was tailor-made for leveraging unmanned aircraft systems (UAS). </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3</a:t>
            </a:fld>
            <a:endParaRPr lang="en-US" dirty="0"/>
          </a:p>
        </p:txBody>
      </p:sp>
    </p:spTree>
    <p:extLst>
      <p:ext uri="{BB962C8B-B14F-4D97-AF65-F5344CB8AC3E}">
        <p14:creationId xmlns:p14="http://schemas.microsoft.com/office/powerpoint/2010/main" val="2537791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7930" y="4400550"/>
            <a:ext cx="61821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Who is Your Presenter? – </a:t>
            </a:r>
            <a:r>
              <a:rPr lang="en-US" sz="1200" kern="1200" dirty="0" smtClean="0">
                <a:solidFill>
                  <a:schemeClr val="tx1"/>
                </a:solidFill>
                <a:effectLst/>
                <a:latin typeface="+mn-lt"/>
                <a:ea typeface="+mn-ea"/>
                <a:cs typeface="+mn-cs"/>
              </a:rPr>
              <a:t>Mark L Bathrick, Director, DOI Office of Aviation Services (OAS).  Prior to DOI, Mark served in the U.S. Navy, retiring with the rank of Captain (O-6).  Mark was an F-14 Tomcat pilot where he participated in repeated deployments, exercising fighter, strike, and tactical photo reconnaissance missions.  His experience in opposed photo reconnaissance missions gave him an appreciation for the need and value of UAS for these missions as well as unique operational, planning, and policy insight into the issues of intelligence gathering, counter-intelligence, and operational security.  Mark’s involvement with UAS began when he was selected as the Navy student to attend the Empire Test Pilots School (ETPS) in the U.K.  The ETPS curriculum included courses related to UAS systems and testing.  His experience with UAS development, acquisition, testing, and operations continued through tours as a Navy Test Pilot, in acquisition and finance at the Pentagon, and in command tours of a deployed F-14 squadron, a Naval Weapons Test Squadron, that included 19 optionally-piloted jet fighters, and a Naval Air Engineering Station that supported testing of numerous interagency UAS.  Following his Navy career, Mark was appointed to the Senior Executive Service (SES) as the OAS Director.  Quickly seeing the link between DOI’s mission requirements/challenges and the potential for UAS to close historical performance gaps and leap-frog the traditional pace of change, Mark initiated the development of Interior’s UAS program in 2006. Today, DOI possesses the largest non-military drone program in the world, with over 650 fleet UAS, more than 450 FAA certified and OAS credentialed UAS pilots and numerous contracts that provide access to commercial UAS services.  Interior has integrated UAS into over 30 different mission applications and flown them in 42 States and U.S. Territories, documenting millions of dollars in savings through their employment.  Between his Navy and Interior careers, Mark has over 30 years’ experience in UAS development, testing, acquisition, and operations.</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4</a:t>
            </a:fld>
            <a:endParaRPr lang="en-US" dirty="0"/>
          </a:p>
        </p:txBody>
      </p:sp>
    </p:spTree>
    <p:extLst>
      <p:ext uri="{BB962C8B-B14F-4D97-AF65-F5344CB8AC3E}">
        <p14:creationId xmlns:p14="http://schemas.microsoft.com/office/powerpoint/2010/main" val="334396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Clearing Up the Most Common Myth</a:t>
            </a:r>
            <a:r>
              <a:rPr lang="en-US" dirty="0"/>
              <a:t> – Before we continue to the </a:t>
            </a:r>
            <a:r>
              <a:rPr lang="en-US" b="1" dirty="0"/>
              <a:t>Why, What, How, So What, </a:t>
            </a:r>
            <a:r>
              <a:rPr lang="en-US" dirty="0"/>
              <a:t>and</a:t>
            </a:r>
            <a:r>
              <a:rPr lang="en-US" b="1" dirty="0"/>
              <a:t> What’s Next, </a:t>
            </a:r>
            <a:r>
              <a:rPr lang="en-US" dirty="0"/>
              <a:t>we need to clear up a common myth.  As drones originated in the military and DOD has been a leader in the development and use of drones, it’s common to think that there is a high degree of overlap between military UAS and commercial UAS.  Often, we see this belief exhibited across many consulting firms seeking to “help” agencies build and sustain a UAS program; they hire former military personnel with aviation/UAS experience and then propose to replicate the military model on commercial UAS programs in domestic government and industry applications.  Coming from a career military background that was the belief I held as well.  However, in the early developmental years of our UAS program, when we were flying excess military small UAS to help inform our requirements development, I learned the reality of the true degree of overlap between military and domestic commercial UAS was much, much less than many still continue to believe.  </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5</a:t>
            </a:fld>
            <a:endParaRPr lang="en-US" dirty="0"/>
          </a:p>
        </p:txBody>
      </p:sp>
    </p:spTree>
    <p:extLst>
      <p:ext uri="{BB962C8B-B14F-4D97-AF65-F5344CB8AC3E}">
        <p14:creationId xmlns:p14="http://schemas.microsoft.com/office/powerpoint/2010/main" val="722539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8053" y="4400549"/>
            <a:ext cx="6162260" cy="4284663"/>
          </a:xfrm>
        </p:spPr>
        <p:txBody>
          <a:bodyPr/>
          <a:lstStyle/>
          <a:p>
            <a:r>
              <a:rPr lang="en-US" b="1" dirty="0"/>
              <a:t>The Reality</a:t>
            </a:r>
            <a:r>
              <a:rPr lang="en-US" dirty="0"/>
              <a:t> – In reality, the intersection of military and commercial drones and applications is essentially limited to the fact that both military and commercial UAS are aircraft.  Substantive differences between these two worlds include:</a:t>
            </a:r>
          </a:p>
          <a:p>
            <a:pPr lvl="0"/>
            <a:r>
              <a:rPr lang="en-US" u="sng" dirty="0"/>
              <a:t>Operating Environment</a:t>
            </a:r>
            <a:r>
              <a:rPr lang="en-US" dirty="0"/>
              <a:t> – While the military conducts training within the U.S. (often in military controlled airspace), they </a:t>
            </a:r>
            <a:r>
              <a:rPr lang="en-US" u="sng" dirty="0"/>
              <a:t>operate</a:t>
            </a:r>
            <a:r>
              <a:rPr lang="en-US" dirty="0"/>
              <a:t> outside the U.S. in airspace they often control, without many of the legal and regulatory constraints imposed on commercial drone operations in the U.S.  The military also exercises significant centralized control over the scheduling, planning, and execution of missions and in hostile territory may actually have air supremacy and control.  Commercial drone operations in the U.S. are numerous, decentralized, and operate within the National Airspace System (NAS) in accordance with Federal Aviation Administration (FAA) regulations.</a:t>
            </a:r>
          </a:p>
          <a:p>
            <a:pPr lvl="0"/>
            <a:r>
              <a:rPr lang="en-US" u="sng" dirty="0"/>
              <a:t>Mission</a:t>
            </a:r>
            <a:r>
              <a:rPr lang="en-US" dirty="0"/>
              <a:t> – As we learned during our four years of operational test and evaluation flights using $25M in excess DOD small UAS (</a:t>
            </a:r>
            <a:r>
              <a:rPr lang="en-US" dirty="0" err="1"/>
              <a:t>sUAS</a:t>
            </a:r>
            <a:r>
              <a:rPr lang="en-US" dirty="0"/>
              <a:t>), the missions are also different.  While military </a:t>
            </a:r>
            <a:r>
              <a:rPr lang="en-US" dirty="0" err="1"/>
              <a:t>sUAS</a:t>
            </a:r>
            <a:r>
              <a:rPr lang="en-US" dirty="0"/>
              <a:t> generally perform intelligence, surveillance, and reconnaissance (ISR) functions, commercial UAS are often employed in mission spaces requiring high degrees of sensor resolution, versatility, and complex product processing (e.g. orthographic mapping, point clouds, volumetric measurements, flow rate/direction determinations, 3-D modeling, etc.).</a:t>
            </a:r>
          </a:p>
          <a:p>
            <a:pPr lvl="0"/>
            <a:r>
              <a:rPr lang="en-US" u="sng" dirty="0"/>
              <a:t>Product Range</a:t>
            </a:r>
            <a:r>
              <a:rPr lang="en-US" dirty="0"/>
              <a:t> – The range of available commercial </a:t>
            </a:r>
            <a:r>
              <a:rPr lang="en-US" dirty="0" err="1"/>
              <a:t>sUAS</a:t>
            </a:r>
            <a:r>
              <a:rPr lang="en-US" dirty="0"/>
              <a:t> products available to those in the domestic commercial and government space are far greater, both in terms of variety and cost than are available to the military.  This fact makes the development of and disciplined adherence to mission-focused requirements even more critical in the commercial space.</a:t>
            </a:r>
          </a:p>
          <a:p>
            <a:pPr lvl="0"/>
            <a:r>
              <a:rPr lang="en-US" u="sng" dirty="0"/>
              <a:t>Maintenance </a:t>
            </a:r>
            <a:r>
              <a:rPr lang="en-US" dirty="0"/>
              <a:t>– Another common disconnect commercial drone requirements and the military model is in required maintenance and maintenance programs.  The majority of commercial drones used by companies and agencies today are electrically powered rotorcraft (quad or </a:t>
            </a:r>
            <a:r>
              <a:rPr lang="en-US" dirty="0" err="1"/>
              <a:t>hexacopters</a:t>
            </a:r>
            <a:r>
              <a:rPr lang="en-US" dirty="0"/>
              <a:t>), hand-launched fixed wing, or hybrid vertical takeoff and land variants that can also fly as fixed wing aircraft.  These aircraft have proven to be highly reliable and in need of little maintenance and repair.  As an example, across Interior’s 20,000+ UAS flights, we’ve experienced less than a dozen mechanical failures.  Traditional military style calendar and flight hour based preventative maintenance programs are really only necessary for </a:t>
            </a:r>
            <a:r>
              <a:rPr lang="en-US" dirty="0" err="1"/>
              <a:t>sUAS</a:t>
            </a:r>
            <a:r>
              <a:rPr lang="en-US" dirty="0"/>
              <a:t> with fossil-fuel based propulsion systems.</a:t>
            </a:r>
          </a:p>
          <a:p>
            <a:pPr lvl="0"/>
            <a:r>
              <a:rPr lang="en-US" u="sng" dirty="0"/>
              <a:t>Automation </a:t>
            </a:r>
            <a:r>
              <a:rPr lang="en-US" dirty="0"/>
              <a:t>– By virtue of the fact that commercial drones are meant for a wide array of potential users, they are generally far more automated than their military equivalents.  The automation also extends to the available sensors/payloads and data processing packages. This opens up the door for easier and quicker integration into commercial/domestic government applications.</a:t>
            </a:r>
          </a:p>
          <a:p>
            <a:pPr lvl="0"/>
            <a:r>
              <a:rPr lang="en-US" u="sng" dirty="0"/>
              <a:t>Training </a:t>
            </a:r>
            <a:r>
              <a:rPr lang="en-US" dirty="0"/>
              <a:t>– The high standard level of commercial </a:t>
            </a:r>
            <a:r>
              <a:rPr lang="en-US" dirty="0" err="1"/>
              <a:t>sUAS</a:t>
            </a:r>
            <a:r>
              <a:rPr lang="en-US" dirty="0"/>
              <a:t> automation also reduces the training requirements for commercial drone users.  While training in risk management, how to responsibly operate in the National Airspace System, and basic safety principles is warranted no matter the level of automation, too many consultant companies employing former military members attempt to overlay an unnecessarily rigorous training program that fails to cover essentials of successful operations in the domestic commercial UAS space that aren’t considerations in military drone flying.</a:t>
            </a:r>
          </a:p>
          <a:p>
            <a:pPr lvl="0"/>
            <a:r>
              <a:rPr lang="en-US" u="sng" dirty="0"/>
              <a:t>Privacy </a:t>
            </a:r>
            <a:r>
              <a:rPr lang="en-US" dirty="0"/>
              <a:t>– One of those areas that isn’t a concern for military UAS programs and pilots, but is a key to the long term success of the domestic commercial drone business community and the companies that support it is considering the privacy of the people, land, and facilities we fly over.  As an aircraft class, drones bring with them the reputational baggage as weapons of war and/or tools of intelligence gathering.  While the privacy of the local populace has never been a concern for deployed tactical photo reconnaissance flights or UAS operations, it is very important to successful and sustained commercial drone operations in the U.S.  Highly successful domestic drone operations build privacy considerations into every aspect of the program, from policy, training, hardware, software, and communications before, during, and after the flight.  A testament to this is one of Interior’s “metrics that matter.”  In over 10 years and 20,000+ UAS flights over public land in 42 States and U.S. Territories that are subject to over 400 million visitors annually, Interior has not received one formal complaint from the public related to drone use.</a:t>
            </a:r>
          </a:p>
          <a:p>
            <a:pPr lvl="0"/>
            <a:r>
              <a:rPr lang="en-US" u="sng" dirty="0"/>
              <a:t>Transparency </a:t>
            </a:r>
            <a:r>
              <a:rPr lang="en-US" dirty="0"/>
              <a:t>– As with privacy, military UAS programs and operators are not unconcerned about transparency, but they view it as a risk to safe and successful operations.  However, in the commercial drone space, having a concerted and sustained transparency program is critical to building public trust establishing a positive reputation with current and potential customers.  As with privacy, those that seek to apply the military UAS model to domestic commercial drone applications neglect this important element. </a:t>
            </a:r>
          </a:p>
          <a:p>
            <a:pPr lvl="0"/>
            <a:r>
              <a:rPr lang="en-US" u="sng" dirty="0"/>
              <a:t>Collaboration </a:t>
            </a:r>
            <a:r>
              <a:rPr lang="en-US" dirty="0"/>
              <a:t>– Success in integrating commercial drones requires a high degree of collaboration among multiple parties, including local, state, and federal government agencies, businesses, and the general public.  Prospective users also often collaborate with other commercial drone programs for best practices and lessons learned.  Collaboration with industry providers is key to ensuring a mutual understanding of requirements and current and developing technologies.  These collaboration requirements far exceed those required in a military UAS program.</a:t>
            </a:r>
          </a:p>
          <a:p>
            <a:pPr lvl="0"/>
            <a:r>
              <a:rPr lang="en-US" u="sng" dirty="0"/>
              <a:t>Budget </a:t>
            </a:r>
            <a:r>
              <a:rPr lang="en-US" dirty="0"/>
              <a:t>– There are few if any agencies as well funded as the Department of Defense (DOD).  As an example, DOI’s budget is roughly 1/60</a:t>
            </a:r>
            <a:r>
              <a:rPr lang="en-US" baseline="30000" dirty="0"/>
              <a:t>th</a:t>
            </a:r>
            <a:r>
              <a:rPr lang="en-US" dirty="0"/>
              <a:t> that of DOD, or put in other terms, not enough to buy one current Navy aircraft carrier.  Companies that attempt to apply the military business, budget, and acquisition model to a domestic UAS program will quickly price their services and products out of this market.</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6</a:t>
            </a:fld>
            <a:endParaRPr lang="en-US" dirty="0"/>
          </a:p>
        </p:txBody>
      </p:sp>
    </p:spTree>
    <p:extLst>
      <p:ext uri="{BB962C8B-B14F-4D97-AF65-F5344CB8AC3E}">
        <p14:creationId xmlns:p14="http://schemas.microsoft.com/office/powerpoint/2010/main" val="199620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27382"/>
            <a:ext cx="5486400" cy="3086100"/>
          </a:xfrm>
        </p:spPr>
      </p:sp>
      <p:sp>
        <p:nvSpPr>
          <p:cNvPr id="3" name="Notes Placeholder 2"/>
          <p:cNvSpPr>
            <a:spLocks noGrp="1"/>
          </p:cNvSpPr>
          <p:nvPr>
            <p:ph type="body" idx="1"/>
          </p:nvPr>
        </p:nvSpPr>
        <p:spPr>
          <a:xfrm>
            <a:off x="258417" y="3697357"/>
            <a:ext cx="6281531" cy="4303643"/>
          </a:xfrm>
        </p:spPr>
        <p:txBody>
          <a:bodyPr/>
          <a:lstStyle/>
          <a:p>
            <a:r>
              <a:rPr lang="en-US" sz="1200" b="1" kern="1200" dirty="0" smtClean="0">
                <a:solidFill>
                  <a:schemeClr val="tx1"/>
                </a:solidFill>
                <a:effectLst/>
                <a:latin typeface="+mn-lt"/>
                <a:ea typeface="+mn-ea"/>
                <a:cs typeface="+mn-cs"/>
              </a:rPr>
              <a:t>Why?</a:t>
            </a:r>
            <a:r>
              <a:rPr lang="en-US" sz="1200" kern="1200" dirty="0" smtClean="0">
                <a:solidFill>
                  <a:schemeClr val="tx1"/>
                </a:solidFill>
                <a:effectLst/>
                <a:latin typeface="+mn-lt"/>
                <a:ea typeface="+mn-ea"/>
                <a:cs typeface="+mn-cs"/>
              </a:rPr>
              <a:t> – So, why did Interior pursue the use of commercial drones?  It all comes down to requirements.  The biggest reason most technology-centric programs fail is that they neglect to develop sound requirements before acquiring and operating systems they “thought” would meet their needs.  This is even more prevalent in agencies that seek to integrate commercial drones.  The “siren’s song” of ready </a:t>
            </a:r>
            <a:r>
              <a:rPr lang="en-US" sz="1200" b="1" kern="1200" dirty="0" smtClean="0">
                <a:solidFill>
                  <a:schemeClr val="tx1"/>
                </a:solidFill>
                <a:effectLst/>
                <a:latin typeface="+mn-lt"/>
                <a:ea typeface="+mn-ea"/>
                <a:cs typeface="+mn-cs"/>
              </a:rPr>
              <a:t>access</a:t>
            </a:r>
            <a:r>
              <a:rPr lang="en-US" sz="1200" kern="1200" dirty="0" smtClean="0">
                <a:solidFill>
                  <a:schemeClr val="tx1"/>
                </a:solidFill>
                <a:effectLst/>
                <a:latin typeface="+mn-lt"/>
                <a:ea typeface="+mn-ea"/>
                <a:cs typeface="+mn-cs"/>
              </a:rPr>
              <a:t> to commercial drones, their </a:t>
            </a:r>
            <a:r>
              <a:rPr lang="en-US" sz="1200" b="1" kern="1200" dirty="0" smtClean="0">
                <a:solidFill>
                  <a:schemeClr val="tx1"/>
                </a:solidFill>
                <a:effectLst/>
                <a:latin typeface="+mn-lt"/>
                <a:ea typeface="+mn-ea"/>
                <a:cs typeface="+mn-cs"/>
              </a:rPr>
              <a:t>ease</a:t>
            </a:r>
            <a:r>
              <a:rPr lang="en-US" sz="1200" kern="1200" dirty="0" smtClean="0">
                <a:solidFill>
                  <a:schemeClr val="tx1"/>
                </a:solidFill>
                <a:effectLst/>
                <a:latin typeface="+mn-lt"/>
                <a:ea typeface="+mn-ea"/>
                <a:cs typeface="+mn-cs"/>
              </a:rPr>
              <a:t> of operation, and their relatively </a:t>
            </a:r>
            <a:r>
              <a:rPr lang="en-US" sz="1200" b="1" kern="1200" dirty="0" smtClean="0">
                <a:solidFill>
                  <a:schemeClr val="tx1"/>
                </a:solidFill>
                <a:effectLst/>
                <a:latin typeface="+mn-lt"/>
                <a:ea typeface="+mn-ea"/>
                <a:cs typeface="+mn-cs"/>
              </a:rPr>
              <a:t>low price point</a:t>
            </a:r>
            <a:r>
              <a:rPr lang="en-US" sz="1200" kern="1200" dirty="0" smtClean="0">
                <a:solidFill>
                  <a:schemeClr val="tx1"/>
                </a:solidFill>
                <a:effectLst/>
                <a:latin typeface="+mn-lt"/>
                <a:ea typeface="+mn-ea"/>
                <a:cs typeface="+mn-cs"/>
              </a:rPr>
              <a:t> (compared to manned aircraft), coupled with the </a:t>
            </a:r>
            <a:r>
              <a:rPr lang="en-US" sz="1200" b="1" i="1" kern="1200" dirty="0" smtClean="0">
                <a:solidFill>
                  <a:schemeClr val="tx1"/>
                </a:solidFill>
                <a:effectLst/>
                <a:latin typeface="+mn-lt"/>
                <a:ea typeface="+mn-ea"/>
                <a:cs typeface="+mn-cs"/>
              </a:rPr>
              <a:t>“bright shiny object”</a:t>
            </a:r>
            <a:r>
              <a:rPr lang="en-US" sz="1200" kern="1200" dirty="0" smtClean="0">
                <a:solidFill>
                  <a:schemeClr val="tx1"/>
                </a:solidFill>
                <a:effectLst/>
                <a:latin typeface="+mn-lt"/>
                <a:ea typeface="+mn-ea"/>
                <a:cs typeface="+mn-cs"/>
              </a:rPr>
              <a:t> of ever changing drone models, payloads, and processing software challenge agencies to establish and practice disciplined adherence to sound requirements.</a:t>
            </a:r>
          </a:p>
          <a:p>
            <a:r>
              <a:rPr lang="en-US" sz="1200" kern="1200" dirty="0" smtClean="0">
                <a:solidFill>
                  <a:schemeClr val="tx1"/>
                </a:solidFill>
                <a:effectLst/>
                <a:latin typeface="+mn-lt"/>
                <a:ea typeface="+mn-ea"/>
                <a:cs typeface="+mn-cs"/>
              </a:rPr>
              <a:t>The second biggest reason agencies (and companies) fail to effectively integrate commercial UAS is that they don’t treat them as the name connotes, as a SYSTEM.  UAS consist of the </a:t>
            </a:r>
            <a:r>
              <a:rPr lang="en-US" sz="1200" b="1" kern="1200" dirty="0" smtClean="0">
                <a:solidFill>
                  <a:schemeClr val="tx1"/>
                </a:solidFill>
                <a:effectLst/>
                <a:latin typeface="+mn-lt"/>
                <a:ea typeface="+mn-ea"/>
                <a:cs typeface="+mn-cs"/>
              </a:rPr>
              <a:t>Platform</a:t>
            </a:r>
            <a:r>
              <a:rPr lang="en-US" sz="1200" kern="1200" dirty="0" smtClean="0">
                <a:solidFill>
                  <a:schemeClr val="tx1"/>
                </a:solidFill>
                <a:effectLst/>
                <a:latin typeface="+mn-lt"/>
                <a:ea typeface="+mn-ea"/>
                <a:cs typeface="+mn-cs"/>
              </a:rPr>
              <a:t> (drone vehicle), the </a:t>
            </a:r>
            <a:r>
              <a:rPr lang="en-US" sz="1200" b="1" kern="1200" dirty="0" smtClean="0">
                <a:solidFill>
                  <a:schemeClr val="tx1"/>
                </a:solidFill>
                <a:effectLst/>
                <a:latin typeface="+mn-lt"/>
                <a:ea typeface="+mn-ea"/>
                <a:cs typeface="+mn-cs"/>
              </a:rPr>
              <a:t>Payload</a:t>
            </a:r>
            <a:r>
              <a:rPr lang="en-US" sz="1200" kern="1200" dirty="0" smtClean="0">
                <a:solidFill>
                  <a:schemeClr val="tx1"/>
                </a:solidFill>
                <a:effectLst/>
                <a:latin typeface="+mn-lt"/>
                <a:ea typeface="+mn-ea"/>
                <a:cs typeface="+mn-cs"/>
              </a:rPr>
              <a:t> (sensor, package, etc.), and the </a:t>
            </a:r>
            <a:r>
              <a:rPr lang="en-US" sz="1200" b="1" kern="1200" dirty="0" smtClean="0">
                <a:solidFill>
                  <a:schemeClr val="tx1"/>
                </a:solidFill>
                <a:effectLst/>
                <a:latin typeface="+mn-lt"/>
                <a:ea typeface="+mn-ea"/>
                <a:cs typeface="+mn-cs"/>
              </a:rPr>
              <a:t>Processing</a:t>
            </a:r>
            <a:r>
              <a:rPr lang="en-US" sz="1200" kern="1200" dirty="0" smtClean="0">
                <a:solidFill>
                  <a:schemeClr val="tx1"/>
                </a:solidFill>
                <a:effectLst/>
                <a:latin typeface="+mn-lt"/>
                <a:ea typeface="+mn-ea"/>
                <a:cs typeface="+mn-cs"/>
              </a:rPr>
              <a:t> (either the derived data product itself or data that demonstrates the mission was accomplished).  Sound requirements seek to determine the intersection of Platform, Payload, and Processing needs within the </a:t>
            </a:r>
            <a:r>
              <a:rPr lang="en-US" sz="1200" u="sng" kern="1200" dirty="0" smtClean="0">
                <a:solidFill>
                  <a:schemeClr val="tx1"/>
                </a:solidFill>
                <a:effectLst/>
                <a:latin typeface="+mn-lt"/>
                <a:ea typeface="+mn-ea"/>
                <a:cs typeface="+mn-cs"/>
              </a:rPr>
              <a:t>context</a:t>
            </a:r>
            <a:r>
              <a:rPr lang="en-US" sz="1200" kern="1200" dirty="0" smtClean="0">
                <a:solidFill>
                  <a:schemeClr val="tx1"/>
                </a:solidFill>
                <a:effectLst/>
                <a:latin typeface="+mn-lt"/>
                <a:ea typeface="+mn-ea"/>
                <a:cs typeface="+mn-cs"/>
              </a:rPr>
              <a:t> of the intended </a:t>
            </a:r>
            <a:r>
              <a:rPr lang="en-US" sz="1200" b="1" kern="1200" dirty="0" smtClean="0">
                <a:solidFill>
                  <a:schemeClr val="tx1"/>
                </a:solidFill>
                <a:effectLst/>
                <a:latin typeface="+mn-lt"/>
                <a:ea typeface="+mn-ea"/>
                <a:cs typeface="+mn-cs"/>
              </a:rPr>
              <a:t>Mission</a:t>
            </a:r>
            <a:r>
              <a:rPr lang="en-US" sz="1200" kern="1200" dirty="0" smtClean="0">
                <a:solidFill>
                  <a:schemeClr val="tx1"/>
                </a:solidFill>
                <a:effectLst/>
                <a:latin typeface="+mn-lt"/>
                <a:ea typeface="+mn-ea"/>
                <a:cs typeface="+mn-cs"/>
              </a:rPr>
              <a:t> and the desired level of </a:t>
            </a:r>
            <a:r>
              <a:rPr lang="en-US" sz="1200" b="1" kern="1200" dirty="0" smtClean="0">
                <a:solidFill>
                  <a:schemeClr val="tx1"/>
                </a:solidFill>
                <a:effectLst/>
                <a:latin typeface="+mn-lt"/>
                <a:ea typeface="+mn-ea"/>
                <a:cs typeface="+mn-cs"/>
              </a:rPr>
              <a:t>Security</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In undertaking its requirements journey, OAS leveraged its knowledge of the DOD’s UAS program and acquisition habits.  Knowing DOD’s desire to keep the warfighter equipped with the latest technology and the relatively low price point of DOD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in comparison to larger UAS and manned aircraft, OAS </a:t>
            </a:r>
            <a:r>
              <a:rPr lang="en-US" sz="1200" kern="1200" dirty="0" err="1" smtClean="0">
                <a:solidFill>
                  <a:schemeClr val="tx1"/>
                </a:solidFill>
                <a:effectLst/>
                <a:latin typeface="+mn-lt"/>
                <a:ea typeface="+mn-ea"/>
                <a:cs typeface="+mn-cs"/>
              </a:rPr>
              <a:t>initally</a:t>
            </a:r>
            <a:r>
              <a:rPr lang="en-US" sz="1200" kern="1200" dirty="0" smtClean="0">
                <a:solidFill>
                  <a:schemeClr val="tx1"/>
                </a:solidFill>
                <a:effectLst/>
                <a:latin typeface="+mn-lt"/>
                <a:ea typeface="+mn-ea"/>
                <a:cs typeface="+mn-cs"/>
              </a:rPr>
              <a:t> developed a strategy to use excess DOD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to conduct operational test and evaluation (OT&amp;E) flights across a wide array of Interior bureau missions as a way to conduct timely, inexpensive, and effective requirements identification.  At the time we began our OT&amp;E, we believed military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might meet our mission requirements and with the expected continuous upgrade and turnover of military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to the warfighter, would have access to an uninterrupted supply of “free” assets in the form of excessed DOD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Under this strategy, OAS obtained about $25M in excess DOD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(Raven A/B, T-Hawk) at no cost.  Although many had been used in the field, some came unused, direct from the factory as DOD moved on to new or different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models to satisfy continually evolving warfighter requirements.  By acquiring a large number of these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(~275), Interior was able to avoid potentially expensive maintenance contracts; if a drone became damaged beyond field repair levels during OT&amp;E, it was simply replaced with another from the inventory.  Over a five year period (2010 – 2014), OAS and bureau operators conducted over 2,200 Raven and T-Hawk OT&amp;E flights across more than 25 Interior mission applications.  Key findings from this OT&amp;E program included:</a:t>
            </a:r>
          </a:p>
          <a:p>
            <a:pPr lvl="0"/>
            <a:r>
              <a:rPr lang="en-US" sz="1200" kern="1200" dirty="0" smtClean="0">
                <a:solidFill>
                  <a:schemeClr val="tx1"/>
                </a:solidFill>
                <a:effectLst/>
                <a:latin typeface="+mn-lt"/>
                <a:ea typeface="+mn-ea"/>
                <a:cs typeface="+mn-cs"/>
              </a:rPr>
              <a:t>The DOD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platforms were complicated to operate, challenging to train on, came equipped with radios that were incompatible with use in the continental U.S., and lacked the flight stability, transportability, and reliability Interior required.  Additionally, the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platforms were limited to only one or two basic payloads.</a:t>
            </a:r>
          </a:p>
          <a:p>
            <a:pPr lvl="0"/>
            <a:r>
              <a:rPr lang="en-US" sz="1200" kern="1200" dirty="0" smtClean="0">
                <a:solidFill>
                  <a:schemeClr val="tx1"/>
                </a:solidFill>
                <a:effectLst/>
                <a:latin typeface="+mn-lt"/>
                <a:ea typeface="+mn-ea"/>
                <a:cs typeface="+mn-cs"/>
              </a:rPr>
              <a:t>The available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payloads lacked the high resolution required by Interior bureaus.  This was largely due to the differences in DOD and DOI missions.  While DOD’s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missions were generally limited to intelligence, surveillance, and reconnaissance (ISR), DOI bureaus missions include detailed animal, vegetation, and landscape surveys, high resolution mapping, 3-D modeling, etc. that require down to sub-centimeter resolution.  Interior bureaus also require a high degree of sensor versatility; as an example, OAS has qualified 16 different payloads on its first commercial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acquisition.</a:t>
            </a:r>
          </a:p>
          <a:p>
            <a:pPr lvl="0"/>
            <a:r>
              <a:rPr lang="en-US" sz="1200" kern="1200" dirty="0" smtClean="0">
                <a:solidFill>
                  <a:schemeClr val="tx1"/>
                </a:solidFill>
                <a:effectLst/>
                <a:latin typeface="+mn-lt"/>
                <a:ea typeface="+mn-ea"/>
                <a:cs typeface="+mn-cs"/>
              </a:rPr>
              <a:t>Due to the differences in mission focus between DOD and DOI, the OT&amp;E program also revealed the available processing inherent to the DOD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was insufficient for the complex nature of Interior bureau photogrammetry and other mission requirements.  Since acquiring commercial drones, OAS and Interior bureaus have collaborated to test and field dozens of low cost, specialized processing applications able to deliver a variety of highly useful data products.</a:t>
            </a:r>
          </a:p>
          <a:p>
            <a:r>
              <a:rPr lang="en-US" sz="1200" kern="1200" dirty="0" smtClean="0">
                <a:solidFill>
                  <a:schemeClr val="tx1"/>
                </a:solidFill>
                <a:effectLst/>
                <a:latin typeface="+mn-lt"/>
                <a:ea typeface="+mn-ea"/>
                <a:cs typeface="+mn-cs"/>
              </a:rPr>
              <a:t>Using the data and experience gathered over the course of the 5-year OT&amp;E effort, 300+ OAS and bureau subject matter experts met and developed the </a:t>
            </a:r>
            <a:r>
              <a:rPr lang="en-US" sz="1200" u="sng" kern="1200" dirty="0" smtClean="0">
                <a:solidFill>
                  <a:schemeClr val="tx1"/>
                </a:solidFill>
                <a:effectLst/>
                <a:latin typeface="+mn-lt"/>
                <a:ea typeface="+mn-ea"/>
                <a:cs typeface="+mn-cs"/>
                <a:hlinkClick r:id="rId3"/>
              </a:rPr>
              <a:t>Master UAS Requirements for the DOI</a:t>
            </a:r>
            <a:r>
              <a:rPr lang="en-US" sz="1200" kern="1200" dirty="0" smtClean="0">
                <a:solidFill>
                  <a:schemeClr val="tx1"/>
                </a:solidFill>
                <a:effectLst/>
                <a:latin typeface="+mn-lt"/>
                <a:ea typeface="+mn-ea"/>
                <a:cs typeface="+mn-cs"/>
              </a:rPr>
              <a:t>, a comprehensive and detailed list of nine different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to meet Interior mission needs.  This document (the only one of its kind published by a government agency) serves to inform Interior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fleet and contract service acquisitions.  It is regularly updated based on operational feedback from the field, new missions, and emergent technology developments.</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7</a:t>
            </a:fld>
            <a:endParaRPr lang="en-US" dirty="0"/>
          </a:p>
        </p:txBody>
      </p:sp>
    </p:spTree>
    <p:extLst>
      <p:ext uri="{BB962C8B-B14F-4D97-AF65-F5344CB8AC3E}">
        <p14:creationId xmlns:p14="http://schemas.microsoft.com/office/powerpoint/2010/main" val="194608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Why? – Commercial Market Realities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With solid </a:t>
            </a:r>
            <a:r>
              <a:rPr lang="en-US" sz="1200" kern="1200" dirty="0" err="1" smtClean="0">
                <a:solidFill>
                  <a:schemeClr val="tx1"/>
                </a:solidFill>
                <a:effectLst/>
                <a:latin typeface="+mn-lt"/>
                <a:ea typeface="+mn-ea"/>
                <a:cs typeface="+mn-cs"/>
              </a:rPr>
              <a:t>sUAS</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Platform</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Payload</a:t>
            </a:r>
            <a:r>
              <a:rPr lang="en-US" sz="1200" kern="1200" dirty="0" smtClean="0">
                <a:solidFill>
                  <a:schemeClr val="tx1"/>
                </a:solidFill>
                <a:effectLst/>
                <a:latin typeface="+mn-lt"/>
                <a:ea typeface="+mn-ea"/>
                <a:cs typeface="+mn-cs"/>
              </a:rPr>
              <a:t>, and </a:t>
            </a:r>
            <a:r>
              <a:rPr lang="en-US" sz="1200" b="1" i="1" kern="1200" dirty="0" smtClean="0">
                <a:solidFill>
                  <a:schemeClr val="tx1"/>
                </a:solidFill>
                <a:effectLst/>
                <a:latin typeface="+mn-lt"/>
                <a:ea typeface="+mn-ea"/>
                <a:cs typeface="+mn-cs"/>
              </a:rPr>
              <a:t>Processing</a:t>
            </a:r>
            <a:r>
              <a:rPr lang="en-US" sz="1200" kern="1200" dirty="0" smtClean="0">
                <a:solidFill>
                  <a:schemeClr val="tx1"/>
                </a:solidFill>
                <a:effectLst/>
                <a:latin typeface="+mn-lt"/>
                <a:ea typeface="+mn-ea"/>
                <a:cs typeface="+mn-cs"/>
              </a:rPr>
              <a:t> requirements in hand, developed within a mission and security context, the next step was to identify potential providers that could deliver the right </a:t>
            </a:r>
            <a:r>
              <a:rPr lang="en-US" sz="1200" b="1" i="1" kern="1200" dirty="0" smtClean="0">
                <a:solidFill>
                  <a:schemeClr val="tx1"/>
                </a:solidFill>
                <a:effectLst/>
                <a:latin typeface="+mn-lt"/>
                <a:ea typeface="+mn-ea"/>
                <a:cs typeface="+mn-cs"/>
              </a:rPr>
              <a:t>Performance</a:t>
            </a:r>
            <a:r>
              <a:rPr lang="en-US" sz="1200" kern="1200" dirty="0" smtClean="0">
                <a:solidFill>
                  <a:schemeClr val="tx1"/>
                </a:solidFill>
                <a:effectLst/>
                <a:latin typeface="+mn-lt"/>
                <a:ea typeface="+mn-ea"/>
                <a:cs typeface="+mn-cs"/>
              </a:rPr>
              <a:t> (mission and security) and sufficient </a:t>
            </a:r>
            <a:r>
              <a:rPr lang="en-US" sz="1200" b="1" i="1" kern="1200" dirty="0" smtClean="0">
                <a:solidFill>
                  <a:schemeClr val="tx1"/>
                </a:solidFill>
                <a:effectLst/>
                <a:latin typeface="+mn-lt"/>
                <a:ea typeface="+mn-ea"/>
                <a:cs typeface="+mn-cs"/>
              </a:rPr>
              <a:t>Scalability</a:t>
            </a:r>
            <a:r>
              <a:rPr lang="en-US" sz="1200" kern="1200" dirty="0" smtClean="0">
                <a:solidFill>
                  <a:schemeClr val="tx1"/>
                </a:solidFill>
                <a:effectLst/>
                <a:latin typeface="+mn-lt"/>
                <a:ea typeface="+mn-ea"/>
                <a:cs typeface="+mn-cs"/>
              </a:rPr>
              <a:t> at a </a:t>
            </a:r>
            <a:r>
              <a:rPr lang="en-US" sz="1200" b="1" i="1" kern="1200" dirty="0" smtClean="0">
                <a:solidFill>
                  <a:schemeClr val="tx1"/>
                </a:solidFill>
                <a:effectLst/>
                <a:latin typeface="+mn-lt"/>
                <a:ea typeface="+mn-ea"/>
                <a:cs typeface="+mn-cs"/>
              </a:rPr>
              <a:t>Price</a:t>
            </a:r>
            <a:r>
              <a:rPr lang="en-US" sz="1200" kern="1200" dirty="0" smtClean="0">
                <a:solidFill>
                  <a:schemeClr val="tx1"/>
                </a:solidFill>
                <a:effectLst/>
                <a:latin typeface="+mn-lt"/>
                <a:ea typeface="+mn-ea"/>
                <a:cs typeface="+mn-cs"/>
              </a:rPr>
              <a:t> that our bureaus can afford.  In preparation for Interior’s first requirements-based UAS acquisition, OAS and the bureaus jointly conducted extensive market research.  That research revealed several commercial UAS did not meet DOI’s data management assurance requirements.  Specifically, the did not meet the requirement that would have enabled Interior </a:t>
            </a:r>
            <a:r>
              <a:rPr lang="en-US" sz="1200" b="1" i="1" kern="1200" dirty="0" smtClean="0">
                <a:solidFill>
                  <a:schemeClr val="tx1"/>
                </a:solidFill>
                <a:effectLst/>
                <a:latin typeface="+mn-lt"/>
                <a:ea typeface="+mn-ea"/>
                <a:cs typeface="+mn-cs"/>
              </a:rPr>
              <a:t>“to decline and lock out any device information sharing including telemetry through aircraft, software or applications preventing any automated uploads or downloads.”</a:t>
            </a:r>
            <a:r>
              <a:rPr lang="en-US" sz="1200" kern="1200" dirty="0" smtClean="0">
                <a:solidFill>
                  <a:schemeClr val="tx1"/>
                </a:solidFill>
                <a:effectLst/>
                <a:latin typeface="+mn-lt"/>
                <a:ea typeface="+mn-ea"/>
                <a:cs typeface="+mn-cs"/>
              </a:rPr>
              <a:t>  This included drones from DJI, the most prolific commercial drone manufacturer with an estimated 70%-80% market share worldwide.</a:t>
            </a:r>
          </a:p>
          <a:p>
            <a:r>
              <a:rPr lang="en-US" sz="1200" kern="1200" dirty="0" smtClean="0">
                <a:solidFill>
                  <a:schemeClr val="tx1"/>
                </a:solidFill>
                <a:effectLst/>
                <a:latin typeface="+mn-lt"/>
                <a:ea typeface="+mn-ea"/>
                <a:cs typeface="+mn-cs"/>
              </a:rPr>
              <a:t>On August 16, 2016, Interior awarded its first contract to acquire commercial drones for its aviation fleet.  The Solo drone from 3D Robotics from Berkley California was selected through the standard competitive federal contracting process.  </a:t>
            </a:r>
          </a:p>
          <a:p>
            <a:r>
              <a:rPr lang="en-US" sz="1200" kern="1200" dirty="0" smtClean="0">
                <a:solidFill>
                  <a:schemeClr val="tx1"/>
                </a:solidFill>
                <a:effectLst/>
                <a:latin typeface="+mn-lt"/>
                <a:ea typeface="+mn-ea"/>
                <a:cs typeface="+mn-cs"/>
              </a:rPr>
              <a:t>Unfortunately, in October of that year, 3DR made a business decision to pivot away from drone manufacturing and ceased production of the Solo.  Among the reasons cited for this decision was competitive market pressure from companies like DJI.  While Interior’s UAS integration strategy had always included a robust market research element, the cessation of 3DR’s drone production intensified the need to identify potential candidates to meet Interior’s current demands for this type as well as those that might serve as future replacements when the current crop of Solos reached the predicted end of their lifecycle.  </a:t>
            </a:r>
          </a:p>
          <a:p>
            <a:r>
              <a:rPr lang="en-US" sz="1200" kern="1200" dirty="0" smtClean="0">
                <a:solidFill>
                  <a:schemeClr val="tx1"/>
                </a:solidFill>
                <a:effectLst/>
                <a:latin typeface="+mn-lt"/>
                <a:ea typeface="+mn-ea"/>
                <a:cs typeface="+mn-cs"/>
              </a:rPr>
              <a:t>It was during this extensive market research that it became evident that available drones with the same capability cost up to 10X that of our 3DR and available DJI drones, while those at comparable price points generally offered only 1/10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the functionality of these UAS.  It was in the reality of these findings that we embarked on a three-pronged strategy to obtain the needed performance at the price point our bureau partners demanded and could afford and with a level of data assurance management that met our published Master UAS Requirements.</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8</a:t>
            </a:fld>
            <a:endParaRPr lang="en-US" dirty="0"/>
          </a:p>
        </p:txBody>
      </p:sp>
    </p:spTree>
    <p:extLst>
      <p:ext uri="{BB962C8B-B14F-4D97-AF65-F5344CB8AC3E}">
        <p14:creationId xmlns:p14="http://schemas.microsoft.com/office/powerpoint/2010/main" val="120266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 Realities of Information Security</a:t>
            </a:r>
            <a:r>
              <a:rPr lang="en-US" sz="1200" kern="1200" dirty="0" smtClean="0">
                <a:solidFill>
                  <a:schemeClr val="tx1"/>
                </a:solidFill>
                <a:effectLst/>
                <a:latin typeface="+mn-lt"/>
                <a:ea typeface="+mn-ea"/>
                <a:cs typeface="+mn-cs"/>
              </a:rPr>
              <a:t> – Before we move onto the discussion of our three-pronged initiative to identify potential solutions to the commercial UAS market realities we faced in late 2016, we need to clear up a few myths in order to establish a factual and contextual foundation for that discussion.</a:t>
            </a:r>
          </a:p>
          <a:p>
            <a:r>
              <a:rPr lang="en-US" sz="1200" kern="1200" dirty="0" smtClean="0">
                <a:solidFill>
                  <a:schemeClr val="tx1"/>
                </a:solidFill>
                <a:effectLst/>
                <a:latin typeface="+mn-lt"/>
                <a:ea typeface="+mn-ea"/>
                <a:cs typeface="+mn-cs"/>
              </a:rPr>
              <a:t>First, we must realize that “absolute” information security is a myth.  Humans have been seeking to surreptitiously obtain information on each other since our earliest days.  In his seminal work, The Art of War, published over 2,500 years ago, Sun Tzu talked about the importance of knowing thy enemy.  Governments, business, and people actively seek out information on both entities external to them as well as elements within.  We even seek information on our allies, often without their knowledge.  </a:t>
            </a:r>
          </a:p>
          <a:p>
            <a:r>
              <a:rPr lang="en-US" sz="1200" kern="1200" dirty="0" smtClean="0">
                <a:solidFill>
                  <a:schemeClr val="tx1"/>
                </a:solidFill>
                <a:effectLst/>
                <a:latin typeface="+mn-lt"/>
                <a:ea typeface="+mn-ea"/>
                <a:cs typeface="+mn-cs"/>
              </a:rPr>
              <a:t>The difficulty in protecting one’s information was captured by one of our founding fathers, Benjamin Franklin who famously said “Three may keep a secret if two of them are dead.”  We have also learned that unlike real estate, data “location” does not necessarily equate to information security assurance.  Recent data breaches with the Office of Personnel Management (OPM), Equifax, Capitol One, Facebook, etc. all occurred from servers located within the U.S.</a:t>
            </a:r>
          </a:p>
          <a:p>
            <a:r>
              <a:rPr lang="en-US" sz="1200" kern="1200" dirty="0" smtClean="0">
                <a:solidFill>
                  <a:schemeClr val="tx1"/>
                </a:solidFill>
                <a:effectLst/>
                <a:latin typeface="+mn-lt"/>
                <a:ea typeface="+mn-ea"/>
                <a:cs typeface="+mn-cs"/>
              </a:rPr>
              <a:t>While the digital age of information has given us almost new countless methods and nodes with which to share and obtain information, it has also increased the potential for information </a:t>
            </a:r>
            <a:r>
              <a:rPr lang="en-US" sz="1200" b="1" u="sng" kern="1200" dirty="0" smtClean="0">
                <a:solidFill>
                  <a:schemeClr val="tx1"/>
                </a:solidFill>
                <a:effectLst/>
                <a:latin typeface="+mn-lt"/>
                <a:ea typeface="+mn-ea"/>
                <a:cs typeface="+mn-cs"/>
              </a:rPr>
              <a:t>in</a:t>
            </a:r>
            <a:r>
              <a:rPr lang="en-US" sz="1200" kern="1200" dirty="0" smtClean="0">
                <a:solidFill>
                  <a:schemeClr val="tx1"/>
                </a:solidFill>
                <a:effectLst/>
                <a:latin typeface="+mn-lt"/>
                <a:ea typeface="+mn-ea"/>
                <a:cs typeface="+mn-cs"/>
              </a:rPr>
              <a:t>security.  For those of us who are Cold War veterans, we were always aware and on the lookout for those who might be seeking to obtain information we had or to implant false or misleading information to influence our thinking to their ways (i.e. propaganda).  Back then, there were limited avenues for that to occur.  However, today we have consciously opened up many new and often anonymous ways for us to share information with others and for others to influence us with their version of information.  In that light, developing and implementing a layered defense to protect your information and filter information you have the potential receive becomes even more important than before.</a:t>
            </a:r>
          </a:p>
          <a:p>
            <a:endParaRPr lang="en-US" dirty="0"/>
          </a:p>
        </p:txBody>
      </p:sp>
      <p:sp>
        <p:nvSpPr>
          <p:cNvPr id="4" name="Slide Number Placeholder 3"/>
          <p:cNvSpPr>
            <a:spLocks noGrp="1"/>
          </p:cNvSpPr>
          <p:nvPr>
            <p:ph type="sldNum" sz="quarter" idx="10"/>
          </p:nvPr>
        </p:nvSpPr>
        <p:spPr/>
        <p:txBody>
          <a:bodyPr/>
          <a:lstStyle/>
          <a:p>
            <a:fld id="{9946CEE3-4835-4F73-BA0B-02C09C038718}" type="slidenum">
              <a:rPr lang="en-US" smtClean="0"/>
              <a:t>9</a:t>
            </a:fld>
            <a:endParaRPr lang="en-US" dirty="0"/>
          </a:p>
        </p:txBody>
      </p:sp>
    </p:spTree>
    <p:extLst>
      <p:ext uri="{BB962C8B-B14F-4D97-AF65-F5344CB8AC3E}">
        <p14:creationId xmlns:p14="http://schemas.microsoft.com/office/powerpoint/2010/main" val="28310689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8932558" y="5870575"/>
            <a:ext cx="1600200" cy="377825"/>
          </a:xfrm>
        </p:spPr>
        <p:txBody>
          <a:bodyPr/>
          <a:lstStyle/>
          <a:p>
            <a:fld id="{DF03E627-9C10-47CA-BBC4-0BDCC325EC5D}" type="datetime1">
              <a:rPr lang="en-US" smtClean="0"/>
              <a:t>9/1/2019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r>
              <a:rPr lang="en-US" smtClean="0"/>
              <a:t>Add a footer</a:t>
            </a:r>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89C4399-E271-4DEA-97F5-CEA4B5495003}" type="datetime1">
              <a:rPr lang="en-US" smtClean="0"/>
              <a:t>9/1/2019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F8A287-F7BF-4D03-9D45-877737466108}"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75CF00-83BE-437E-9536-DFEFDA0F9023}"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638CA3C-3E11-42CA-88A0-67DB3AA0F15F}"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5F032AF-76E3-48C9-AECF-0E502339A209}"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D663F0B-48AF-4907-85A0-8FD98E60F56D}"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56F750-3460-47B7-8BFB-F657DDBACD45}"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985E7-CE99-472C-A368-1E2F80907816}"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DA55104-6CC7-455F-A750-4A4D3771C120}"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173786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4289795-270D-4B57-A862-F14E7B1C5CB9}"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sp>
        <p:nvSpPr>
          <p:cNvPr id="7" name="TextBox 6"/>
          <p:cNvSpPr txBox="1"/>
          <p:nvPr userDrawn="1"/>
        </p:nvSpPr>
        <p:spPr>
          <a:xfrm>
            <a:off x="18107" y="6641018"/>
            <a:ext cx="1274708" cy="216982"/>
          </a:xfrm>
          <a:prstGeom prst="rect">
            <a:avLst/>
          </a:prstGeom>
          <a:noFill/>
        </p:spPr>
        <p:txBody>
          <a:bodyPr wrap="none" rtlCol="0">
            <a:spAutoFit/>
          </a:bodyPr>
          <a:lstStyle/>
          <a:p>
            <a:pPr>
              <a:lnSpc>
                <a:spcPct val="90000"/>
              </a:lnSpc>
            </a:pPr>
            <a:r>
              <a:rPr lang="en-US" sz="900" dirty="0" smtClean="0">
                <a:solidFill>
                  <a:schemeClr val="tx1">
                    <a:lumMod val="50000"/>
                  </a:schemeClr>
                </a:solidFill>
                <a:latin typeface="Arial" panose="020B0604020202020204" pitchFamily="34" charset="0"/>
                <a:cs typeface="Arial" panose="020B0604020202020204" pitchFamily="34" charset="0"/>
              </a:rPr>
              <a:t>Mark L Bathrick 2019</a:t>
            </a:r>
            <a:endParaRPr lang="en-US" sz="90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12862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627987" cy="1456267"/>
          </a:xfrm>
        </p:spPr>
        <p:txBody>
          <a:bodyPr>
            <a:normAutofit/>
          </a:bodyPr>
          <a:lstStyle>
            <a:lvl1pPr>
              <a:defRPr sz="40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1" y="2142067"/>
            <a:ext cx="10627987" cy="3923453"/>
          </a:xfrm>
        </p:spPr>
        <p:txBody>
          <a:bodyPr anchor="t">
            <a:normAutofit/>
          </a:bodyPr>
          <a:lstStyle>
            <a:lvl1pPr>
              <a:defRPr sz="2800"/>
            </a:lvl1pPr>
            <a:lvl2pPr>
              <a:defRPr sz="2400"/>
            </a:lvl2pPr>
            <a:lvl3pPr>
              <a:defRPr sz="2000"/>
            </a:lvl3pPr>
            <a:lvl4pPr>
              <a:defRPr sz="1800"/>
            </a:lvl4pPr>
            <a:lvl5pPr>
              <a:defRPr sz="1800"/>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9844084" y="6422071"/>
            <a:ext cx="1015380" cy="377825"/>
          </a:xfrm>
        </p:spPr>
        <p:txBody>
          <a:bodyPr/>
          <a:lstStyle/>
          <a:p>
            <a:fld id="{51833643-43AC-4997-BEE8-2F0C647EA5DC}" type="datetime1">
              <a:rPr lang="en-US" smtClean="0"/>
              <a:t>9/1/2019</a:t>
            </a:fld>
            <a:endParaRPr lang="en-US" dirty="0"/>
          </a:p>
        </p:txBody>
      </p:sp>
      <p:sp>
        <p:nvSpPr>
          <p:cNvPr id="5" name="Footer Placeholder 4"/>
          <p:cNvSpPr>
            <a:spLocks noGrp="1"/>
          </p:cNvSpPr>
          <p:nvPr>
            <p:ph type="ftr" sz="quarter" idx="11"/>
          </p:nvPr>
        </p:nvSpPr>
        <p:spPr>
          <a:xfrm>
            <a:off x="1562101" y="6422072"/>
            <a:ext cx="7827659" cy="377825"/>
          </a:xfrm>
        </p:spPr>
        <p:txBody>
          <a:bodyPr/>
          <a:lstStyle/>
          <a:p>
            <a:r>
              <a:rPr lang="en-US" smtClean="0"/>
              <a:t>Add a footer</a:t>
            </a:r>
            <a:endParaRPr lang="en-US" dirty="0"/>
          </a:p>
        </p:txBody>
      </p:sp>
      <p:sp>
        <p:nvSpPr>
          <p:cNvPr id="6" name="Slide Number Placeholder 5"/>
          <p:cNvSpPr>
            <a:spLocks noGrp="1"/>
          </p:cNvSpPr>
          <p:nvPr>
            <p:ph type="sldNum" sz="quarter" idx="12"/>
          </p:nvPr>
        </p:nvSpPr>
        <p:spPr>
          <a:xfrm>
            <a:off x="11313788" y="6422070"/>
            <a:ext cx="551167" cy="3778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763368-B186-411D-ABA8-FA55D97703AB}"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4195631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AB29A7E-8DCF-4506-8821-3E883C5EC16A}" type="datetime1">
              <a:rPr lang="en-US" smtClean="0"/>
              <a:t>9/1/2019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142494734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BB6C7A-114E-4FA5-A4F3-4896AF38F3DE}" type="datetime1">
              <a:rPr lang="en-US" smtClean="0"/>
              <a:t>9/1/2019</a:t>
            </a:fld>
            <a:endParaRPr lang="en-US" dirty="0"/>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1292865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3EAC3F-011B-4784-9FCC-41544A4C7FEB}" type="datetime1">
              <a:rPr lang="en-US" smtClean="0"/>
              <a:t>9/1/2019</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62DD0E4E-505F-4C0D-A708-697B708F77C2}" type="slidenum">
              <a:rPr lang="en-US" smtClean="0"/>
              <a:t>‹#›</a:t>
            </a:fld>
            <a:endParaRPr lang="en-US" dirty="0"/>
          </a:p>
        </p:txBody>
      </p:sp>
      <p:sp>
        <p:nvSpPr>
          <p:cNvPr id="6" name="TextBox 5"/>
          <p:cNvSpPr txBox="1"/>
          <p:nvPr userDrawn="1"/>
        </p:nvSpPr>
        <p:spPr>
          <a:xfrm>
            <a:off x="18107" y="6641018"/>
            <a:ext cx="550151" cy="216982"/>
          </a:xfrm>
          <a:prstGeom prst="rect">
            <a:avLst/>
          </a:prstGeom>
          <a:noFill/>
        </p:spPr>
        <p:txBody>
          <a:bodyPr wrap="none" rtlCol="0">
            <a:spAutoFit/>
          </a:bodyPr>
          <a:lstStyle/>
          <a:p>
            <a:pPr>
              <a:lnSpc>
                <a:spcPct val="90000"/>
              </a:lnSpc>
            </a:pPr>
            <a:r>
              <a:rPr lang="en-US" sz="900" dirty="0" smtClean="0">
                <a:solidFill>
                  <a:schemeClr val="tx1">
                    <a:lumMod val="50000"/>
                  </a:schemeClr>
                </a:solidFill>
                <a:latin typeface="Arial" panose="020B0604020202020204" pitchFamily="34" charset="0"/>
                <a:cs typeface="Arial" panose="020B0604020202020204" pitchFamily="34" charset="0"/>
              </a:rPr>
              <a:t>MLB19</a:t>
            </a:r>
            <a:endParaRPr lang="en-US" sz="90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398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E2E14-0E47-4077-B7C9-B5995A14B578}" type="datetime1">
              <a:rPr lang="en-US" smtClean="0"/>
              <a:t>9/1/2019</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62DD0E4E-505F-4C0D-A708-697B708F77C2}" type="slidenum">
              <a:rPr lang="en-US" smtClean="0"/>
              <a:t>‹#›</a:t>
            </a:fld>
            <a:endParaRPr lang="en-US" dirty="0"/>
          </a:p>
        </p:txBody>
      </p:sp>
      <p:sp>
        <p:nvSpPr>
          <p:cNvPr id="5" name="TextBox 4"/>
          <p:cNvSpPr txBox="1"/>
          <p:nvPr userDrawn="1"/>
        </p:nvSpPr>
        <p:spPr>
          <a:xfrm>
            <a:off x="18107" y="6641018"/>
            <a:ext cx="1274708" cy="216982"/>
          </a:xfrm>
          <a:prstGeom prst="rect">
            <a:avLst/>
          </a:prstGeom>
          <a:noFill/>
        </p:spPr>
        <p:txBody>
          <a:bodyPr wrap="none" rtlCol="0">
            <a:spAutoFit/>
          </a:bodyPr>
          <a:lstStyle/>
          <a:p>
            <a:pPr>
              <a:lnSpc>
                <a:spcPct val="90000"/>
              </a:lnSpc>
            </a:pPr>
            <a:r>
              <a:rPr lang="en-US" sz="900" dirty="0" smtClean="0">
                <a:solidFill>
                  <a:schemeClr val="tx1">
                    <a:lumMod val="50000"/>
                  </a:schemeClr>
                </a:solidFill>
                <a:latin typeface="Arial" panose="020B0604020202020204" pitchFamily="34" charset="0"/>
                <a:cs typeface="Arial" panose="020B0604020202020204" pitchFamily="34" charset="0"/>
              </a:rPr>
              <a:t>Mark</a:t>
            </a:r>
            <a:r>
              <a:rPr lang="en-US" sz="900" baseline="0" dirty="0" smtClean="0">
                <a:solidFill>
                  <a:schemeClr val="tx1">
                    <a:lumMod val="50000"/>
                  </a:schemeClr>
                </a:solidFill>
                <a:latin typeface="Arial" panose="020B0604020202020204" pitchFamily="34" charset="0"/>
                <a:cs typeface="Arial" panose="020B0604020202020204" pitchFamily="34" charset="0"/>
              </a:rPr>
              <a:t> L Bathrick 2019</a:t>
            </a:r>
            <a:endParaRPr lang="en-US" sz="90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55534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DE8068-AFD5-4972-A826-2710E68C62F3}" type="datetime1">
              <a:rPr lang="en-US" smtClean="0"/>
              <a:t>9/1/2019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6744683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BC4099-C585-4971-A689-01DA2A1D5E0D}" type="datetime1">
              <a:rPr lang="en-US" smtClean="0"/>
              <a:t>9/1/2019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224324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ECDF823-41C6-4776-99C8-2BF872971CF7}"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297231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BAD098-EB35-43E5-BF85-6A9891ED5C4E}"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62DD0E4E-505F-4C0D-A708-697B708F77C2}" type="slidenum">
              <a:rPr lang="en-US" smtClean="0"/>
              <a:t>‹#›</a:t>
            </a:fld>
            <a:endParaRPr lang="en-US" dirty="0"/>
          </a:p>
        </p:txBody>
      </p:sp>
    </p:spTree>
    <p:extLst>
      <p:ext uri="{BB962C8B-B14F-4D97-AF65-F5344CB8AC3E}">
        <p14:creationId xmlns:p14="http://schemas.microsoft.com/office/powerpoint/2010/main" val="184883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C3ACC54B-6304-42B2-A5CF-66B99D697E27}" type="datetime1">
              <a:rPr lang="en-US" smtClean="0"/>
              <a:t>9/1/2019</a:t>
            </a:fld>
            <a:endParaRPr lang="en-US"/>
          </a:p>
        </p:txBody>
      </p:sp>
      <p:sp>
        <p:nvSpPr>
          <p:cNvPr id="6" name="Footer Placeholder 5"/>
          <p:cNvSpPr>
            <a:spLocks noGrp="1"/>
          </p:cNvSpPr>
          <p:nvPr>
            <p:ph type="ftr" sz="quarter" idx="11"/>
          </p:nvPr>
        </p:nvSpPr>
        <p:spPr/>
        <p:txBody>
          <a:bodyPr/>
          <a:lstStyle/>
          <a:p>
            <a:r>
              <a:rPr lang="en-US" smtClean="0"/>
              <a:t>Add a footer</a:t>
            </a:r>
            <a:endParaRPr lang="en-US"/>
          </a:p>
        </p:txBody>
      </p:sp>
      <p:sp>
        <p:nvSpPr>
          <p:cNvPr id="7" name="Slide Number Placeholder 6"/>
          <p:cNvSpPr>
            <a:spLocks noGrp="1"/>
          </p:cNvSpPr>
          <p:nvPr>
            <p:ph type="sldNum" sz="quarter" idx="12"/>
          </p:nvPr>
        </p:nvSpPr>
        <p:spPr/>
        <p:txBody>
          <a:bodyPr/>
          <a:lstStyle/>
          <a:p>
            <a:fld id="{54887857-0B6B-4B10-814E-B4B26FFF2594}" type="slidenum">
              <a:rPr lang="en-US" smtClean="0"/>
              <a:t>‹#›</a:t>
            </a:fld>
            <a:endParaRPr lang="en-US"/>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1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871FD6-D400-493D-BB2D-EAE27D58E071}" type="datetime1">
              <a:rPr lang="en-US" smtClean="0"/>
              <a:t>9/1/2019</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15602" y="593368"/>
            <a:ext cx="11360799" cy="763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415602" y="1536633"/>
            <a:ext cx="11360799" cy="4555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2" name="Shape 22"/>
          <p:cNvSpPr txBox="1">
            <a:spLocks noGrp="1"/>
          </p:cNvSpPr>
          <p:nvPr>
            <p:ph type="sldNum" idx="12"/>
          </p:nvPr>
        </p:nvSpPr>
        <p:spPr>
          <a:xfrm>
            <a:off x="11320335" y="6241345"/>
            <a:ext cx="731599"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58014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latin typeface="+mn-lt"/>
              </a:defRPr>
            </a:lvl1pPr>
          </a:lstStyle>
          <a:p>
            <a:r>
              <a:rPr lang="en-US" smtClean="0"/>
              <a:t>Click to edit Master title style</a:t>
            </a:r>
            <a:endParaRPr lang="en-US"/>
          </a:p>
        </p:txBody>
      </p:sp>
      <p:sp>
        <p:nvSpPr>
          <p:cNvPr id="3" name="Content Placeholder 2"/>
          <p:cNvSpPr>
            <a:spLocks noGrp="1"/>
          </p:cNvSpPr>
          <p:nvPr>
            <p:ph sz="half" idx="1"/>
          </p:nvPr>
        </p:nvSpPr>
        <p:spPr>
          <a:xfrm>
            <a:off x="685802" y="2142067"/>
            <a:ext cx="4995334" cy="3649134"/>
          </a:xfrm>
        </p:spPr>
        <p:txBody>
          <a:bodyPr anchor="t">
            <a:normAutofit/>
          </a:bodyPr>
          <a:lstStyle>
            <a:lvl1pPr>
              <a:defRPr sz="2400" b="0"/>
            </a:lvl1pPr>
            <a:lvl2pPr>
              <a:defRPr sz="2000" b="0"/>
            </a:lvl2pPr>
            <a:lvl3pPr>
              <a:defRPr sz="1800" b="0"/>
            </a:lvl3pPr>
            <a:lvl4pPr>
              <a:defRPr sz="1600" b="0"/>
            </a:lvl4pPr>
            <a:lvl5pPr>
              <a:defRPr sz="1600" b="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21895" y="2142067"/>
            <a:ext cx="4995332" cy="3649133"/>
          </a:xfrm>
        </p:spPr>
        <p:txBody>
          <a:bodyPr anchor="t">
            <a:normAutofit/>
          </a:bodyPr>
          <a:lstStyle>
            <a:lvl1pPr>
              <a:defRPr sz="2400" b="0"/>
            </a:lvl1pPr>
            <a:lvl2pPr>
              <a:defRPr sz="2000" b="0"/>
            </a:lvl2pPr>
            <a:lvl3pPr>
              <a:defRPr sz="1800" b="0"/>
            </a:lvl3pPr>
            <a:lvl4pPr>
              <a:defRPr sz="1600" b="0"/>
            </a:lvl4pPr>
            <a:lvl5pPr>
              <a:defRPr sz="1600" b="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A500CA-1C2E-42FD-9355-218CCFB12644}" type="datetime1">
              <a:rPr lang="en-US" smtClean="0"/>
              <a:t>9/1/2019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921002-6D7B-4562-9EA5-1AE80011C4FA}" type="datetime1">
              <a:rPr lang="en-US" smtClean="0"/>
              <a:t>9/1/2019</a:t>
            </a:fld>
            <a:endParaRPr lang="en-US" dirty="0"/>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41C562-53C3-44D5-9330-A84B0C0B4744}" type="datetime1">
              <a:rPr lang="en-US" smtClean="0"/>
              <a:t>9/1/2019</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392C0420-6A78-405A-9D00-CB882F995071}" type="datetime1">
              <a:rPr lang="en-US" smtClean="0"/>
              <a:t>9/1/2019</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7FB4FB8-495B-451F-978B-5A44278D796D}" type="datetime1">
              <a:rPr lang="en-US" smtClean="0"/>
              <a:t>9/1/2019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F5F5C00-B7B3-479D-96C8-91DE4047AF30}" type="datetime1">
              <a:rPr lang="en-US" smtClean="0"/>
              <a:t>9/1/2019</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4E89A11-8458-452C-B59B-043EFB1D41A8}" type="datetime1">
              <a:rPr lang="en-US" smtClean="0"/>
              <a:t>9/1/2019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smtClean="0"/>
              <a:t>Add a footer</a:t>
            </a:r>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154FA-4528-46B8-B4A4-A5D9FA37B159}" type="datetime1">
              <a:rPr lang="en-US" smtClean="0"/>
              <a:t>9/1/2019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Add a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D0E4E-505F-4C0D-A708-697B708F77C2}" type="slidenum">
              <a:rPr lang="en-US" smtClean="0"/>
              <a:t>‹#›</a:t>
            </a:fld>
            <a:endParaRPr lang="en-US" dirty="0"/>
          </a:p>
        </p:txBody>
      </p:sp>
    </p:spTree>
    <p:extLst>
      <p:ext uri="{BB962C8B-B14F-4D97-AF65-F5344CB8AC3E}">
        <p14:creationId xmlns:p14="http://schemas.microsoft.com/office/powerpoint/2010/main" val="92035662"/>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oi.gov/aviatio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emf"/><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4.jpeg"/><Relationship Id="rId5" Type="http://schemas.openxmlformats.org/officeDocument/2006/relationships/image" Target="../media/image23.jpg"/><Relationship Id="rId10" Type="http://schemas.openxmlformats.org/officeDocument/2006/relationships/image" Target="../media/image28.emf"/><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hyperlink" Target="https://qz.com/1679475/dod-spent-30m-on-china-hackable-tech-from-lenovo-gopro-others/" TargetMode="External"/><Relationship Id="rId5" Type="http://schemas.openxmlformats.org/officeDocument/2006/relationships/image" Target="../media/image31.emf"/><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diagramLayout" Target="../diagrams/layout2.xml"/><Relationship Id="rId18" Type="http://schemas.openxmlformats.org/officeDocument/2006/relationships/image" Target="../media/image36.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Data" Target="../diagrams/data2.xml"/><Relationship Id="rId17" Type="http://schemas.openxmlformats.org/officeDocument/2006/relationships/hyperlink" Target="https://www.doi.gov/sites/doi.gov/files/uploads/doi_master_uas_requirements_document_-_v1.3_3-15-19.pdf" TargetMode="External"/><Relationship Id="rId2" Type="http://schemas.openxmlformats.org/officeDocument/2006/relationships/notesSlide" Target="../notesSlides/notesSlide12.xml"/><Relationship Id="rId16" Type="http://schemas.microsoft.com/office/2007/relationships/diagramDrawing" Target="../diagrams/drawing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35.png"/><Relationship Id="rId5" Type="http://schemas.openxmlformats.org/officeDocument/2006/relationships/diagramQuickStyle" Target="../diagrams/quickStyle1.xml"/><Relationship Id="rId15" Type="http://schemas.openxmlformats.org/officeDocument/2006/relationships/diagramColors" Target="../diagrams/colors2.xml"/><Relationship Id="rId10" Type="http://schemas.openxmlformats.org/officeDocument/2006/relationships/image" Target="../media/image34.png"/><Relationship Id="rId4" Type="http://schemas.openxmlformats.org/officeDocument/2006/relationships/diagramLayout" Target="../diagrams/layout1.xml"/><Relationship Id="rId9" Type="http://schemas.openxmlformats.org/officeDocument/2006/relationships/image" Target="../media/image33.png"/><Relationship Id="rId1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volcanoes.usgs.gov/volcanoes/kilauea/multimedia_videos.html" TargetMode="External"/><Relationship Id="rId7" Type="http://schemas.openxmlformats.org/officeDocument/2006/relationships/hyperlink" Target="https://www.doi.gov/sites/doi.gov/files/uploads/april_2018_preliminary_test_results-oas_unmanned_aircraft_systems_uas_testing-emergency_equipment_delivery.pptx"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www.doi.gov/aviation/uas/doi-uas-aerial-ignition-aggressively-managing-fuels-enhanced-efficiency-and-safety" TargetMode="External"/><Relationship Id="rId5" Type="http://schemas.openxmlformats.org/officeDocument/2006/relationships/hyperlink" Target="https://www.youtube.com/watch?v=x2RhdWaotr4" TargetMode="External"/><Relationship Id="rId4" Type="http://schemas.openxmlformats.org/officeDocument/2006/relationships/hyperlink" Target="https://volcanoes.usgs.gov/vsc/movies/movie_173999.html" TargetMode="External"/><Relationship Id="rId9"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hyperlink" Target="https://www.doi.gov/aviation/uas/doi-uas-aerial-ignition-aggressively-managing-fuels-enhanced-efficiency-and-safety"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hyperlink" Target="https://www.whitehouse.gov/presidential-actions/eo-promoting-active-management-americas-forests-rangelands-federal-lands-improve-conditions-reduce-wildfire-ris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hyperlink" Target="https://www.doi.gov/sites/doi.gov/files/uploads/doi_master_uas_requirements_document_-_v1.3_3-15-19.pdf" TargetMode="External"/><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en.wikipedia.org/wiki/The_Thing_(listening_device)"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46.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https://www.doi.gov/sites/doi.gov/files/uploads/doi_master_uas_requirements_document_-_v1.3_3-15-19.pdf"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hyperlink" Target="https://www.doi.gov/sites/doi.gov/files/uploads/doi_master_uas_requirements_document_-_v1.3_3-15-19.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jp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30437" y="1578637"/>
            <a:ext cx="8261650" cy="2421464"/>
          </a:xfrm>
        </p:spPr>
        <p:txBody>
          <a:bodyPr/>
          <a:lstStyle/>
          <a:p>
            <a:r>
              <a:rPr lang="en-US" b="1" i="1" dirty="0" smtClean="0">
                <a:solidFill>
                  <a:srgbClr val="FFFF00"/>
                </a:solidFill>
              </a:rPr>
              <a:t>Mustangs and Unicorns</a:t>
            </a:r>
            <a:r>
              <a:rPr lang="en-US" dirty="0" smtClean="0"/>
              <a:t/>
            </a:r>
            <a:br>
              <a:rPr lang="en-US" dirty="0" smtClean="0"/>
            </a:br>
            <a:r>
              <a:rPr lang="en-US" sz="4000" cap="none" dirty="0" smtClean="0"/>
              <a:t>A Commercial Drone Integration Story</a:t>
            </a:r>
            <a:endParaRPr lang="en-US" dirty="0"/>
          </a:p>
        </p:txBody>
      </p:sp>
      <p:sp>
        <p:nvSpPr>
          <p:cNvPr id="4" name="Subtitle 3" title="OAS Website hyperlink"/>
          <p:cNvSpPr>
            <a:spLocks noGrp="1"/>
          </p:cNvSpPr>
          <p:nvPr>
            <p:ph type="subTitle" idx="1"/>
          </p:nvPr>
        </p:nvSpPr>
        <p:spPr>
          <a:xfrm>
            <a:off x="4702957" y="4413264"/>
            <a:ext cx="7197726" cy="1862668"/>
          </a:xfrm>
        </p:spPr>
        <p:txBody>
          <a:bodyPr>
            <a:noAutofit/>
          </a:bodyPr>
          <a:lstStyle/>
          <a:p>
            <a:pPr>
              <a:spcAft>
                <a:spcPts val="600"/>
              </a:spcAft>
            </a:pPr>
            <a:r>
              <a:rPr lang="en-US" sz="1600" cap="none" dirty="0" smtClean="0">
                <a:solidFill>
                  <a:srgbClr val="FFFF00"/>
                </a:solidFill>
                <a:effectLst>
                  <a:outerShdw blurRad="38100" dist="38100" dir="2700000" algn="tl">
                    <a:srgbClr val="000000">
                      <a:alpha val="43137"/>
                    </a:srgbClr>
                  </a:outerShdw>
                </a:effectLst>
              </a:rPr>
              <a:t>Mark L Bathrick  SES</a:t>
            </a:r>
          </a:p>
          <a:p>
            <a:pPr>
              <a:spcAft>
                <a:spcPts val="600"/>
              </a:spcAft>
            </a:pPr>
            <a:r>
              <a:rPr lang="en-US" sz="1600" cap="none" dirty="0" smtClean="0">
                <a:solidFill>
                  <a:srgbClr val="FFFF00"/>
                </a:solidFill>
                <a:effectLst>
                  <a:outerShdw blurRad="38100" dist="38100" dir="2700000" algn="tl">
                    <a:srgbClr val="000000">
                      <a:alpha val="43137"/>
                    </a:srgbClr>
                  </a:outerShdw>
                </a:effectLst>
              </a:rPr>
              <a:t>CAPT USN (Ret)</a:t>
            </a:r>
          </a:p>
          <a:p>
            <a:pPr>
              <a:spcAft>
                <a:spcPts val="600"/>
              </a:spcAft>
            </a:pPr>
            <a:r>
              <a:rPr lang="en-US" sz="1600" cap="none" dirty="0" smtClean="0">
                <a:solidFill>
                  <a:srgbClr val="FFFF00"/>
                </a:solidFill>
                <a:effectLst>
                  <a:outerShdw blurRad="38100" dist="38100" dir="2700000" algn="tl">
                    <a:srgbClr val="000000">
                      <a:alpha val="43137"/>
                    </a:srgbClr>
                  </a:outerShdw>
                </a:effectLst>
              </a:rPr>
              <a:t>Director, Office of Aviation Services</a:t>
            </a:r>
          </a:p>
          <a:p>
            <a:pPr>
              <a:spcAft>
                <a:spcPts val="600"/>
              </a:spcAft>
            </a:pPr>
            <a:r>
              <a:rPr lang="en-US" sz="1600" cap="none" dirty="0" smtClean="0">
                <a:solidFill>
                  <a:srgbClr val="FFFF00"/>
                </a:solidFill>
                <a:effectLst>
                  <a:outerShdw blurRad="38100" dist="38100" dir="2700000" algn="tl">
                    <a:srgbClr val="000000">
                      <a:alpha val="43137"/>
                    </a:srgbClr>
                  </a:outerShdw>
                </a:effectLst>
              </a:rPr>
              <a:t>Boise, Idaho</a:t>
            </a:r>
          </a:p>
          <a:p>
            <a:pPr>
              <a:spcAft>
                <a:spcPts val="600"/>
              </a:spcAft>
            </a:pPr>
            <a:r>
              <a:rPr lang="en-US" sz="1600" cap="none" dirty="0" smtClean="0">
                <a:effectLst>
                  <a:glow rad="139700">
                    <a:schemeClr val="accent2">
                      <a:satMod val="175000"/>
                      <a:alpha val="40000"/>
                    </a:schemeClr>
                  </a:glow>
                </a:effectLst>
                <a:hlinkClick r:id="rId3"/>
              </a:rPr>
              <a:t>https://www.doi.gov/aviation/</a:t>
            </a:r>
            <a:endParaRPr lang="en-US" sz="1600" cap="none" dirty="0" smtClean="0">
              <a:effectLst>
                <a:glow rad="139700">
                  <a:schemeClr val="accent2">
                    <a:satMod val="175000"/>
                    <a:alpha val="40000"/>
                  </a:schemeClr>
                </a:glow>
              </a:effectLst>
            </a:endParaRPr>
          </a:p>
          <a:p>
            <a:pPr>
              <a:spcAft>
                <a:spcPts val="600"/>
              </a:spcAft>
            </a:pPr>
            <a:r>
              <a:rPr lang="en-US" sz="1600" cap="none" dirty="0" smtClean="0">
                <a:effectLst>
                  <a:glow rad="139700">
                    <a:schemeClr val="accent2">
                      <a:satMod val="175000"/>
                      <a:alpha val="40000"/>
                    </a:schemeClr>
                  </a:glow>
                </a:effectLst>
              </a:rPr>
              <a:t> </a:t>
            </a:r>
            <a:endParaRPr lang="en-US" sz="1600" cap="none" dirty="0">
              <a:solidFill>
                <a:srgbClr val="FFFF00"/>
              </a:solidFill>
              <a:effectLst>
                <a:glow rad="139700">
                  <a:schemeClr val="accent2">
                    <a:satMod val="175000"/>
                    <a:alpha val="40000"/>
                  </a:schemeClr>
                </a:glow>
              </a:effectLst>
            </a:endParaRPr>
          </a:p>
        </p:txBody>
      </p:sp>
      <p:sp>
        <p:nvSpPr>
          <p:cNvPr id="2" name="Slide Number Placeholder 1"/>
          <p:cNvSpPr>
            <a:spLocks noGrp="1"/>
          </p:cNvSpPr>
          <p:nvPr>
            <p:ph type="sldNum" sz="quarter" idx="12"/>
          </p:nvPr>
        </p:nvSpPr>
        <p:spPr>
          <a:xfrm>
            <a:off x="11177839" y="6059487"/>
            <a:ext cx="551167" cy="377825"/>
          </a:xfrm>
        </p:spPr>
        <p:txBody>
          <a:bodyPr/>
          <a:lstStyle/>
          <a:p>
            <a:fld id="{D57F1E4F-1CFF-5643-939E-217C01CDF565}" type="slidenum">
              <a:rPr lang="en-US" smtClean="0"/>
              <a:pPr/>
              <a:t>1</a:t>
            </a:fld>
            <a:endParaRPr lang="en-US" dirty="0"/>
          </a:p>
        </p:txBody>
      </p:sp>
      <p:grpSp>
        <p:nvGrpSpPr>
          <p:cNvPr id="8" name="Group 7" descr="Picture of Mustangs and a Unicorn" title="Mustangs and Unicorns"/>
          <p:cNvGrpSpPr/>
          <p:nvPr/>
        </p:nvGrpSpPr>
        <p:grpSpPr>
          <a:xfrm>
            <a:off x="398187" y="306596"/>
            <a:ext cx="4147934" cy="5752891"/>
            <a:chOff x="398187" y="306596"/>
            <a:chExt cx="4147934" cy="5752891"/>
          </a:xfrm>
        </p:grpSpPr>
        <p:pic>
          <p:nvPicPr>
            <p:cNvPr id="5" name="Picture 4" descr="ユニコーンクリップアート 無料画像 - Public Domain Pictures"/>
            <p:cNvPicPr/>
            <p:nvPr/>
          </p:nvPicPr>
          <p:blipFill>
            <a:blip r:embed="rId4" cstate="print">
              <a:extLst>
                <a:ext uri="{28A0092B-C50C-407E-A947-70E740481C1C}">
                  <a14:useLocalDpi xmlns:a14="http://schemas.microsoft.com/office/drawing/2010/main" val="0"/>
                </a:ext>
              </a:extLst>
            </a:blip>
            <a:stretch>
              <a:fillRect/>
            </a:stretch>
          </p:blipFill>
          <p:spPr>
            <a:xfrm>
              <a:off x="1012339" y="3204289"/>
              <a:ext cx="2489986" cy="2855198"/>
            </a:xfrm>
            <a:prstGeom prst="rect">
              <a:avLst/>
            </a:prstGeom>
            <a:effectLst>
              <a:softEdge rad="127000"/>
            </a:effectLst>
          </p:spPr>
        </p:pic>
        <p:pic>
          <p:nvPicPr>
            <p:cNvPr id="6" name="Picture 5" descr="This Motown Singer Turned His Wild Mustang Ranch Into a ..."/>
            <p:cNvPicPr/>
            <p:nvPr/>
          </p:nvPicPr>
          <p:blipFill>
            <a:blip r:embed="rId5">
              <a:extLst>
                <a:ext uri="{28A0092B-C50C-407E-A947-70E740481C1C}">
                  <a14:useLocalDpi xmlns:a14="http://schemas.microsoft.com/office/drawing/2010/main" val="0"/>
                </a:ext>
              </a:extLst>
            </a:blip>
            <a:stretch>
              <a:fillRect/>
            </a:stretch>
          </p:blipFill>
          <p:spPr>
            <a:xfrm>
              <a:off x="398187" y="306596"/>
              <a:ext cx="4147934" cy="2721277"/>
            </a:xfrm>
            <a:prstGeom prst="rect">
              <a:avLst/>
            </a:prstGeom>
            <a:effectLst>
              <a:softEdge rad="127000"/>
            </a:effectLst>
          </p:spPr>
        </p:pic>
      </p:grpSp>
      <p:pic>
        <p:nvPicPr>
          <p:cNvPr id="7" name="Picture 6" descr="OAS Logo" title="Office of Aviation Service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068" y="221289"/>
            <a:ext cx="2270119" cy="2270119"/>
          </a:xfrm>
          <a:prstGeom prst="rect">
            <a:avLst/>
          </a:prstGeom>
        </p:spPr>
      </p:pic>
      <p:sp>
        <p:nvSpPr>
          <p:cNvPr id="9" name="TextBox 8"/>
          <p:cNvSpPr txBox="1"/>
          <p:nvPr/>
        </p:nvSpPr>
        <p:spPr>
          <a:xfrm>
            <a:off x="3657600" y="4348873"/>
            <a:ext cx="4714875" cy="1569660"/>
          </a:xfrm>
          <a:prstGeom prst="rect">
            <a:avLst/>
          </a:prstGeom>
          <a:noFill/>
        </p:spPr>
        <p:txBody>
          <a:bodyPr wrap="square" rtlCol="0">
            <a:spAutoFit/>
          </a:bodyPr>
          <a:lstStyle/>
          <a:p>
            <a:pPr algn="ctr"/>
            <a:r>
              <a:rPr lang="en-US" sz="2400" b="1" dirty="0" smtClean="0">
                <a:solidFill>
                  <a:srgbClr val="FFFF00"/>
                </a:solidFill>
                <a:effectLst>
                  <a:outerShdw blurRad="38100" dist="38100" dir="2700000" algn="tl">
                    <a:srgbClr val="000000">
                      <a:alpha val="43137"/>
                    </a:srgbClr>
                  </a:outerShdw>
                </a:effectLst>
              </a:rPr>
              <a:t>Presented </a:t>
            </a:r>
            <a:r>
              <a:rPr lang="en-US" sz="2400" b="1" smtClean="0">
                <a:solidFill>
                  <a:srgbClr val="FFFF00"/>
                </a:solidFill>
                <a:effectLst>
                  <a:outerShdw blurRad="38100" dist="38100" dir="2700000" algn="tl">
                    <a:srgbClr val="000000">
                      <a:alpha val="43137"/>
                    </a:srgbClr>
                  </a:outerShdw>
                </a:effectLst>
              </a:rPr>
              <a:t>to:</a:t>
            </a:r>
          </a:p>
          <a:p>
            <a:pPr algn="ctr"/>
            <a:r>
              <a:rPr lang="en-US" sz="2400" b="1" dirty="0" smtClean="0">
                <a:solidFill>
                  <a:srgbClr val="FFFF00"/>
                </a:solidFill>
                <a:effectLst>
                  <a:outerShdw blurRad="38100" dist="38100" dir="2700000" algn="tl">
                    <a:srgbClr val="000000">
                      <a:alpha val="43137"/>
                    </a:srgbClr>
                  </a:outerShdw>
                </a:effectLst>
              </a:rPr>
              <a:t>AUVSI Defense Protection Security</a:t>
            </a:r>
          </a:p>
          <a:p>
            <a:pPr algn="ctr"/>
            <a:r>
              <a:rPr lang="en-US" sz="2400" b="1" dirty="0" smtClean="0">
                <a:solidFill>
                  <a:srgbClr val="FFFF00"/>
                </a:solidFill>
                <a:effectLst>
                  <a:outerShdw blurRad="38100" dist="38100" dir="2700000" algn="tl">
                    <a:srgbClr val="000000">
                      <a:alpha val="43137"/>
                    </a:srgbClr>
                  </a:outerShdw>
                </a:effectLst>
              </a:rPr>
              <a:t>Washington DC</a:t>
            </a:r>
          </a:p>
          <a:p>
            <a:pPr algn="ctr"/>
            <a:r>
              <a:rPr lang="en-US" sz="2400" b="1" dirty="0" smtClean="0">
                <a:solidFill>
                  <a:srgbClr val="FFFF00"/>
                </a:solidFill>
                <a:effectLst>
                  <a:outerShdw blurRad="38100" dist="38100" dir="2700000" algn="tl">
                    <a:srgbClr val="000000">
                      <a:alpha val="43137"/>
                    </a:srgbClr>
                  </a:outerShdw>
                </a:effectLst>
              </a:rPr>
              <a:t>August 21, 2019</a:t>
            </a:r>
            <a:endParaRPr lang="en-U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7252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headline from article" title="US DOD Selects Parrot for Surveillance"/>
          <p:cNvPicPr>
            <a:picLocks noChangeAspect="1"/>
          </p:cNvPicPr>
          <p:nvPr/>
        </p:nvPicPr>
        <p:blipFill>
          <a:blip r:embed="rId3"/>
          <a:stretch>
            <a:fillRect/>
          </a:stretch>
        </p:blipFill>
        <p:spPr>
          <a:xfrm>
            <a:off x="6274264" y="3966794"/>
            <a:ext cx="3176083" cy="2520270"/>
          </a:xfrm>
          <a:prstGeom prst="rect">
            <a:avLst/>
          </a:prstGeom>
        </p:spPr>
      </p:pic>
      <p:pic>
        <p:nvPicPr>
          <p:cNvPr id="5" name="Picture 4" descr="Says Made in China" title="Parrot Drone Label"/>
          <p:cNvPicPr>
            <a:picLocks noChangeAspect="1"/>
          </p:cNvPicPr>
          <p:nvPr/>
        </p:nvPicPr>
        <p:blipFill rotWithShape="1">
          <a:blip r:embed="rId4" cstate="print">
            <a:extLst>
              <a:ext uri="{28A0092B-C50C-407E-A947-70E740481C1C}">
                <a14:useLocalDpi xmlns:a14="http://schemas.microsoft.com/office/drawing/2010/main" val="0"/>
              </a:ext>
            </a:extLst>
          </a:blip>
          <a:srcRect b="14628"/>
          <a:stretch/>
        </p:blipFill>
        <p:spPr>
          <a:xfrm>
            <a:off x="9400776" y="1855474"/>
            <a:ext cx="1874107" cy="3458398"/>
          </a:xfrm>
          <a:prstGeom prst="rect">
            <a:avLst/>
          </a:prstGeom>
        </p:spPr>
      </p:pic>
      <p:sp>
        <p:nvSpPr>
          <p:cNvPr id="13" name="TextBox 12" descr="3D Robotics – “American” drone company, but drone manufactured in China&#10;" title="There are No 100% American Drones"/>
          <p:cNvSpPr txBox="1"/>
          <p:nvPr/>
        </p:nvSpPr>
        <p:spPr>
          <a:xfrm>
            <a:off x="439947" y="309178"/>
            <a:ext cx="4298293" cy="1384995"/>
          </a:xfrm>
          <a:prstGeom prst="rect">
            <a:avLst/>
          </a:prstGeom>
          <a:noFill/>
        </p:spPr>
        <p:txBody>
          <a:bodyPr wrap="square" rtlCol="0">
            <a:spAutoFit/>
          </a:bodyPr>
          <a:lstStyle/>
          <a:p>
            <a:r>
              <a:rPr lang="en-US" sz="2800" b="1" dirty="0" smtClean="0"/>
              <a:t>3D Robotics – “American” drone company, but drone </a:t>
            </a:r>
            <a:r>
              <a:rPr lang="en-US" sz="2800" b="1" u="sng" dirty="0" smtClean="0">
                <a:effectLst>
                  <a:outerShdw blurRad="38100" dist="38100" dir="2700000" algn="tl">
                    <a:srgbClr val="000000">
                      <a:alpha val="43137"/>
                    </a:srgbClr>
                  </a:outerShdw>
                </a:effectLst>
              </a:rPr>
              <a:t>manufactured in China</a:t>
            </a:r>
            <a:endParaRPr lang="en-US" sz="2800" b="1" u="sng" dirty="0">
              <a:effectLst>
                <a:outerShdw blurRad="38100" dist="38100" dir="2700000" algn="tl">
                  <a:srgbClr val="000000">
                    <a:alpha val="43137"/>
                  </a:srgbClr>
                </a:outerShdw>
              </a:effectLst>
            </a:endParaRPr>
          </a:p>
        </p:txBody>
      </p:sp>
      <p:pic>
        <p:nvPicPr>
          <p:cNvPr id="14" name="Picture 13" title="3DR Solo Dro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276" y="1855474"/>
            <a:ext cx="2343924" cy="1436297"/>
          </a:xfrm>
          <a:prstGeom prst="rect">
            <a:avLst/>
          </a:prstGeom>
          <a:effectLst>
            <a:softEdge rad="63500"/>
          </a:effectLst>
        </p:spPr>
      </p:pic>
      <p:pic>
        <p:nvPicPr>
          <p:cNvPr id="4" name="Picture 3" descr="Says &quot;Made in China&quot;" title="3DR Solo Label"/>
          <p:cNvPicPr>
            <a:picLocks noChangeAspect="1"/>
          </p:cNvPicPr>
          <p:nvPr/>
        </p:nvPicPr>
        <p:blipFill rotWithShape="1">
          <a:blip r:embed="rId6" cstate="print">
            <a:extLst>
              <a:ext uri="{28A0092B-C50C-407E-A947-70E740481C1C}">
                <a14:useLocalDpi xmlns:a14="http://schemas.microsoft.com/office/drawing/2010/main" val="0"/>
              </a:ext>
            </a:extLst>
          </a:blip>
          <a:srcRect b="29945"/>
          <a:stretch/>
        </p:blipFill>
        <p:spPr>
          <a:xfrm>
            <a:off x="2714754" y="1855474"/>
            <a:ext cx="1912277" cy="2897681"/>
          </a:xfrm>
          <a:prstGeom prst="rect">
            <a:avLst/>
          </a:prstGeom>
          <a:effectLst>
            <a:softEdge rad="63500"/>
          </a:effectLst>
        </p:spPr>
      </p:pic>
      <p:sp>
        <p:nvSpPr>
          <p:cNvPr id="15" name="TextBox 14" descr="Even the Parrot Anafi Drone selected by the Army is mad in China" title="Parrot Anafi Drone"/>
          <p:cNvSpPr txBox="1"/>
          <p:nvPr/>
        </p:nvSpPr>
        <p:spPr>
          <a:xfrm>
            <a:off x="7809781" y="343996"/>
            <a:ext cx="4382219" cy="1384995"/>
          </a:xfrm>
          <a:prstGeom prst="rect">
            <a:avLst/>
          </a:prstGeom>
          <a:noFill/>
        </p:spPr>
        <p:txBody>
          <a:bodyPr wrap="square" rtlCol="0">
            <a:spAutoFit/>
          </a:bodyPr>
          <a:lstStyle/>
          <a:p>
            <a:r>
              <a:rPr lang="en-US" sz="2800" b="1" dirty="0" smtClean="0"/>
              <a:t>Parrot Anafi – “French” drone company, but drone </a:t>
            </a:r>
            <a:r>
              <a:rPr lang="en-US" sz="2800" b="1" u="sng" dirty="0" smtClean="0"/>
              <a:t>manufactured in China</a:t>
            </a:r>
            <a:endParaRPr lang="en-US" sz="2800" b="1" u="sng" dirty="0"/>
          </a:p>
        </p:txBody>
      </p:sp>
      <p:pic>
        <p:nvPicPr>
          <p:cNvPr id="16" name="Picture 15" descr="Parrot ANAFI" title="Parrot Anaf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3701" y="1855474"/>
            <a:ext cx="2506761" cy="1374239"/>
          </a:xfrm>
          <a:prstGeom prst="rect">
            <a:avLst/>
          </a:prstGeom>
          <a:effectLst>
            <a:softEdge rad="63500"/>
          </a:effectLst>
        </p:spPr>
      </p:pic>
      <p:pic>
        <p:nvPicPr>
          <p:cNvPr id="17" name="Picture 16" descr="UP AND AWAY: USA FLAG AND STATES"/>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7879" y="403306"/>
            <a:ext cx="1174850" cy="783896"/>
          </a:xfrm>
          <a:prstGeom prst="rect">
            <a:avLst/>
          </a:prstGeom>
        </p:spPr>
      </p:pic>
      <p:pic>
        <p:nvPicPr>
          <p:cNvPr id="18" name="Picture 17" descr="Lacquer or Leave Her!: NOTD: Parisian Flourish"/>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2095" y="609727"/>
            <a:ext cx="1045195" cy="783896"/>
          </a:xfrm>
          <a:prstGeom prst="rect">
            <a:avLst/>
          </a:prstGeom>
        </p:spPr>
      </p:pic>
      <p:pic>
        <p:nvPicPr>
          <p:cNvPr id="19" name="Picture 18" descr="Chinese Manufactured UAS" title="CISA Industry Alert"/>
          <p:cNvPicPr>
            <a:picLocks noChangeAspect="1"/>
          </p:cNvPicPr>
          <p:nvPr/>
        </p:nvPicPr>
        <p:blipFill>
          <a:blip r:embed="rId10"/>
          <a:stretch>
            <a:fillRect/>
          </a:stretch>
        </p:blipFill>
        <p:spPr>
          <a:xfrm>
            <a:off x="655607" y="5050892"/>
            <a:ext cx="5031291" cy="1615327"/>
          </a:xfrm>
          <a:prstGeom prst="rect">
            <a:avLst/>
          </a:prstGeom>
        </p:spPr>
      </p:pic>
      <p:sp>
        <p:nvSpPr>
          <p:cNvPr id="21" name="Right Arrow 20" descr="pointing at made in china label" title="arrow"/>
          <p:cNvSpPr/>
          <p:nvPr/>
        </p:nvSpPr>
        <p:spPr>
          <a:xfrm>
            <a:off x="2290774" y="3853132"/>
            <a:ext cx="862641" cy="500332"/>
          </a:xfrm>
          <a:prstGeom prst="right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descr="pointing at made in China label" title="arrow"/>
          <p:cNvSpPr/>
          <p:nvPr/>
        </p:nvSpPr>
        <p:spPr>
          <a:xfrm rot="1653356">
            <a:off x="8575632" y="3679099"/>
            <a:ext cx="862641" cy="500332"/>
          </a:xfrm>
          <a:prstGeom prst="right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title="underline"/>
          <p:cNvCxnSpPr/>
          <p:nvPr/>
        </p:nvCxnSpPr>
        <p:spPr>
          <a:xfrm>
            <a:off x="1785668" y="6487064"/>
            <a:ext cx="164764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title="underline"/>
          <p:cNvCxnSpPr/>
          <p:nvPr/>
        </p:nvCxnSpPr>
        <p:spPr>
          <a:xfrm>
            <a:off x="4627031" y="6666219"/>
            <a:ext cx="92302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7" name="Right Arrow 26" descr="pointing at article" title="arrow"/>
          <p:cNvSpPr/>
          <p:nvPr/>
        </p:nvSpPr>
        <p:spPr>
          <a:xfrm rot="2180675">
            <a:off x="6254416" y="3498724"/>
            <a:ext cx="862641" cy="500332"/>
          </a:xfrm>
          <a:prstGeom prst="right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title="frame"/>
          <p:cNvSpPr/>
          <p:nvPr/>
        </p:nvSpPr>
        <p:spPr>
          <a:xfrm>
            <a:off x="278181" y="125078"/>
            <a:ext cx="5794076" cy="47660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title="frame"/>
          <p:cNvSpPr/>
          <p:nvPr/>
        </p:nvSpPr>
        <p:spPr>
          <a:xfrm>
            <a:off x="6151161" y="159543"/>
            <a:ext cx="5794076" cy="66294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31746" y="3737531"/>
            <a:ext cx="1332416" cy="707886"/>
          </a:xfrm>
          <a:prstGeom prst="rect">
            <a:avLst/>
          </a:prstGeom>
          <a:noFill/>
        </p:spPr>
        <p:txBody>
          <a:bodyPr wrap="none" lIns="91440" tIns="45720" rIns="91440" bIns="45720">
            <a:spAutoFit/>
          </a:bodyPr>
          <a:lstStyle/>
          <a:p>
            <a:pPr algn="ctr"/>
            <a:r>
              <a:rPr lang="en-US" sz="4000" b="1" i="1" cap="none" spc="0" dirty="0" smtClean="0">
                <a:ln w="9525">
                  <a:solidFill>
                    <a:schemeClr val="bg1"/>
                  </a:solidFill>
                  <a:prstDash val="solid"/>
                </a:ln>
                <a:solidFill>
                  <a:srgbClr val="FFFF00"/>
                </a:solidFill>
                <a:effectLst>
                  <a:outerShdw blurRad="12700" dist="38100" dir="2700000" algn="tl" rotWithShape="0">
                    <a:schemeClr val="bg1">
                      <a:lumMod val="50000"/>
                    </a:schemeClr>
                  </a:outerShdw>
                </a:effectLst>
              </a:rPr>
              <a:t>&gt;76%</a:t>
            </a:r>
            <a:endParaRPr lang="en-US" sz="4000" b="1" i="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8" name="Slide Number Placeholder 7"/>
          <p:cNvSpPr>
            <a:spLocks noGrp="1"/>
          </p:cNvSpPr>
          <p:nvPr>
            <p:ph type="sldNum" sz="quarter" idx="12"/>
          </p:nvPr>
        </p:nvSpPr>
        <p:spPr/>
        <p:txBody>
          <a:bodyPr/>
          <a:lstStyle/>
          <a:p>
            <a:fld id="{62DD0E4E-505F-4C0D-A708-697B708F77C2}" type="slidenum">
              <a:rPr lang="en-US" smtClean="0"/>
              <a:t>10</a:t>
            </a:fld>
            <a:endParaRPr lang="en-US" dirty="0"/>
          </a:p>
        </p:txBody>
      </p:sp>
    </p:spTree>
    <p:extLst>
      <p:ext uri="{BB962C8B-B14F-4D97-AF65-F5344CB8AC3E}">
        <p14:creationId xmlns:p14="http://schemas.microsoft.com/office/powerpoint/2010/main" val="2553324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de in China" title="Computer Monitor label"/>
          <p:cNvPicPr>
            <a:picLocks noChangeAspect="1"/>
          </p:cNvPicPr>
          <p:nvPr/>
        </p:nvPicPr>
        <p:blipFill rotWithShape="1">
          <a:blip r:embed="rId3">
            <a:extLst>
              <a:ext uri="{28A0092B-C50C-407E-A947-70E740481C1C}">
                <a14:useLocalDpi xmlns:a14="http://schemas.microsoft.com/office/drawing/2010/main" val="0"/>
              </a:ext>
            </a:extLst>
          </a:blip>
          <a:srcRect t="11903" b="30941"/>
          <a:stretch/>
        </p:blipFill>
        <p:spPr>
          <a:xfrm>
            <a:off x="621695" y="2940724"/>
            <a:ext cx="2818502" cy="3481566"/>
          </a:xfrm>
          <a:prstGeom prst="rect">
            <a:avLst/>
          </a:prstGeom>
        </p:spPr>
      </p:pic>
      <p:pic>
        <p:nvPicPr>
          <p:cNvPr id="5" name="Picture 4" descr="Made in China" title="Polycom Label"/>
          <p:cNvPicPr>
            <a:picLocks noChangeAspect="1"/>
          </p:cNvPicPr>
          <p:nvPr/>
        </p:nvPicPr>
        <p:blipFill rotWithShape="1">
          <a:blip r:embed="rId4">
            <a:extLst>
              <a:ext uri="{28A0092B-C50C-407E-A947-70E740481C1C}">
                <a14:useLocalDpi xmlns:a14="http://schemas.microsoft.com/office/drawing/2010/main" val="0"/>
              </a:ext>
            </a:extLst>
          </a:blip>
          <a:srcRect t="17333" b="25216"/>
          <a:stretch/>
        </p:blipFill>
        <p:spPr>
          <a:xfrm>
            <a:off x="4661912" y="2944582"/>
            <a:ext cx="2799940" cy="3477708"/>
          </a:xfrm>
          <a:prstGeom prst="rect">
            <a:avLst/>
          </a:prstGeom>
        </p:spPr>
      </p:pic>
      <p:sp>
        <p:nvSpPr>
          <p:cNvPr id="6" name="Title 5"/>
          <p:cNvSpPr>
            <a:spLocks noGrp="1"/>
          </p:cNvSpPr>
          <p:nvPr>
            <p:ph type="title"/>
          </p:nvPr>
        </p:nvSpPr>
        <p:spPr>
          <a:xfrm>
            <a:off x="240066" y="300715"/>
            <a:ext cx="8370534" cy="1325563"/>
          </a:xfrm>
        </p:spPr>
        <p:txBody>
          <a:bodyPr>
            <a:normAutofit/>
          </a:bodyPr>
          <a:lstStyle/>
          <a:p>
            <a:r>
              <a:rPr lang="en-US" sz="4000" dirty="0" smtClean="0">
                <a:solidFill>
                  <a:srgbClr val="FF0000"/>
                </a:solidFill>
                <a:latin typeface="Stencil" panose="040409050D0802020404" pitchFamily="82" charset="0"/>
              </a:rPr>
              <a:t>This is an “everything” issue</a:t>
            </a:r>
            <a:endParaRPr lang="en-US" sz="4000" dirty="0">
              <a:solidFill>
                <a:srgbClr val="FF0000"/>
              </a:solidFill>
              <a:latin typeface="Stencil" panose="040409050D0802020404" pitchFamily="82" charset="0"/>
            </a:endParaRPr>
          </a:p>
        </p:txBody>
      </p:sp>
      <p:sp>
        <p:nvSpPr>
          <p:cNvPr id="7" name="TextBox 6"/>
          <p:cNvSpPr txBox="1"/>
          <p:nvPr/>
        </p:nvSpPr>
        <p:spPr>
          <a:xfrm>
            <a:off x="335281" y="1920755"/>
            <a:ext cx="3391330" cy="1015663"/>
          </a:xfrm>
          <a:prstGeom prst="rect">
            <a:avLst/>
          </a:prstGeom>
          <a:noFill/>
        </p:spPr>
        <p:txBody>
          <a:bodyPr wrap="square" rtlCol="0">
            <a:spAutoFit/>
          </a:bodyPr>
          <a:lstStyle/>
          <a:p>
            <a:r>
              <a:rPr lang="en-US" sz="2000" dirty="0" smtClean="0"/>
              <a:t>Your </a:t>
            </a:r>
            <a:r>
              <a:rPr lang="en-US" sz="2000" b="1" dirty="0" smtClean="0"/>
              <a:t>Computer Monitor </a:t>
            </a:r>
            <a:r>
              <a:rPr lang="en-US" sz="2000" dirty="0" smtClean="0"/>
              <a:t>and Webcam…are “THEY” Watching You?</a:t>
            </a:r>
            <a:endParaRPr lang="en-US" sz="2000" dirty="0"/>
          </a:p>
        </p:txBody>
      </p:sp>
      <p:sp>
        <p:nvSpPr>
          <p:cNvPr id="8" name="TextBox 7"/>
          <p:cNvSpPr txBox="1"/>
          <p:nvPr/>
        </p:nvSpPr>
        <p:spPr>
          <a:xfrm>
            <a:off x="4326202" y="1920755"/>
            <a:ext cx="3654673" cy="1015663"/>
          </a:xfrm>
          <a:prstGeom prst="rect">
            <a:avLst/>
          </a:prstGeom>
          <a:noFill/>
        </p:spPr>
        <p:txBody>
          <a:bodyPr wrap="square" rtlCol="0">
            <a:spAutoFit/>
          </a:bodyPr>
          <a:lstStyle>
            <a:defPPr>
              <a:defRPr lang="en-US"/>
            </a:defPPr>
            <a:lvl1pPr>
              <a:defRPr sz="2000"/>
            </a:lvl1pPr>
          </a:lstStyle>
          <a:p>
            <a:r>
              <a:rPr lang="en-US" dirty="0"/>
              <a:t>Your Office/Conference Room </a:t>
            </a:r>
            <a:r>
              <a:rPr lang="en-US" b="1" dirty="0" smtClean="0"/>
              <a:t>Polycom</a:t>
            </a:r>
            <a:r>
              <a:rPr lang="en-US" dirty="0" smtClean="0"/>
              <a:t>…. are </a:t>
            </a:r>
            <a:r>
              <a:rPr lang="en-US" dirty="0"/>
              <a:t>“THEY” Listening to You?</a:t>
            </a:r>
          </a:p>
        </p:txBody>
      </p:sp>
      <p:sp>
        <p:nvSpPr>
          <p:cNvPr id="2" name="Slide Number Placeholder 1"/>
          <p:cNvSpPr>
            <a:spLocks noGrp="1"/>
          </p:cNvSpPr>
          <p:nvPr>
            <p:ph type="sldNum" sz="quarter" idx="12"/>
          </p:nvPr>
        </p:nvSpPr>
        <p:spPr>
          <a:xfrm>
            <a:off x="9351034" y="6396293"/>
            <a:ext cx="2743200" cy="365125"/>
          </a:xfrm>
        </p:spPr>
        <p:txBody>
          <a:bodyPr/>
          <a:lstStyle/>
          <a:p>
            <a:fld id="{62DD0E4E-505F-4C0D-A708-697B708F77C2}" type="slidenum">
              <a:rPr lang="en-US" smtClean="0"/>
              <a:t>11</a:t>
            </a:fld>
            <a:endParaRPr lang="en-US" dirty="0"/>
          </a:p>
        </p:txBody>
      </p:sp>
      <p:pic>
        <p:nvPicPr>
          <p:cNvPr id="3" name="Picture 2" descr="Audit of DOD's Management of the Cybersecurity risks for COTS" title="DOD IG Report Cover"/>
          <p:cNvPicPr>
            <a:picLocks noChangeAspect="1"/>
          </p:cNvPicPr>
          <p:nvPr/>
        </p:nvPicPr>
        <p:blipFill>
          <a:blip r:embed="rId5"/>
          <a:stretch>
            <a:fillRect/>
          </a:stretch>
        </p:blipFill>
        <p:spPr>
          <a:xfrm>
            <a:off x="8897014" y="124108"/>
            <a:ext cx="3108847" cy="4031244"/>
          </a:xfrm>
          <a:prstGeom prst="rect">
            <a:avLst/>
          </a:prstGeom>
          <a:effectLst>
            <a:glow rad="101600">
              <a:srgbClr val="FFFF00">
                <a:alpha val="60000"/>
              </a:srgbClr>
            </a:glow>
          </a:effectLst>
        </p:spPr>
      </p:pic>
      <p:sp>
        <p:nvSpPr>
          <p:cNvPr id="9" name="TextBox 8"/>
          <p:cNvSpPr txBox="1"/>
          <p:nvPr/>
        </p:nvSpPr>
        <p:spPr>
          <a:xfrm>
            <a:off x="8747185" y="4364968"/>
            <a:ext cx="3347049" cy="2031325"/>
          </a:xfrm>
          <a:prstGeom prst="rect">
            <a:avLst/>
          </a:prstGeom>
          <a:noFill/>
        </p:spPr>
        <p:txBody>
          <a:bodyPr wrap="square" rtlCol="0">
            <a:spAutoFit/>
          </a:bodyPr>
          <a:lstStyle/>
          <a:p>
            <a:r>
              <a:rPr lang="en-US" i="1" dirty="0" smtClean="0">
                <a:solidFill>
                  <a:srgbClr val="FFFF00"/>
                </a:solidFill>
              </a:rPr>
              <a:t>“DoD </a:t>
            </a:r>
            <a:r>
              <a:rPr lang="en-US" i="1" dirty="0">
                <a:solidFill>
                  <a:srgbClr val="FFFF00"/>
                </a:solidFill>
              </a:rPr>
              <a:t>purchased and used COTS information technology items with </a:t>
            </a:r>
            <a:r>
              <a:rPr lang="en-US" i="1" dirty="0" smtClean="0">
                <a:solidFill>
                  <a:srgbClr val="FFFF00"/>
                </a:solidFill>
              </a:rPr>
              <a:t>known cybersecurity risks…., </a:t>
            </a:r>
            <a:r>
              <a:rPr lang="en-US" i="1" dirty="0">
                <a:solidFill>
                  <a:srgbClr val="FFFF00"/>
                </a:solidFill>
              </a:rPr>
              <a:t>such as Lenovo </a:t>
            </a:r>
            <a:r>
              <a:rPr lang="en-US" b="1" i="1" dirty="0">
                <a:solidFill>
                  <a:srgbClr val="FFFF00"/>
                </a:solidFill>
              </a:rPr>
              <a:t>computers</a:t>
            </a:r>
            <a:r>
              <a:rPr lang="en-US" i="1" dirty="0">
                <a:solidFill>
                  <a:srgbClr val="FFFF00"/>
                </a:solidFill>
              </a:rPr>
              <a:t>, Lexmark </a:t>
            </a:r>
            <a:r>
              <a:rPr lang="en-US" b="1" i="1" dirty="0">
                <a:solidFill>
                  <a:srgbClr val="FFFF00"/>
                </a:solidFill>
              </a:rPr>
              <a:t>printers</a:t>
            </a:r>
            <a:r>
              <a:rPr lang="en-US" i="1" dirty="0">
                <a:solidFill>
                  <a:srgbClr val="FFFF00"/>
                </a:solidFill>
              </a:rPr>
              <a:t>, and GoPro </a:t>
            </a:r>
            <a:r>
              <a:rPr lang="en-US" b="1" i="1" dirty="0">
                <a:solidFill>
                  <a:srgbClr val="FFFF00"/>
                </a:solidFill>
              </a:rPr>
              <a:t>cameras</a:t>
            </a:r>
            <a:r>
              <a:rPr lang="en-US" i="1" dirty="0">
                <a:solidFill>
                  <a:srgbClr val="FFFF00"/>
                </a:solidFill>
              </a:rPr>
              <a:t>, with known cybersecurity </a:t>
            </a:r>
            <a:r>
              <a:rPr lang="en-US" i="1" dirty="0" smtClean="0">
                <a:solidFill>
                  <a:srgbClr val="FFFF00"/>
                </a:solidFill>
              </a:rPr>
              <a:t>vulnerabilities” </a:t>
            </a:r>
            <a:endParaRPr lang="en-US" i="1" dirty="0">
              <a:solidFill>
                <a:srgbClr val="FFFF00"/>
              </a:solidFill>
            </a:endParaRPr>
          </a:p>
        </p:txBody>
      </p:sp>
      <p:sp>
        <p:nvSpPr>
          <p:cNvPr id="10" name="TextBox 9"/>
          <p:cNvSpPr txBox="1"/>
          <p:nvPr/>
        </p:nvSpPr>
        <p:spPr>
          <a:xfrm>
            <a:off x="2560320" y="6578855"/>
            <a:ext cx="8017844" cy="253916"/>
          </a:xfrm>
          <a:prstGeom prst="rect">
            <a:avLst/>
          </a:prstGeom>
          <a:noFill/>
        </p:spPr>
        <p:txBody>
          <a:bodyPr wrap="square" rtlCol="0">
            <a:spAutoFit/>
          </a:bodyPr>
          <a:lstStyle/>
          <a:p>
            <a:r>
              <a:rPr lang="en-US" sz="1000" b="1" dirty="0">
                <a:solidFill>
                  <a:srgbClr val="FFFF00"/>
                </a:solidFill>
              </a:rPr>
              <a:t>* </a:t>
            </a:r>
            <a:r>
              <a:rPr lang="en-US" sz="1000" b="1" dirty="0" smtClean="0">
                <a:solidFill>
                  <a:schemeClr val="tx1">
                    <a:lumMod val="50000"/>
                  </a:schemeClr>
                </a:solidFill>
              </a:rPr>
              <a:t>Source:</a:t>
            </a:r>
            <a:r>
              <a:rPr lang="en-US" sz="1000" b="1" dirty="0" smtClean="0">
                <a:solidFill>
                  <a:srgbClr val="FFFF00"/>
                </a:solidFill>
              </a:rPr>
              <a:t> </a:t>
            </a:r>
            <a:r>
              <a:rPr lang="en-US" sz="1000" dirty="0" smtClean="0">
                <a:hlinkClick r:id="rId6"/>
              </a:rPr>
              <a:t>The US military spent $33 million on tech known to be vulnerable to Chinese Cyberespionage </a:t>
            </a:r>
            <a:r>
              <a:rPr lang="en-US" sz="1000" dirty="0" smtClean="0"/>
              <a:t>- </a:t>
            </a:r>
            <a:r>
              <a:rPr lang="en-US" sz="1000" dirty="0"/>
              <a:t>By Justin </a:t>
            </a:r>
            <a:r>
              <a:rPr lang="en-US" sz="1000" dirty="0" err="1" smtClean="0"/>
              <a:t>Rohrlich</a:t>
            </a:r>
            <a:r>
              <a:rPr lang="en-US" sz="1000" dirty="0" smtClean="0"/>
              <a:t>, July </a:t>
            </a:r>
            <a:r>
              <a:rPr lang="en-US" sz="1000" dirty="0"/>
              <a:t>31, </a:t>
            </a:r>
            <a:r>
              <a:rPr lang="en-US" sz="1000" dirty="0" smtClean="0"/>
              <a:t>2019</a:t>
            </a:r>
            <a:endParaRPr lang="en-US" sz="1000" b="1" dirty="0">
              <a:solidFill>
                <a:srgbClr val="FFFF00"/>
              </a:solidFill>
            </a:endParaRPr>
          </a:p>
        </p:txBody>
      </p:sp>
      <p:sp>
        <p:nvSpPr>
          <p:cNvPr id="11" name="TextBox 10"/>
          <p:cNvSpPr txBox="1"/>
          <p:nvPr/>
        </p:nvSpPr>
        <p:spPr>
          <a:xfrm flipH="1">
            <a:off x="8452873" y="39105"/>
            <a:ext cx="315454" cy="707886"/>
          </a:xfrm>
          <a:prstGeom prst="rect">
            <a:avLst/>
          </a:prstGeom>
          <a:noFill/>
        </p:spPr>
        <p:txBody>
          <a:bodyPr wrap="square" rtlCol="0">
            <a:spAutoFit/>
          </a:bodyPr>
          <a:lstStyle/>
          <a:p>
            <a:r>
              <a:rPr lang="en-US" sz="4000" b="1" dirty="0" smtClean="0">
                <a:solidFill>
                  <a:srgbClr val="FFFF00"/>
                </a:solidFill>
                <a:effectLst>
                  <a:outerShdw blurRad="38100" dist="38100" dir="2700000" algn="tl">
                    <a:srgbClr val="000000">
                      <a:alpha val="43137"/>
                    </a:srgbClr>
                  </a:outerShdw>
                </a:effectLst>
              </a:rPr>
              <a:t>*</a:t>
            </a:r>
            <a:endParaRPr lang="en-US" sz="4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1003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5430" y="208131"/>
            <a:ext cx="10131425" cy="1456267"/>
          </a:xfrm>
        </p:spPr>
        <p:txBody>
          <a:bodyPr>
            <a:normAutofit/>
          </a:bodyPr>
          <a:lstStyle/>
          <a:p>
            <a:r>
              <a:rPr lang="en-US" sz="4800" b="1" dirty="0" smtClean="0">
                <a:latin typeface="+mn-lt"/>
              </a:rPr>
              <a:t>WHAT ?			</a:t>
            </a:r>
            <a:r>
              <a:rPr lang="en-US" sz="4800" b="1" dirty="0">
                <a:latin typeface="+mn-lt"/>
              </a:rPr>
              <a:t> </a:t>
            </a:r>
            <a:r>
              <a:rPr lang="en-US" sz="4800" b="1" dirty="0" smtClean="0">
                <a:latin typeface="+mn-lt"/>
              </a:rPr>
              <a:t>  2017 - 2019</a:t>
            </a:r>
            <a:endParaRPr lang="en-US" sz="4800" b="1" dirty="0">
              <a:latin typeface="+mn-lt"/>
            </a:endParaRPr>
          </a:p>
        </p:txBody>
      </p:sp>
      <p:grpSp>
        <p:nvGrpSpPr>
          <p:cNvPr id="5" name="Group 4" descr="DOD, Dronecode, DJI" title="three pronged approach"/>
          <p:cNvGrpSpPr/>
          <p:nvPr/>
        </p:nvGrpSpPr>
        <p:grpSpPr>
          <a:xfrm>
            <a:off x="2910445" y="2138608"/>
            <a:ext cx="4888417" cy="3239938"/>
            <a:chOff x="1295400" y="5000171"/>
            <a:chExt cx="4572000" cy="3048000"/>
          </a:xfrm>
        </p:grpSpPr>
        <p:graphicFrame>
          <p:nvGraphicFramePr>
            <p:cNvPr id="6" name="Diagram 5" descr="DOD, Dronecode, DJI" title="three pronged approach"/>
            <p:cNvGraphicFramePr/>
            <p:nvPr>
              <p:extLst>
                <p:ext uri="{D42A27DB-BD31-4B8C-83A1-F6EECF244321}">
                  <p14:modId xmlns:p14="http://schemas.microsoft.com/office/powerpoint/2010/main" val="3855183185"/>
                </p:ext>
              </p:extLst>
            </p:nvPr>
          </p:nvGraphicFramePr>
          <p:xfrm>
            <a:off x="1295400" y="5000171"/>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title="DIUX"/>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3992" y="5377044"/>
              <a:ext cx="2945681" cy="549685"/>
            </a:xfrm>
            <a:prstGeom prst="rect">
              <a:avLst/>
            </a:prstGeom>
          </p:spPr>
        </p:pic>
        <p:pic>
          <p:nvPicPr>
            <p:cNvPr id="8" name="Picture 7" title="Dronecod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24802" y="6454636"/>
              <a:ext cx="2764064" cy="458919"/>
            </a:xfrm>
            <a:prstGeom prst="rect">
              <a:avLst/>
            </a:prstGeom>
          </p:spPr>
        </p:pic>
        <p:pic>
          <p:nvPicPr>
            <p:cNvPr id="9" name="Picture 8" title="DJI"/>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10501" y="7418407"/>
              <a:ext cx="1067441" cy="613057"/>
            </a:xfrm>
            <a:prstGeom prst="rect">
              <a:avLst/>
            </a:prstGeom>
          </p:spPr>
        </p:pic>
      </p:grpSp>
      <p:pic>
        <p:nvPicPr>
          <p:cNvPr id="10" name="Picture 9" title="OAS Logo"/>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604" y="2874467"/>
            <a:ext cx="2045734" cy="2033803"/>
          </a:xfrm>
          <a:prstGeom prst="rect">
            <a:avLst/>
          </a:prstGeom>
        </p:spPr>
      </p:pic>
      <p:cxnSp>
        <p:nvCxnSpPr>
          <p:cNvPr id="11" name="Straight Arrow Connector 10" title="arrow"/>
          <p:cNvCxnSpPr/>
          <p:nvPr/>
        </p:nvCxnSpPr>
        <p:spPr>
          <a:xfrm flipV="1">
            <a:off x="2624200" y="2663624"/>
            <a:ext cx="441760" cy="462627"/>
          </a:xfrm>
          <a:prstGeom prst="straightConnector1">
            <a:avLst/>
          </a:prstGeom>
          <a:ln w="76200">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title="arrow"/>
          <p:cNvCxnSpPr/>
          <p:nvPr/>
        </p:nvCxnSpPr>
        <p:spPr>
          <a:xfrm>
            <a:off x="2544793" y="3918548"/>
            <a:ext cx="652755" cy="0"/>
          </a:xfrm>
          <a:prstGeom prst="straightConnector1">
            <a:avLst/>
          </a:prstGeom>
          <a:ln w="76200">
            <a:solidFill>
              <a:srgbClr val="FFFF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title="arrow"/>
          <p:cNvCxnSpPr/>
          <p:nvPr/>
        </p:nvCxnSpPr>
        <p:spPr>
          <a:xfrm>
            <a:off x="2624200" y="4775446"/>
            <a:ext cx="441760" cy="498884"/>
          </a:xfrm>
          <a:prstGeom prst="straightConnector1">
            <a:avLst/>
          </a:prstGeom>
          <a:ln w="76200">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8180038" y="1943413"/>
            <a:ext cx="845925" cy="3970318"/>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S</a:t>
            </a:r>
          </a:p>
          <a:p>
            <a:pPr algn="ctr"/>
            <a:r>
              <a:rPr lang="en-US" sz="2800" b="1" dirty="0" smtClean="0">
                <a:solidFill>
                  <a:srgbClr val="FFFF00"/>
                </a:solidFill>
                <a:effectLst>
                  <a:outerShdw blurRad="38100" dist="38100" dir="2700000" algn="tl">
                    <a:srgbClr val="000000">
                      <a:alpha val="43137"/>
                    </a:srgbClr>
                  </a:outerShdw>
                </a:effectLst>
              </a:rPr>
              <a:t>O</a:t>
            </a:r>
          </a:p>
          <a:p>
            <a:pPr algn="ctr"/>
            <a:r>
              <a:rPr lang="en-US" sz="2800" b="1" dirty="0" smtClean="0">
                <a:solidFill>
                  <a:srgbClr val="FFFF00"/>
                </a:solidFill>
                <a:effectLst>
                  <a:outerShdw blurRad="38100" dist="38100" dir="2700000" algn="tl">
                    <a:srgbClr val="000000">
                      <a:alpha val="43137"/>
                    </a:srgbClr>
                  </a:outerShdw>
                </a:effectLst>
              </a:rPr>
              <a:t>L</a:t>
            </a:r>
          </a:p>
          <a:p>
            <a:pPr algn="ctr"/>
            <a:r>
              <a:rPr lang="en-US" sz="2800" b="1" dirty="0" smtClean="0">
                <a:solidFill>
                  <a:srgbClr val="FFFF00"/>
                </a:solidFill>
                <a:effectLst>
                  <a:outerShdw blurRad="38100" dist="38100" dir="2700000" algn="tl">
                    <a:srgbClr val="000000">
                      <a:alpha val="43137"/>
                    </a:srgbClr>
                  </a:outerShdw>
                </a:effectLst>
              </a:rPr>
              <a:t>U</a:t>
            </a:r>
          </a:p>
          <a:p>
            <a:pPr algn="ctr"/>
            <a:r>
              <a:rPr lang="en-US" sz="2800" b="1" dirty="0" smtClean="0">
                <a:solidFill>
                  <a:srgbClr val="FFFF00"/>
                </a:solidFill>
                <a:effectLst>
                  <a:outerShdw blurRad="38100" dist="38100" dir="2700000" algn="tl">
                    <a:srgbClr val="000000">
                      <a:alpha val="43137"/>
                    </a:srgbClr>
                  </a:outerShdw>
                </a:effectLst>
              </a:rPr>
              <a:t>T</a:t>
            </a:r>
          </a:p>
          <a:p>
            <a:pPr algn="ctr"/>
            <a:r>
              <a:rPr lang="en-US" sz="2800" b="1" dirty="0" smtClean="0">
                <a:solidFill>
                  <a:srgbClr val="FFFF00"/>
                </a:solidFill>
                <a:effectLst>
                  <a:outerShdw blurRad="38100" dist="38100" dir="2700000" algn="tl">
                    <a:srgbClr val="000000">
                      <a:alpha val="43137"/>
                    </a:srgbClr>
                  </a:outerShdw>
                </a:effectLst>
              </a:rPr>
              <a:t>I</a:t>
            </a:r>
          </a:p>
          <a:p>
            <a:pPr algn="ctr"/>
            <a:r>
              <a:rPr lang="en-US" sz="2800" b="1" dirty="0" smtClean="0">
                <a:solidFill>
                  <a:srgbClr val="FFFF00"/>
                </a:solidFill>
                <a:effectLst>
                  <a:outerShdw blurRad="38100" dist="38100" dir="2700000" algn="tl">
                    <a:srgbClr val="000000">
                      <a:alpha val="43137"/>
                    </a:srgbClr>
                  </a:outerShdw>
                </a:effectLst>
              </a:rPr>
              <a:t>O</a:t>
            </a:r>
          </a:p>
          <a:p>
            <a:pPr algn="ctr"/>
            <a:r>
              <a:rPr lang="en-US" sz="2800" b="1" dirty="0" smtClean="0">
                <a:solidFill>
                  <a:srgbClr val="FFFF00"/>
                </a:solidFill>
                <a:effectLst>
                  <a:outerShdw blurRad="38100" dist="38100" dir="2700000" algn="tl">
                    <a:srgbClr val="000000">
                      <a:alpha val="43137"/>
                    </a:srgbClr>
                  </a:outerShdw>
                </a:effectLst>
              </a:rPr>
              <a:t>N</a:t>
            </a:r>
          </a:p>
          <a:p>
            <a:pPr algn="ctr"/>
            <a:r>
              <a:rPr lang="en-US" sz="2800" b="1" dirty="0">
                <a:solidFill>
                  <a:srgbClr val="FFFF00"/>
                </a:solidFill>
                <a:effectLst>
                  <a:outerShdw blurRad="38100" dist="38100" dir="2700000" algn="tl">
                    <a:srgbClr val="000000">
                      <a:alpha val="43137"/>
                    </a:srgbClr>
                  </a:outerShdw>
                </a:effectLst>
              </a:rPr>
              <a:t>S</a:t>
            </a:r>
            <a:endParaRPr lang="en-US" sz="2800" b="1" dirty="0" smtClean="0">
              <a:solidFill>
                <a:srgbClr val="FFFF00"/>
              </a:solidFill>
              <a:effectLst>
                <a:outerShdw blurRad="38100" dist="38100" dir="2700000" algn="tl">
                  <a:srgbClr val="000000">
                    <a:alpha val="43137"/>
                  </a:srgbClr>
                </a:outerShdw>
              </a:effectLst>
            </a:endParaRPr>
          </a:p>
        </p:txBody>
      </p:sp>
      <p:sp>
        <p:nvSpPr>
          <p:cNvPr id="2" name="Slide Number Placeholder 1"/>
          <p:cNvSpPr>
            <a:spLocks noGrp="1"/>
          </p:cNvSpPr>
          <p:nvPr>
            <p:ph type="sldNum" sz="quarter" idx="12"/>
          </p:nvPr>
        </p:nvSpPr>
        <p:spPr>
          <a:xfrm>
            <a:off x="11618808" y="6480175"/>
            <a:ext cx="551167" cy="377825"/>
          </a:xfrm>
        </p:spPr>
        <p:txBody>
          <a:bodyPr/>
          <a:lstStyle/>
          <a:p>
            <a:fld id="{D57F1E4F-1CFF-5643-939E-217C01CDF565}" type="slidenum">
              <a:rPr lang="en-US" smtClean="0"/>
              <a:pPr/>
              <a:t>12</a:t>
            </a:fld>
            <a:endParaRPr lang="en-US" dirty="0"/>
          </a:p>
        </p:txBody>
      </p:sp>
      <p:grpSp>
        <p:nvGrpSpPr>
          <p:cNvPr id="16" name="Group 15" title="Performance Scalability Price Venn Diagram"/>
          <p:cNvGrpSpPr/>
          <p:nvPr/>
        </p:nvGrpSpPr>
        <p:grpSpPr>
          <a:xfrm>
            <a:off x="9019278" y="4773067"/>
            <a:ext cx="3051448" cy="2036503"/>
            <a:chOff x="4006643" y="-3781089"/>
            <a:chExt cx="9701048" cy="6474373"/>
          </a:xfrm>
        </p:grpSpPr>
        <p:graphicFrame>
          <p:nvGraphicFramePr>
            <p:cNvPr id="17" name="Diagram 16"/>
            <p:cNvGraphicFramePr/>
            <p:nvPr>
              <p:extLst>
                <p:ext uri="{D42A27DB-BD31-4B8C-83A1-F6EECF244321}">
                  <p14:modId xmlns:p14="http://schemas.microsoft.com/office/powerpoint/2010/main" val="871853100"/>
                </p:ext>
              </p:extLst>
            </p:nvPr>
          </p:nvGraphicFramePr>
          <p:xfrm>
            <a:off x="4006643" y="-3781089"/>
            <a:ext cx="9701048" cy="647437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8" name="5-Point Star 17"/>
            <p:cNvSpPr/>
            <p:nvPr/>
          </p:nvSpPr>
          <p:spPr>
            <a:xfrm>
              <a:off x="8210781" y="-907021"/>
              <a:ext cx="1292772" cy="1219200"/>
            </a:xfrm>
            <a:prstGeom prst="star5">
              <a:avLst/>
            </a:prstGeom>
            <a:gradFill flip="none" rotWithShape="1">
              <a:gsLst>
                <a:gs pos="0">
                  <a:schemeClr val="accent4">
                    <a:lumMod val="0"/>
                    <a:lumOff val="100000"/>
                  </a:schemeClr>
                </a:gs>
                <a:gs pos="0">
                  <a:schemeClr val="accent4">
                    <a:lumMod val="100000"/>
                  </a:schemeClr>
                </a:gs>
              </a:gsLst>
              <a:path path="circle">
                <a:fillToRect l="50000" t="50000" r="50000" b="50000"/>
              </a:path>
              <a:tileRect/>
            </a:gradFill>
            <a:effectLst>
              <a:outerShdw blurRad="50800" dist="50800" dir="5400000" algn="ctr" rotWithShape="0">
                <a:schemeClr val="accent4">
                  <a:lumMod val="5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effectLst>
                  <a:outerShdw blurRad="38100" dist="38100" dir="2700000" algn="tl">
                    <a:srgbClr val="000000">
                      <a:alpha val="43137"/>
                    </a:srgbClr>
                  </a:outerShdw>
                </a:effectLst>
              </a:endParaRPr>
            </a:p>
          </p:txBody>
        </p:sp>
      </p:grpSp>
      <p:grpSp>
        <p:nvGrpSpPr>
          <p:cNvPr id="19" name="Group 18" title="Platform Payload Processing Venn Diagram - in Mission and Security Context"/>
          <p:cNvGrpSpPr/>
          <p:nvPr/>
        </p:nvGrpSpPr>
        <p:grpSpPr>
          <a:xfrm>
            <a:off x="9166932" y="1642697"/>
            <a:ext cx="2744252" cy="2765401"/>
            <a:chOff x="632662" y="1715066"/>
            <a:chExt cx="3828098" cy="3857598"/>
          </a:xfrm>
        </p:grpSpPr>
        <p:sp>
          <p:nvSpPr>
            <p:cNvPr id="20" name="Oval 19"/>
            <p:cNvSpPr/>
            <p:nvPr/>
          </p:nvSpPr>
          <p:spPr>
            <a:xfrm>
              <a:off x="898088" y="1989714"/>
              <a:ext cx="3283002" cy="3308302"/>
            </a:xfrm>
            <a:prstGeom prst="ellipse">
              <a:avLst/>
            </a:prstGeom>
            <a:solidFill>
              <a:srgbClr val="EED8F3">
                <a:alpha val="14902"/>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Oval 21"/>
            <p:cNvSpPr/>
            <p:nvPr/>
          </p:nvSpPr>
          <p:spPr>
            <a:xfrm>
              <a:off x="632662" y="1715066"/>
              <a:ext cx="3828098" cy="3857598"/>
            </a:xfrm>
            <a:prstGeom prst="ellipse">
              <a:avLst/>
            </a:prstGeom>
            <a:solidFill>
              <a:srgbClr val="F4D8E7">
                <a:alpha val="20000"/>
              </a:srgbClr>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3" name="Group 22"/>
            <p:cNvGrpSpPr/>
            <p:nvPr/>
          </p:nvGrpSpPr>
          <p:grpSpPr>
            <a:xfrm>
              <a:off x="1131139" y="2179232"/>
              <a:ext cx="2772308" cy="2616651"/>
              <a:chOff x="972518" y="2370255"/>
              <a:chExt cx="3543066" cy="3344133"/>
            </a:xfrm>
          </p:grpSpPr>
          <p:grpSp>
            <p:nvGrpSpPr>
              <p:cNvPr id="26" name="Group 25"/>
              <p:cNvGrpSpPr/>
              <p:nvPr/>
            </p:nvGrpSpPr>
            <p:grpSpPr>
              <a:xfrm>
                <a:off x="972518" y="2370255"/>
                <a:ext cx="3543066" cy="3344133"/>
                <a:chOff x="972518" y="2370255"/>
                <a:chExt cx="3543066" cy="3344133"/>
              </a:xfrm>
            </p:grpSpPr>
            <p:sp>
              <p:nvSpPr>
                <p:cNvPr id="29" name="Freeform 28"/>
                <p:cNvSpPr/>
                <p:nvPr/>
              </p:nvSpPr>
              <p:spPr>
                <a:xfrm>
                  <a:off x="1715087" y="2370255"/>
                  <a:ext cx="2057928" cy="2057928"/>
                </a:xfrm>
                <a:custGeom>
                  <a:avLst/>
                  <a:gdLst>
                    <a:gd name="connsiteX0" fmla="*/ 0 w 2057928"/>
                    <a:gd name="connsiteY0" fmla="*/ 1028964 h 2057928"/>
                    <a:gd name="connsiteX1" fmla="*/ 1028964 w 2057928"/>
                    <a:gd name="connsiteY1" fmla="*/ 0 h 2057928"/>
                    <a:gd name="connsiteX2" fmla="*/ 2057928 w 2057928"/>
                    <a:gd name="connsiteY2" fmla="*/ 1028964 h 2057928"/>
                    <a:gd name="connsiteX3" fmla="*/ 1028964 w 2057928"/>
                    <a:gd name="connsiteY3" fmla="*/ 2057928 h 2057928"/>
                    <a:gd name="connsiteX4" fmla="*/ 0 w 2057928"/>
                    <a:gd name="connsiteY4" fmla="*/ 1028964 h 205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928" h="2057928">
                      <a:moveTo>
                        <a:pt x="0" y="1028964"/>
                      </a:moveTo>
                      <a:cubicBezTo>
                        <a:pt x="0" y="460683"/>
                        <a:pt x="460683" y="0"/>
                        <a:pt x="1028964" y="0"/>
                      </a:cubicBezTo>
                      <a:cubicBezTo>
                        <a:pt x="1597245" y="0"/>
                        <a:pt x="2057928" y="460683"/>
                        <a:pt x="2057928" y="1028964"/>
                      </a:cubicBezTo>
                      <a:cubicBezTo>
                        <a:pt x="2057928" y="1597245"/>
                        <a:pt x="1597245" y="2057928"/>
                        <a:pt x="1028964" y="2057928"/>
                      </a:cubicBezTo>
                      <a:cubicBezTo>
                        <a:pt x="460683" y="2057928"/>
                        <a:pt x="0" y="1597245"/>
                        <a:pt x="0" y="1028964"/>
                      </a:cubicBezTo>
                      <a:close/>
                    </a:path>
                  </a:pathLst>
                </a:custGeom>
                <a:solidFill>
                  <a:srgbClr val="00B050">
                    <a:alpha val="50000"/>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2">
                    <a:alpha val="50000"/>
                    <a:hueOff val="0"/>
                    <a:satOff val="0"/>
                    <a:lumOff val="0"/>
                    <a:alphaOff val="0"/>
                  </a:schemeClr>
                </a:effectRef>
                <a:fontRef idx="minor">
                  <a:schemeClr val="tx1"/>
                </a:fontRef>
              </p:style>
              <p:txBody>
                <a:bodyPr spcFirstLastPara="0" vert="horz" wrap="none" lIns="274390" tIns="360137" rIns="274391" bIns="771724" numCol="1" spcCol="1270" anchor="t" anchorCtr="0">
                  <a:noAutofit/>
                </a:bodyPr>
                <a:lstStyle/>
                <a:p>
                  <a:pPr lvl="0" algn="ctr" defTabSz="13335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Platform</a:t>
                  </a:r>
                  <a:endParaRPr lang="en-US" sz="1400" b="1" kern="1200" dirty="0">
                    <a:effectLst>
                      <a:outerShdw blurRad="38100" dist="38100" dir="2700000" algn="tl">
                        <a:srgbClr val="000000">
                          <a:alpha val="43137"/>
                        </a:srgbClr>
                      </a:outerShdw>
                    </a:effectLst>
                  </a:endParaRPr>
                </a:p>
              </p:txBody>
            </p:sp>
            <p:sp>
              <p:nvSpPr>
                <p:cNvPr id="30" name="Freeform 29"/>
                <p:cNvSpPr/>
                <p:nvPr/>
              </p:nvSpPr>
              <p:spPr>
                <a:xfrm>
                  <a:off x="2457656" y="3656460"/>
                  <a:ext cx="2057928" cy="2057928"/>
                </a:xfrm>
                <a:custGeom>
                  <a:avLst/>
                  <a:gdLst>
                    <a:gd name="connsiteX0" fmla="*/ 0 w 2057928"/>
                    <a:gd name="connsiteY0" fmla="*/ 1028964 h 2057928"/>
                    <a:gd name="connsiteX1" fmla="*/ 1028964 w 2057928"/>
                    <a:gd name="connsiteY1" fmla="*/ 0 h 2057928"/>
                    <a:gd name="connsiteX2" fmla="*/ 2057928 w 2057928"/>
                    <a:gd name="connsiteY2" fmla="*/ 1028964 h 2057928"/>
                    <a:gd name="connsiteX3" fmla="*/ 1028964 w 2057928"/>
                    <a:gd name="connsiteY3" fmla="*/ 2057928 h 2057928"/>
                    <a:gd name="connsiteX4" fmla="*/ 0 w 2057928"/>
                    <a:gd name="connsiteY4" fmla="*/ 1028964 h 205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928" h="2057928">
                      <a:moveTo>
                        <a:pt x="0" y="1028964"/>
                      </a:moveTo>
                      <a:cubicBezTo>
                        <a:pt x="0" y="460683"/>
                        <a:pt x="460683" y="0"/>
                        <a:pt x="1028964" y="0"/>
                      </a:cubicBezTo>
                      <a:cubicBezTo>
                        <a:pt x="1597245" y="0"/>
                        <a:pt x="2057928" y="460683"/>
                        <a:pt x="2057928" y="1028964"/>
                      </a:cubicBezTo>
                      <a:cubicBezTo>
                        <a:pt x="2057928" y="1597245"/>
                        <a:pt x="1597245" y="2057928"/>
                        <a:pt x="1028964" y="2057928"/>
                      </a:cubicBezTo>
                      <a:cubicBezTo>
                        <a:pt x="460683" y="2057928"/>
                        <a:pt x="0" y="1597245"/>
                        <a:pt x="0" y="1028964"/>
                      </a:cubicBezTo>
                      <a:close/>
                    </a:path>
                  </a:pathLst>
                </a:custGeom>
                <a:solidFill>
                  <a:schemeClr val="accent5">
                    <a:lumMod val="50000"/>
                    <a:alpha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3">
                    <a:alpha val="50000"/>
                    <a:hueOff val="0"/>
                    <a:satOff val="0"/>
                    <a:lumOff val="0"/>
                    <a:alphaOff val="0"/>
                  </a:schemeClr>
                </a:effectRef>
                <a:fontRef idx="minor">
                  <a:schemeClr val="tx1"/>
                </a:fontRef>
              </p:style>
              <p:txBody>
                <a:bodyPr spcFirstLastPara="0" vert="horz" wrap="none" lIns="629383" tIns="531631" rIns="193789" bIns="394437" numCol="1" spcCol="1270" anchor="ctr" anchorCtr="0">
                  <a:noAutofit/>
                </a:bodyPr>
                <a:lstStyle/>
                <a:p>
                  <a:pPr lvl="0" algn="ctr" defTabSz="1333500">
                    <a:lnSpc>
                      <a:spcPct val="90000"/>
                    </a:lnSpc>
                    <a:spcBef>
                      <a:spcPct val="0"/>
                    </a:spcBef>
                    <a:spcAft>
                      <a:spcPct val="35000"/>
                    </a:spcAft>
                  </a:pPr>
                  <a:endParaRPr lang="en-US" sz="2400" kern="1200" dirty="0"/>
                </a:p>
              </p:txBody>
            </p:sp>
            <p:sp>
              <p:nvSpPr>
                <p:cNvPr id="31" name="Freeform 30"/>
                <p:cNvSpPr/>
                <p:nvPr/>
              </p:nvSpPr>
              <p:spPr>
                <a:xfrm>
                  <a:off x="972518" y="3656460"/>
                  <a:ext cx="2057928" cy="2057928"/>
                </a:xfrm>
                <a:custGeom>
                  <a:avLst/>
                  <a:gdLst>
                    <a:gd name="connsiteX0" fmla="*/ 0 w 2057928"/>
                    <a:gd name="connsiteY0" fmla="*/ 1028964 h 2057928"/>
                    <a:gd name="connsiteX1" fmla="*/ 1028964 w 2057928"/>
                    <a:gd name="connsiteY1" fmla="*/ 0 h 2057928"/>
                    <a:gd name="connsiteX2" fmla="*/ 2057928 w 2057928"/>
                    <a:gd name="connsiteY2" fmla="*/ 1028964 h 2057928"/>
                    <a:gd name="connsiteX3" fmla="*/ 1028964 w 2057928"/>
                    <a:gd name="connsiteY3" fmla="*/ 2057928 h 2057928"/>
                    <a:gd name="connsiteX4" fmla="*/ 0 w 2057928"/>
                    <a:gd name="connsiteY4" fmla="*/ 1028964 h 205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928" h="2057928">
                      <a:moveTo>
                        <a:pt x="0" y="1028964"/>
                      </a:moveTo>
                      <a:cubicBezTo>
                        <a:pt x="0" y="460683"/>
                        <a:pt x="460683" y="0"/>
                        <a:pt x="1028964" y="0"/>
                      </a:cubicBezTo>
                      <a:cubicBezTo>
                        <a:pt x="1597245" y="0"/>
                        <a:pt x="2057928" y="460683"/>
                        <a:pt x="2057928" y="1028964"/>
                      </a:cubicBezTo>
                      <a:cubicBezTo>
                        <a:pt x="2057928" y="1597245"/>
                        <a:pt x="1597245" y="2057928"/>
                        <a:pt x="1028964" y="2057928"/>
                      </a:cubicBezTo>
                      <a:cubicBezTo>
                        <a:pt x="460683" y="2057928"/>
                        <a:pt x="0" y="1597245"/>
                        <a:pt x="0" y="1028964"/>
                      </a:cubicBezTo>
                      <a:close/>
                    </a:path>
                  </a:pathLst>
                </a:custGeom>
                <a:solidFill>
                  <a:srgbClr val="FF0000">
                    <a:alpha val="50000"/>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4">
                    <a:alpha val="50000"/>
                    <a:hueOff val="0"/>
                    <a:satOff val="0"/>
                    <a:lumOff val="0"/>
                    <a:alphaOff val="0"/>
                  </a:schemeClr>
                </a:effectRef>
                <a:fontRef idx="minor">
                  <a:schemeClr val="tx1"/>
                </a:fontRef>
              </p:style>
              <p:txBody>
                <a:bodyPr spcFirstLastPara="0" vert="horz" wrap="none" lIns="193788" tIns="531631" rIns="629384" bIns="394437" numCol="1" spcCol="1270" anchor="ctr" anchorCtr="0">
                  <a:noAutofit/>
                </a:bodyPr>
                <a:lstStyle/>
                <a:p>
                  <a:pPr lvl="0" defTabSz="1333500">
                    <a:lnSpc>
                      <a:spcPct val="90000"/>
                    </a:lnSpc>
                    <a:spcBef>
                      <a:spcPct val="0"/>
                    </a:spcBef>
                    <a:spcAft>
                      <a:spcPct val="35000"/>
                    </a:spcAft>
                  </a:pPr>
                  <a:r>
                    <a:rPr lang="en-US" sz="1400" b="1" kern="1200" dirty="0" smtClean="0">
                      <a:effectLst>
                        <a:outerShdw blurRad="38100" dist="38100" dir="2700000" algn="tl">
                          <a:srgbClr val="000000">
                            <a:alpha val="43137"/>
                          </a:srgbClr>
                        </a:outerShdw>
                      </a:effectLst>
                    </a:rPr>
                    <a:t>Payload</a:t>
                  </a:r>
                  <a:endParaRPr lang="en-US" sz="1400" b="1" kern="1200" dirty="0">
                    <a:effectLst>
                      <a:outerShdw blurRad="38100" dist="38100" dir="2700000" algn="tl">
                        <a:srgbClr val="000000">
                          <a:alpha val="43137"/>
                        </a:srgbClr>
                      </a:outerShdw>
                    </a:effectLst>
                  </a:endParaRPr>
                </a:p>
              </p:txBody>
            </p:sp>
          </p:grpSp>
          <p:sp>
            <p:nvSpPr>
              <p:cNvPr id="27" name="Rectangle 26"/>
              <p:cNvSpPr/>
              <p:nvPr/>
            </p:nvSpPr>
            <p:spPr>
              <a:xfrm>
                <a:off x="2540832" y="4476903"/>
                <a:ext cx="1974752" cy="53873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Processing</a:t>
                </a:r>
                <a:endPar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5-Point Star 27"/>
              <p:cNvSpPr/>
              <p:nvPr/>
            </p:nvSpPr>
            <p:spPr>
              <a:xfrm>
                <a:off x="2540834" y="4035091"/>
                <a:ext cx="463426" cy="413994"/>
              </a:xfrm>
              <a:prstGeom prst="star5">
                <a:avLst/>
              </a:prstGeom>
              <a:solidFill>
                <a:srgbClr val="FFFF00"/>
              </a:solidFill>
              <a:effectLst>
                <a:glow rad="1397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24" name="Rectangle 23"/>
            <p:cNvSpPr/>
            <p:nvPr/>
          </p:nvSpPr>
          <p:spPr>
            <a:xfrm rot="18340270">
              <a:off x="835427" y="2619092"/>
              <a:ext cx="1531566" cy="713402"/>
            </a:xfrm>
            <a:prstGeom prst="rect">
              <a:avLst/>
            </a:prstGeom>
            <a:noFill/>
          </p:spPr>
          <p:txBody>
            <a:bodyPr wrap="none" lIns="91440" tIns="45720" rIns="91440" bIns="45720">
              <a:prstTxWarp prst="textArchUp">
                <a:avLst>
                  <a:gd name="adj" fmla="val 10978341"/>
                </a:avLst>
              </a:prstTxWarp>
              <a:spAutoFit/>
            </a:bodyPr>
            <a:lstStyle/>
            <a:p>
              <a:pPr algn="ctr"/>
              <a:r>
                <a:rPr lang="en-US" sz="1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Mission</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5" name="Rectangle 24"/>
            <p:cNvSpPr/>
            <p:nvPr/>
          </p:nvSpPr>
          <p:spPr>
            <a:xfrm rot="18289010">
              <a:off x="465855" y="2224149"/>
              <a:ext cx="1531566" cy="713402"/>
            </a:xfrm>
            <a:prstGeom prst="rect">
              <a:avLst/>
            </a:prstGeom>
            <a:noFill/>
          </p:spPr>
          <p:txBody>
            <a:bodyPr wrap="none" lIns="91440" tIns="45720" rIns="91440" bIns="45720">
              <a:prstTxWarp prst="textArchUp">
                <a:avLst>
                  <a:gd name="adj" fmla="val 10978341"/>
                </a:avLst>
              </a:prstTxWarp>
              <a:spAutoFit/>
            </a:bodyPr>
            <a:lstStyle/>
            <a:p>
              <a:pPr algn="ctr"/>
              <a:r>
                <a:rPr lang="en-US" sz="1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Security</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15" name="TextBox 14"/>
          <p:cNvSpPr txBox="1"/>
          <p:nvPr/>
        </p:nvSpPr>
        <p:spPr>
          <a:xfrm>
            <a:off x="8990980" y="4423586"/>
            <a:ext cx="3112903"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hlinkClick r:id="rId17"/>
              </a:rPr>
              <a:t>Master DOI UAS Requirements</a:t>
            </a:r>
            <a:endParaRPr lang="en-US" b="1" dirty="0">
              <a:effectLst>
                <a:outerShdw blurRad="38100" dist="38100" dir="2700000" algn="tl">
                  <a:srgbClr val="000000">
                    <a:alpha val="43137"/>
                  </a:srgbClr>
                </a:outerShdw>
              </a:effectLst>
            </a:endParaRPr>
          </a:p>
        </p:txBody>
      </p:sp>
      <p:pic>
        <p:nvPicPr>
          <p:cNvPr id="34" name="Picture 33" descr="Book Review: Not Norman: A Goldfish Story - Mocha Parents Awesome Kids"/>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55225" y="2489996"/>
            <a:ext cx="602954" cy="602954"/>
          </a:xfrm>
          <a:prstGeom prst="rect">
            <a:avLst/>
          </a:prstGeom>
          <a:scene3d>
            <a:camera prst="orthographicFront"/>
            <a:lightRig rig="threePt" dir="t"/>
          </a:scene3d>
          <a:sp3d>
            <a:bevelT/>
          </a:sp3d>
        </p:spPr>
      </p:pic>
      <p:pic>
        <p:nvPicPr>
          <p:cNvPr id="38" name="Picture 37" descr="Book Review: Not Norman: A Goldfish Story - Mocha Parents Awesome Kids"/>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03830" y="4659554"/>
            <a:ext cx="602954" cy="602954"/>
          </a:xfrm>
          <a:prstGeom prst="rect">
            <a:avLst/>
          </a:prstGeom>
          <a:scene3d>
            <a:camera prst="orthographicFront"/>
            <a:lightRig rig="threePt" dir="t"/>
          </a:scene3d>
          <a:sp3d>
            <a:bevelT/>
          </a:sp3d>
        </p:spPr>
      </p:pic>
    </p:spTree>
    <p:extLst>
      <p:ext uri="{BB962C8B-B14F-4D97-AF65-F5344CB8AC3E}">
        <p14:creationId xmlns:p14="http://schemas.microsoft.com/office/powerpoint/2010/main" val="4071147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80957" y="420390"/>
            <a:ext cx="4909923" cy="1456267"/>
          </a:xfrm>
        </p:spPr>
        <p:txBody>
          <a:bodyPr/>
          <a:lstStyle/>
          <a:p>
            <a:pPr algn="ctr"/>
            <a:r>
              <a:rPr lang="en-US" sz="4400" dirty="0" smtClean="0">
                <a:solidFill>
                  <a:srgbClr val="FFFF00"/>
                </a:solidFill>
              </a:rPr>
              <a:t>How?</a:t>
            </a:r>
            <a:r>
              <a:rPr lang="en-US" dirty="0"/>
              <a:t/>
            </a:r>
            <a:br>
              <a:rPr lang="en-US" dirty="0"/>
            </a:br>
            <a:r>
              <a:rPr lang="en-US" sz="4000" dirty="0" smtClean="0"/>
              <a:t>&gt; </a:t>
            </a:r>
            <a:r>
              <a:rPr lang="en-US" sz="4400" i="1" dirty="0" smtClean="0"/>
              <a:t>2,200</a:t>
            </a:r>
            <a:r>
              <a:rPr lang="en-US" sz="4000" dirty="0" smtClean="0"/>
              <a:t> </a:t>
            </a:r>
            <a:r>
              <a:rPr lang="en-US" dirty="0" smtClean="0"/>
              <a:t>test flights</a:t>
            </a:r>
            <a:endParaRPr lang="en-US" dirty="0"/>
          </a:p>
        </p:txBody>
      </p:sp>
      <p:sp>
        <p:nvSpPr>
          <p:cNvPr id="5" name="Content Placeholder 4"/>
          <p:cNvSpPr>
            <a:spLocks noGrp="1"/>
          </p:cNvSpPr>
          <p:nvPr>
            <p:ph sz="half" idx="1"/>
          </p:nvPr>
        </p:nvSpPr>
        <p:spPr>
          <a:xfrm>
            <a:off x="487682" y="2248746"/>
            <a:ext cx="4995334" cy="4284613"/>
          </a:xfrm>
        </p:spPr>
        <p:txBody>
          <a:bodyPr>
            <a:normAutofit fontScale="92500" lnSpcReduction="10000"/>
          </a:bodyPr>
          <a:lstStyle/>
          <a:p>
            <a:pPr marL="342900" lvl="0" indent="-342900">
              <a:lnSpc>
                <a:spcPct val="120000"/>
              </a:lnSpc>
              <a:spcAft>
                <a:spcPts val="0"/>
              </a:spcAft>
              <a:buFont typeface="+mj-lt"/>
              <a:buAutoNum type="arabicPeriod"/>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Volcano response and monitoring</a:t>
            </a:r>
            <a:r>
              <a:rPr lang="en-US" sz="1800" dirty="0">
                <a:latin typeface="Calibri" panose="020F0502020204030204" pitchFamily="34" charset="0"/>
                <a:ea typeface="Calibri" panose="020F0502020204030204" pitchFamily="34" charset="0"/>
                <a:cs typeface="Times New Roman" panose="02020603050405020304" pitchFamily="18" charset="0"/>
              </a:rPr>
              <a:t>.</a:t>
            </a:r>
          </a:p>
          <a:p>
            <a:pPr lvl="1">
              <a:lnSpc>
                <a:spcPct val="120000"/>
              </a:lnSpc>
              <a:spcAft>
                <a:spcPts val="0"/>
              </a:spcAft>
              <a:buFont typeface="+mj-lt"/>
              <a:buAutoNum type="alphaLcPeriod"/>
            </a:pPr>
            <a:r>
              <a:rPr lang="en-US" sz="1600" dirty="0">
                <a:latin typeface="Calibri" panose="020F0502020204030204" pitchFamily="34" charset="0"/>
                <a:ea typeface="Calibri" panose="020F0502020204030204" pitchFamily="34" charset="0"/>
                <a:cs typeface="Times New Roman" panose="02020603050405020304" pitchFamily="18" charset="0"/>
              </a:rPr>
              <a:t>Gas detection, assessment, and monitoring.</a:t>
            </a:r>
          </a:p>
          <a:p>
            <a:pPr lvl="1">
              <a:lnSpc>
                <a:spcPct val="120000"/>
              </a:lnSpc>
              <a:spcAft>
                <a:spcPts val="0"/>
              </a:spcAft>
              <a:buFont typeface="+mj-lt"/>
              <a:buAutoNum type="alphaLcPeriod"/>
            </a:pPr>
            <a:r>
              <a:rPr lang="en-US"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Crater mapping</a:t>
            </a:r>
            <a:r>
              <a:rPr lang="en-US" sz="1600" dirty="0">
                <a:latin typeface="Calibri" panose="020F0502020204030204" pitchFamily="34" charset="0"/>
                <a:ea typeface="Calibri" panose="020F0502020204030204" pitchFamily="34" charset="0"/>
                <a:cs typeface="Times New Roman" panose="02020603050405020304" pitchFamily="18" charset="0"/>
              </a:rPr>
              <a:t>.</a:t>
            </a:r>
          </a:p>
          <a:p>
            <a:pPr lvl="1">
              <a:lnSpc>
                <a:spcPct val="120000"/>
              </a:lnSpc>
              <a:spcAft>
                <a:spcPts val="0"/>
              </a:spcAft>
              <a:buFont typeface="+mj-lt"/>
              <a:buAutoNum type="alphaLcPeriod"/>
            </a:pPr>
            <a:r>
              <a:rPr lang="en-US" sz="1600" dirty="0">
                <a:latin typeface="Calibri" panose="020F0502020204030204" pitchFamily="34" charset="0"/>
                <a:ea typeface="Calibri" panose="020F0502020204030204" pitchFamily="34" charset="0"/>
                <a:cs typeface="Times New Roman" panose="02020603050405020304" pitchFamily="18" charset="0"/>
              </a:rPr>
              <a:t>Lava flow speed determination.</a:t>
            </a:r>
          </a:p>
          <a:p>
            <a:pPr marL="342900" lvl="0" indent="-342900">
              <a:lnSpc>
                <a:spcPct val="120000"/>
              </a:lnSpc>
              <a:spcAft>
                <a:spcPts val="0"/>
              </a:spcAft>
              <a:buFont typeface="+mj-lt"/>
              <a:buAutoNum type="arabicPeriod"/>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Search and Rescue</a:t>
            </a:r>
            <a:r>
              <a:rPr lang="en-US" sz="1800" dirty="0">
                <a:latin typeface="Calibri" panose="020F0502020204030204" pitchFamily="34" charset="0"/>
                <a:ea typeface="Calibri" panose="020F0502020204030204" pitchFamily="34" charset="0"/>
                <a:cs typeface="Times New Roman" panose="02020603050405020304" pitchFamily="18" charset="0"/>
              </a:rPr>
              <a:t> (SAR).</a:t>
            </a:r>
          </a:p>
          <a:p>
            <a:pPr marL="342900" lvl="0" indent="-342900">
              <a:lnSpc>
                <a:spcPct val="120000"/>
              </a:lnSpc>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Prescribed fire area inspections.</a:t>
            </a:r>
          </a:p>
          <a:p>
            <a:pPr marL="342900" lvl="0" indent="-342900">
              <a:lnSpc>
                <a:spcPct val="120000"/>
              </a:lnSpc>
              <a:spcAft>
                <a:spcPts val="0"/>
              </a:spcAft>
              <a:buFont typeface="+mj-lt"/>
              <a:buAutoNum type="arabicPeriod"/>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6"/>
              </a:rPr>
              <a:t>Aerial ignition</a:t>
            </a:r>
            <a:r>
              <a:rPr lang="en-US" sz="1800" dirty="0">
                <a:latin typeface="Calibri" panose="020F0502020204030204" pitchFamily="34" charset="0"/>
                <a:ea typeface="Calibri" panose="020F0502020204030204" pitchFamily="34" charset="0"/>
                <a:cs typeface="Times New Roman" panose="02020603050405020304" pitchFamily="18" charset="0"/>
              </a:rPr>
              <a:t> in support of wildland firefighting.</a:t>
            </a:r>
          </a:p>
          <a:p>
            <a:pPr marL="342900" lvl="0" indent="-342900">
              <a:lnSpc>
                <a:spcPct val="120000"/>
              </a:lnSpc>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Wildland fire perimeter mapping.</a:t>
            </a:r>
          </a:p>
          <a:p>
            <a:pPr marL="342900" lvl="0" indent="-342900">
              <a:lnSpc>
                <a:spcPct val="120000"/>
              </a:lnSpc>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Wildland fire pre/post vegetation mortality mapping.</a:t>
            </a:r>
          </a:p>
          <a:p>
            <a:pPr marL="342900" lvl="0" indent="-342900">
              <a:lnSpc>
                <a:spcPct val="120000"/>
              </a:lnSpc>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Ground-penetrating radar payload assessment.</a:t>
            </a:r>
          </a:p>
          <a:p>
            <a:pPr marL="342900" lvl="0" indent="-342900">
              <a:lnSpc>
                <a:spcPct val="120000"/>
              </a:lnSpc>
              <a:spcAft>
                <a:spcPts val="0"/>
              </a:spcAft>
              <a:buFont typeface="+mj-lt"/>
              <a:buAutoNum type="arabicPeriod"/>
            </a:pP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7"/>
              </a:rPr>
              <a:t>Emergency equipment delivery</a:t>
            </a:r>
            <a:r>
              <a:rPr lang="en-US" sz="1800" dirty="0">
                <a:latin typeface="Calibri" panose="020F0502020204030204" pitchFamily="34" charset="0"/>
                <a:ea typeface="Calibri" panose="020F0502020204030204" pitchFamily="34" charset="0"/>
                <a:cs typeface="Times New Roman" panose="02020603050405020304" pitchFamily="18" charset="0"/>
              </a:rPr>
              <a:t> (proof of concept).</a:t>
            </a:r>
          </a:p>
          <a:p>
            <a:pPr marL="342900" lvl="0" indent="-342900">
              <a:lnSpc>
                <a:spcPct val="120000"/>
              </a:lnSpc>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Volumetric determination for surface mining.</a:t>
            </a:r>
          </a:p>
          <a:p>
            <a:pPr marL="342900" lvl="0" indent="-342900">
              <a:lnSpc>
                <a:spcPct val="120000"/>
              </a:lnSpc>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Water sampling.</a:t>
            </a:r>
          </a:p>
          <a:p>
            <a:pPr marL="342900" lvl="0" indent="-342900">
              <a:lnSpc>
                <a:spcPct val="120000"/>
              </a:lnSpc>
              <a:spcAft>
                <a:spcPts val="0"/>
              </a:spcAft>
              <a:buFont typeface="+mj-lt"/>
              <a:buAutoNum type="arabicPeriod"/>
            </a:pPr>
            <a:r>
              <a:rPr lang="en-US" sz="1800" dirty="0">
                <a:latin typeface="Calibri" panose="020F0502020204030204" pitchFamily="34" charset="0"/>
                <a:ea typeface="Calibri" panose="020F0502020204030204" pitchFamily="34" charset="0"/>
                <a:cs typeface="Times New Roman" panose="02020603050405020304" pitchFamily="18" charset="0"/>
              </a:rPr>
              <a:t>Doppler radar for stream flow measurements</a:t>
            </a:r>
            <a:r>
              <a:rPr lang="en-US" sz="1800" dirty="0" smtClean="0">
                <a:latin typeface="Calibri" panose="020F050202020403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Content Placeholder 5"/>
          <p:cNvSpPr>
            <a:spLocks noGrp="1"/>
          </p:cNvSpPr>
          <p:nvPr>
            <p:ph sz="half" idx="2"/>
          </p:nvPr>
        </p:nvSpPr>
        <p:spPr>
          <a:xfrm>
            <a:off x="6187655" y="2248747"/>
            <a:ext cx="4995332" cy="4284612"/>
          </a:xfrm>
        </p:spPr>
        <p:txBody>
          <a:bodyPr>
            <a:noAutofit/>
          </a:bodyPr>
          <a:lstStyle/>
          <a:p>
            <a:pPr marL="457200" lvl="0" indent="-457200">
              <a:lnSpc>
                <a:spcPct val="107000"/>
              </a:lnSpc>
              <a:spcAft>
                <a:spcPts val="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Methane gas detection.</a:t>
            </a:r>
          </a:p>
          <a:p>
            <a:pPr marL="457200" lvl="0" indent="-457200">
              <a:lnSpc>
                <a:spcPct val="107000"/>
              </a:lnSpc>
              <a:spcAft>
                <a:spcPts val="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Beach sand tidal distribution volumetric mapping.</a:t>
            </a:r>
          </a:p>
          <a:p>
            <a:pPr marL="457200" lvl="0" indent="-457200">
              <a:lnSpc>
                <a:spcPct val="107000"/>
              </a:lnSpc>
              <a:spcAft>
                <a:spcPts val="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Light Detection and Ranging (LIDAR) assessment and application.</a:t>
            </a:r>
          </a:p>
          <a:p>
            <a:pPr marL="457200" lvl="0" indent="-457200">
              <a:lnSpc>
                <a:spcPct val="107000"/>
              </a:lnSpc>
              <a:spcAft>
                <a:spcPts val="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Archeologic and historical site mapping.</a:t>
            </a:r>
          </a:p>
          <a:p>
            <a:pPr marL="457200" lvl="0" indent="-457200">
              <a:lnSpc>
                <a:spcPct val="107000"/>
              </a:lnSpc>
              <a:spcAft>
                <a:spcPts val="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Dam infrastructure mapping and inspection.</a:t>
            </a:r>
          </a:p>
          <a:p>
            <a:pPr marL="457200" lvl="0" indent="-457200">
              <a:lnSpc>
                <a:spcPct val="107000"/>
              </a:lnSpc>
              <a:spcAft>
                <a:spcPts val="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Animal species population density census.</a:t>
            </a:r>
          </a:p>
          <a:p>
            <a:pPr marL="457200" lvl="0" indent="-457200">
              <a:lnSpc>
                <a:spcPct val="107000"/>
              </a:lnSpc>
              <a:spcAft>
                <a:spcPts val="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Avian off shore nesting site inspections.</a:t>
            </a:r>
          </a:p>
          <a:p>
            <a:pPr marL="457200" lvl="0" indent="-457200">
              <a:lnSpc>
                <a:spcPct val="107000"/>
              </a:lnSpc>
              <a:spcAft>
                <a:spcPts val="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Aircraft accident mapping and inspection.</a:t>
            </a:r>
          </a:p>
          <a:p>
            <a:pPr marL="457200" lvl="0" indent="-457200">
              <a:lnSpc>
                <a:spcPct val="107000"/>
              </a:lnSpc>
              <a:spcAft>
                <a:spcPts val="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Situational awareness and reconnaissance flights for managers with live streaming.</a:t>
            </a:r>
          </a:p>
          <a:p>
            <a:pPr marL="457200" lvl="0" indent="-457200">
              <a:lnSpc>
                <a:spcPct val="107000"/>
              </a:lnSpc>
              <a:spcAft>
                <a:spcPts val="800"/>
              </a:spcAft>
              <a:buFont typeface="+mj-lt"/>
              <a:buAutoNum type="arabicPeriod" startAt="12"/>
            </a:pPr>
            <a:r>
              <a:rPr lang="en-US" sz="1800" dirty="0">
                <a:latin typeface="Calibri" panose="020F0502020204030204" pitchFamily="34" charset="0"/>
                <a:ea typeface="Calibri" panose="020F0502020204030204" pitchFamily="34" charset="0"/>
                <a:cs typeface="Times New Roman" panose="02020603050405020304" pitchFamily="18" charset="0"/>
              </a:rPr>
              <a:t>Tethered power supply testing for persistent surveillance and reconnaissance.</a:t>
            </a:r>
          </a:p>
          <a:p>
            <a:endParaRPr lang="en-US" sz="1800" dirty="0"/>
          </a:p>
        </p:txBody>
      </p:sp>
      <p:sp>
        <p:nvSpPr>
          <p:cNvPr id="3" name="Slide Number Placeholder 2"/>
          <p:cNvSpPr>
            <a:spLocks noGrp="1"/>
          </p:cNvSpPr>
          <p:nvPr>
            <p:ph type="sldNum" sz="quarter" idx="12"/>
          </p:nvPr>
        </p:nvSpPr>
        <p:spPr>
          <a:xfrm>
            <a:off x="11515740" y="6313966"/>
            <a:ext cx="551167" cy="377825"/>
          </a:xfrm>
        </p:spPr>
        <p:txBody>
          <a:bodyPr/>
          <a:lstStyle/>
          <a:p>
            <a:fld id="{D57F1E4F-1CFF-5643-939E-217C01CDF565}" type="slidenum">
              <a:rPr lang="en-US" smtClean="0"/>
              <a:pPr/>
              <a:t>13</a:t>
            </a:fld>
            <a:endParaRPr lang="en-US" dirty="0"/>
          </a:p>
        </p:txBody>
      </p:sp>
      <p:pic>
        <p:nvPicPr>
          <p:cNvPr id="7" name="Picture 6" title="Mavic Pro flying on the volcano in 20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4718" y="107356"/>
            <a:ext cx="3103442" cy="2216744"/>
          </a:xfrm>
          <a:prstGeom prst="rect">
            <a:avLst/>
          </a:prstGeom>
          <a:effectLst>
            <a:glow rad="101600">
              <a:schemeClr val="accent4">
                <a:satMod val="175000"/>
                <a:alpha val="40000"/>
              </a:schemeClr>
            </a:glow>
          </a:effectLst>
          <a:scene3d>
            <a:camera prst="orthographicFront"/>
            <a:lightRig rig="threePt" dir="t"/>
          </a:scene3d>
          <a:sp3d>
            <a:bevelT/>
          </a:sp3d>
        </p:spPr>
      </p:pic>
      <p:pic>
        <p:nvPicPr>
          <p:cNvPr id="8" name="Picture 7" title="Picture of the UAS Test Plan Cover"/>
          <p:cNvPicPr>
            <a:picLocks noChangeAspect="1"/>
          </p:cNvPicPr>
          <p:nvPr/>
        </p:nvPicPr>
        <p:blipFill rotWithShape="1">
          <a:blip r:embed="rId9"/>
          <a:srcRect b="61220"/>
          <a:stretch/>
        </p:blipFill>
        <p:spPr>
          <a:xfrm>
            <a:off x="274322" y="259833"/>
            <a:ext cx="3428998" cy="1777383"/>
          </a:xfrm>
          <a:prstGeom prst="rect">
            <a:avLst/>
          </a:prstGeom>
          <a:effectLst>
            <a:softEdge rad="63500"/>
          </a:effectLst>
        </p:spPr>
      </p:pic>
    </p:spTree>
    <p:extLst>
      <p:ext uri="{BB962C8B-B14F-4D97-AF65-F5344CB8AC3E}">
        <p14:creationId xmlns:p14="http://schemas.microsoft.com/office/powerpoint/2010/main" val="2746412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647" y="117894"/>
            <a:ext cx="5507540" cy="1456267"/>
          </a:xfrm>
        </p:spPr>
        <p:txBody>
          <a:bodyPr/>
          <a:lstStyle/>
          <a:p>
            <a:r>
              <a:rPr lang="en-US" dirty="0" smtClean="0"/>
              <a:t>Ex: Aerial ignition</a:t>
            </a:r>
            <a:endParaRPr lang="en-US" dirty="0"/>
          </a:p>
        </p:txBody>
      </p:sp>
      <p:sp>
        <p:nvSpPr>
          <p:cNvPr id="3" name="Content Placeholder 2"/>
          <p:cNvSpPr>
            <a:spLocks noGrp="1"/>
          </p:cNvSpPr>
          <p:nvPr>
            <p:ph sz="half" idx="1"/>
          </p:nvPr>
        </p:nvSpPr>
        <p:spPr>
          <a:xfrm>
            <a:off x="504647" y="1302588"/>
            <a:ext cx="5801262" cy="5555411"/>
          </a:xfrm>
        </p:spPr>
        <p:txBody>
          <a:bodyPr>
            <a:normAutofit/>
          </a:bodyPr>
          <a:lstStyle/>
          <a:p>
            <a:pPr marL="0" indent="0" algn="ctr">
              <a:buNone/>
            </a:pPr>
            <a:r>
              <a:rPr lang="en-US" b="1" dirty="0" err="1" smtClean="0">
                <a:solidFill>
                  <a:srgbClr val="FFFF00"/>
                </a:solidFill>
                <a:hlinkClick r:id="rId3"/>
              </a:rPr>
              <a:t>Matrice</a:t>
            </a:r>
            <a:r>
              <a:rPr lang="en-US" b="1" dirty="0" smtClean="0">
                <a:solidFill>
                  <a:srgbClr val="FFFF00"/>
                </a:solidFill>
                <a:hlinkClick r:id="rId3"/>
              </a:rPr>
              <a:t> 600 Pro </a:t>
            </a:r>
            <a:r>
              <a:rPr lang="en-US" b="1" dirty="0" err="1" smtClean="0">
                <a:solidFill>
                  <a:srgbClr val="FFFF00"/>
                </a:solidFill>
                <a:hlinkClick r:id="rId3"/>
              </a:rPr>
              <a:t>Hexacopter</a:t>
            </a:r>
            <a:endParaRPr lang="en-US" b="1" dirty="0" smtClean="0">
              <a:solidFill>
                <a:srgbClr val="FFFF00"/>
              </a:solidFill>
            </a:endParaRPr>
          </a:p>
          <a:p>
            <a:pPr marL="0" indent="0" algn="ctr">
              <a:buNone/>
            </a:pPr>
            <a:endParaRPr lang="en-US" sz="1050" b="1" dirty="0">
              <a:solidFill>
                <a:srgbClr val="FFFF00"/>
              </a:solidFill>
            </a:endParaRPr>
          </a:p>
          <a:p>
            <a:r>
              <a:rPr lang="en-US" sz="2200" dirty="0" smtClean="0"/>
              <a:t>Payload, endurance, range, redundancy.</a:t>
            </a:r>
          </a:p>
          <a:p>
            <a:r>
              <a:rPr lang="en-US" sz="2200" dirty="0" smtClean="0">
                <a:solidFill>
                  <a:srgbClr val="FFFF00"/>
                </a:solidFill>
              </a:rPr>
              <a:t>177</a:t>
            </a:r>
            <a:r>
              <a:rPr lang="en-US" sz="2200" dirty="0" smtClean="0"/>
              <a:t> flights, </a:t>
            </a:r>
            <a:r>
              <a:rPr lang="en-US" sz="2200" dirty="0" smtClean="0">
                <a:solidFill>
                  <a:srgbClr val="FFFF00"/>
                </a:solidFill>
              </a:rPr>
              <a:t>50</a:t>
            </a:r>
            <a:r>
              <a:rPr lang="en-US" sz="2200" dirty="0" smtClean="0"/>
              <a:t> hours, </a:t>
            </a:r>
            <a:r>
              <a:rPr lang="en-US" sz="2200" dirty="0" smtClean="0">
                <a:solidFill>
                  <a:srgbClr val="FFFF00"/>
                </a:solidFill>
              </a:rPr>
              <a:t>12,000</a:t>
            </a:r>
            <a:r>
              <a:rPr lang="en-US" sz="2200" dirty="0" smtClean="0"/>
              <a:t> PSD</a:t>
            </a:r>
            <a:r>
              <a:rPr lang="en-US" sz="2200" dirty="0"/>
              <a:t> </a:t>
            </a:r>
            <a:r>
              <a:rPr lang="en-US" sz="2200" dirty="0" smtClean="0"/>
              <a:t>rounds.</a:t>
            </a:r>
          </a:p>
          <a:p>
            <a:pPr>
              <a:buClr>
                <a:srgbClr val="92D050"/>
              </a:buClr>
              <a:buSzPct val="125000"/>
              <a:buFont typeface="Wingdings" panose="05000000000000000000" pitchFamily="2" charset="2"/>
              <a:buChar char="ü"/>
            </a:pPr>
            <a:r>
              <a:rPr lang="en-US" sz="2200" dirty="0" smtClean="0"/>
              <a:t>Improved safety – 6 deaths, 3 helicopters lost in 14 years.</a:t>
            </a:r>
          </a:p>
          <a:p>
            <a:pPr>
              <a:buClr>
                <a:srgbClr val="92D050"/>
              </a:buClr>
              <a:buSzPct val="125000"/>
              <a:buFont typeface="Wingdings" panose="05000000000000000000" pitchFamily="2" charset="2"/>
              <a:buChar char="ü"/>
            </a:pPr>
            <a:r>
              <a:rPr lang="en-US" sz="2200" dirty="0" smtClean="0"/>
              <a:t>Improved responsiveness.</a:t>
            </a:r>
          </a:p>
          <a:p>
            <a:pPr>
              <a:buClr>
                <a:srgbClr val="92D050"/>
              </a:buClr>
              <a:buSzPct val="125000"/>
              <a:buFont typeface="Wingdings" panose="05000000000000000000" pitchFamily="2" charset="2"/>
              <a:buChar char="ü"/>
            </a:pPr>
            <a:r>
              <a:rPr lang="en-US" sz="2200" u="sng" dirty="0" smtClean="0"/>
              <a:t>First-ever</a:t>
            </a:r>
            <a:r>
              <a:rPr lang="en-US" sz="2200" dirty="0" smtClean="0"/>
              <a:t> real-time monitoring capability.</a:t>
            </a:r>
          </a:p>
          <a:p>
            <a:pPr>
              <a:buClr>
                <a:srgbClr val="92D050"/>
              </a:buClr>
              <a:buSzPct val="125000"/>
              <a:buFont typeface="Wingdings" panose="05000000000000000000" pitchFamily="2" charset="2"/>
              <a:buChar char="ü"/>
            </a:pPr>
            <a:r>
              <a:rPr lang="en-US" sz="2200" u="sng" dirty="0" smtClean="0"/>
              <a:t>First-ever</a:t>
            </a:r>
            <a:r>
              <a:rPr lang="en-US" sz="2200" dirty="0" smtClean="0"/>
              <a:t> night firing capability.</a:t>
            </a:r>
          </a:p>
          <a:p>
            <a:pPr>
              <a:buClr>
                <a:srgbClr val="92D050"/>
              </a:buClr>
              <a:buSzPct val="125000"/>
              <a:buFont typeface="Wingdings" panose="05000000000000000000" pitchFamily="2" charset="2"/>
              <a:buChar char="ü"/>
            </a:pPr>
            <a:r>
              <a:rPr lang="en-US" sz="2200" dirty="0" smtClean="0"/>
              <a:t>Supported </a:t>
            </a:r>
            <a:r>
              <a:rPr lang="en-US" sz="2200" dirty="0" smtClean="0">
                <a:hlinkClick r:id="rId4"/>
              </a:rPr>
              <a:t>President’s 12-21-18 EO</a:t>
            </a:r>
            <a:r>
              <a:rPr lang="en-US" sz="2200" dirty="0" smtClean="0"/>
              <a:t> – </a:t>
            </a:r>
            <a:r>
              <a:rPr lang="en-US" sz="2200" i="1" dirty="0" smtClean="0"/>
              <a:t>Active Management of Lands to Reduce Wildfire Risk.</a:t>
            </a:r>
          </a:p>
          <a:p>
            <a:endParaRPr lang="en-US" dirty="0"/>
          </a:p>
        </p:txBody>
      </p:sp>
      <p:pic>
        <p:nvPicPr>
          <p:cNvPr id="7" name="Content Placeholder 6" title="Collage of Aerial Ignition Drone in Action"/>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93341" y="759125"/>
            <a:ext cx="5862435" cy="5032075"/>
          </a:xfrm>
        </p:spPr>
      </p:pic>
      <p:sp>
        <p:nvSpPr>
          <p:cNvPr id="5" name="Slide Number Placeholder 4"/>
          <p:cNvSpPr>
            <a:spLocks noGrp="1"/>
          </p:cNvSpPr>
          <p:nvPr>
            <p:ph type="sldNum" sz="quarter" idx="12"/>
          </p:nvPr>
        </p:nvSpPr>
        <p:spPr>
          <a:xfrm>
            <a:off x="11301230" y="6189753"/>
            <a:ext cx="551167" cy="377825"/>
          </a:xfrm>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1917229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57F1E4F-1CFF-5643-939E-217C01CDF565}" type="slidenum">
              <a:rPr lang="en-US" smtClean="0"/>
              <a:pPr/>
              <a:t>15</a:t>
            </a:fld>
            <a:endParaRPr lang="en-US" dirty="0"/>
          </a:p>
        </p:txBody>
      </p:sp>
      <p:sp>
        <p:nvSpPr>
          <p:cNvPr id="12" name="Oval 11"/>
          <p:cNvSpPr/>
          <p:nvPr/>
        </p:nvSpPr>
        <p:spPr>
          <a:xfrm>
            <a:off x="1099457" y="2518750"/>
            <a:ext cx="2603499" cy="2603499"/>
          </a:xfrm>
          <a:prstGeom prst="ellipse">
            <a:avLst/>
          </a:prstGeom>
          <a:solidFill>
            <a:srgbClr val="CC99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nchor="ctr"/>
          <a:lstStyle/>
          <a:p>
            <a:pPr algn="ctr"/>
            <a:r>
              <a:rPr lang="en-US" sz="2400" b="1" dirty="0" smtClean="0">
                <a:effectLst>
                  <a:outerShdw blurRad="38100" dist="38100" dir="2700000" algn="tl">
                    <a:srgbClr val="000000">
                      <a:alpha val="43137"/>
                    </a:srgbClr>
                  </a:outerShdw>
                </a:effectLst>
              </a:rPr>
              <a:t>DOI Specific</a:t>
            </a:r>
          </a:p>
          <a:p>
            <a:pPr algn="ctr"/>
            <a:r>
              <a:rPr lang="en-US" sz="2400" b="1" dirty="0" smtClean="0">
                <a:effectLst>
                  <a:outerShdw blurRad="38100" dist="38100" dir="2700000" algn="tl">
                    <a:srgbClr val="000000">
                      <a:alpha val="43137"/>
                    </a:srgbClr>
                  </a:outerShdw>
                </a:effectLst>
              </a:rPr>
              <a:t>G.E.</a:t>
            </a:r>
          </a:p>
          <a:p>
            <a:pPr marL="342900" indent="-342900">
              <a:buFont typeface="Wingdings" panose="05000000000000000000" pitchFamily="2" charset="2"/>
              <a:buChar char="Ø"/>
            </a:pPr>
            <a:r>
              <a:rPr lang="en-US" sz="2400" b="1" dirty="0" smtClean="0">
                <a:effectLst>
                  <a:outerShdw blurRad="38100" dist="38100" dir="2700000" algn="tl">
                    <a:srgbClr val="000000">
                      <a:alpha val="43137"/>
                    </a:srgbClr>
                  </a:outerShdw>
                </a:effectLst>
              </a:rPr>
              <a:t>Hardware</a:t>
            </a:r>
          </a:p>
          <a:p>
            <a:pPr marL="342900" indent="-342900">
              <a:buFont typeface="Wingdings" panose="05000000000000000000" pitchFamily="2" charset="2"/>
              <a:buChar char="Ø"/>
            </a:pPr>
            <a:r>
              <a:rPr lang="en-US" sz="2400" b="1" dirty="0" smtClean="0">
                <a:effectLst>
                  <a:outerShdw blurRad="38100" dist="38100" dir="2700000" algn="tl">
                    <a:srgbClr val="000000">
                      <a:alpha val="43137"/>
                    </a:srgbClr>
                  </a:outerShdw>
                </a:effectLst>
              </a:rPr>
              <a:t>Firmware</a:t>
            </a:r>
          </a:p>
          <a:p>
            <a:pPr marL="342900" indent="-342900">
              <a:buFont typeface="Wingdings" panose="05000000000000000000" pitchFamily="2" charset="2"/>
              <a:buChar char="Ø"/>
            </a:pPr>
            <a:r>
              <a:rPr lang="en-US" sz="2400" b="1" dirty="0" smtClean="0">
                <a:effectLst>
                  <a:outerShdw blurRad="38100" dist="38100" dir="2700000" algn="tl">
                    <a:srgbClr val="000000">
                      <a:alpha val="43137"/>
                    </a:srgbClr>
                  </a:outerShdw>
                </a:effectLst>
              </a:rPr>
              <a:t>Software</a:t>
            </a:r>
          </a:p>
        </p:txBody>
      </p:sp>
      <p:sp>
        <p:nvSpPr>
          <p:cNvPr id="13" name="Freeform 12"/>
          <p:cNvSpPr/>
          <p:nvPr/>
        </p:nvSpPr>
        <p:spPr>
          <a:xfrm>
            <a:off x="6581661" y="553786"/>
            <a:ext cx="1817746" cy="1817746"/>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none" lIns="182880" tIns="182880" rIns="182880" bIns="182880" numCol="1" spcCol="1270" anchor="ctr" anchorCtr="0">
            <a:noAutofit/>
          </a:bodyPr>
          <a:lstStyle/>
          <a:p>
            <a:pPr lvl="0" algn="ctr" defTabSz="1422400">
              <a:spcBef>
                <a:spcPct val="0"/>
              </a:spcBef>
              <a:spcAft>
                <a:spcPts val="600"/>
              </a:spcAft>
            </a:pPr>
            <a:r>
              <a:rPr lang="en-US" sz="2800" b="1" dirty="0" smtClean="0">
                <a:effectLst>
                  <a:outerShdw blurRad="38100" dist="38100" dir="2700000" algn="tl">
                    <a:srgbClr val="000000">
                      <a:alpha val="43137"/>
                    </a:srgbClr>
                  </a:outerShdw>
                </a:effectLst>
              </a:rPr>
              <a:t>Drones</a:t>
            </a:r>
          </a:p>
          <a:p>
            <a:pPr lvl="0" algn="ctr" defTabSz="1422400">
              <a:lnSpc>
                <a:spcPct val="90000"/>
              </a:lnSpc>
              <a:spcBef>
                <a:spcPct val="0"/>
              </a:spcBef>
              <a:spcAft>
                <a:spcPct val="35000"/>
              </a:spcAft>
            </a:pPr>
            <a:r>
              <a:rPr lang="en-US" sz="2800" b="1" kern="1200" dirty="0" smtClean="0">
                <a:effectLst>
                  <a:outerShdw blurRad="38100" dist="38100" dir="2700000" algn="tl">
                    <a:srgbClr val="000000">
                      <a:alpha val="43137"/>
                    </a:srgbClr>
                  </a:outerShdw>
                </a:effectLst>
              </a:rPr>
              <a:t>Amplified</a:t>
            </a:r>
            <a:endParaRPr lang="en-US" sz="2800" b="1" kern="1200" dirty="0">
              <a:effectLst>
                <a:outerShdw blurRad="38100" dist="38100" dir="2700000" algn="tl">
                  <a:srgbClr val="000000">
                    <a:alpha val="43137"/>
                  </a:srgbClr>
                </a:outerShdw>
              </a:effectLst>
            </a:endParaRPr>
          </a:p>
        </p:txBody>
      </p:sp>
      <p:sp>
        <p:nvSpPr>
          <p:cNvPr id="14" name="Freeform 13" title="NASA Logo"/>
          <p:cNvSpPr/>
          <p:nvPr/>
        </p:nvSpPr>
        <p:spPr>
          <a:xfrm>
            <a:off x="6581661" y="2725785"/>
            <a:ext cx="1817746" cy="1817746"/>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49084" tIns="249084" rIns="249084" bIns="249084" numCol="1" spcCol="1270" anchor="ctr" anchorCtr="0">
            <a:noAutofit/>
          </a:bodyPr>
          <a:lstStyle/>
          <a:p>
            <a:pPr lvl="0" algn="ctr" defTabSz="1422400">
              <a:lnSpc>
                <a:spcPct val="90000"/>
              </a:lnSpc>
              <a:spcBef>
                <a:spcPct val="0"/>
              </a:spcBef>
              <a:spcAft>
                <a:spcPct val="35000"/>
              </a:spcAft>
            </a:pPr>
            <a:endParaRPr lang="en-US" sz="3200" kern="1200"/>
          </a:p>
        </p:txBody>
      </p:sp>
      <p:sp>
        <p:nvSpPr>
          <p:cNvPr id="15" name="Freeform 14"/>
          <p:cNvSpPr/>
          <p:nvPr/>
        </p:nvSpPr>
        <p:spPr>
          <a:xfrm>
            <a:off x="6581661" y="4837412"/>
            <a:ext cx="1817746" cy="1817746"/>
          </a:xfrm>
          <a:custGeom>
            <a:avLst/>
            <a:gdLst>
              <a:gd name="connsiteX0" fmla="*/ 0 w 1562100"/>
              <a:gd name="connsiteY0" fmla="*/ 781050 h 1562100"/>
              <a:gd name="connsiteX1" fmla="*/ 781050 w 1562100"/>
              <a:gd name="connsiteY1" fmla="*/ 0 h 1562100"/>
              <a:gd name="connsiteX2" fmla="*/ 1562100 w 1562100"/>
              <a:gd name="connsiteY2" fmla="*/ 781050 h 1562100"/>
              <a:gd name="connsiteX3" fmla="*/ 781050 w 1562100"/>
              <a:gd name="connsiteY3" fmla="*/ 1562100 h 1562100"/>
              <a:gd name="connsiteX4" fmla="*/ 0 w 1562100"/>
              <a:gd name="connsiteY4" fmla="*/ 781050 h 156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1562100">
                <a:moveTo>
                  <a:pt x="0" y="781050"/>
                </a:moveTo>
                <a:cubicBezTo>
                  <a:pt x="0" y="349688"/>
                  <a:pt x="349688" y="0"/>
                  <a:pt x="781050" y="0"/>
                </a:cubicBezTo>
                <a:cubicBezTo>
                  <a:pt x="1212412" y="0"/>
                  <a:pt x="1562100" y="349688"/>
                  <a:pt x="1562100" y="781050"/>
                </a:cubicBezTo>
                <a:cubicBezTo>
                  <a:pt x="1562100" y="1212412"/>
                  <a:pt x="1212412" y="1562100"/>
                  <a:pt x="781050" y="1562100"/>
                </a:cubicBezTo>
                <a:cubicBezTo>
                  <a:pt x="349688" y="1562100"/>
                  <a:pt x="0" y="1212412"/>
                  <a:pt x="0" y="781050"/>
                </a:cubicBezTo>
                <a:close/>
              </a:path>
            </a:pathLst>
          </a:custGeom>
          <a:solidFill>
            <a:schemeClr val="accent1"/>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none" lIns="91440" tIns="182880" rIns="91440" bIns="274320" numCol="1" spcCol="1270" anchor="ctr" anchorCtr="0">
            <a:noAutofit/>
          </a:bodyPr>
          <a:lstStyle/>
          <a:p>
            <a:pPr algn="ctr" defTabSz="1422400">
              <a:spcBef>
                <a:spcPct val="0"/>
              </a:spcBef>
            </a:pPr>
            <a:r>
              <a:rPr lang="en-US" sz="2800" b="1" dirty="0" smtClean="0">
                <a:effectLst>
                  <a:outerShdw blurRad="38100" dist="38100" dir="2700000" algn="tl">
                    <a:srgbClr val="000000">
                      <a:alpha val="43137"/>
                    </a:srgbClr>
                  </a:outerShdw>
                </a:effectLst>
              </a:rPr>
              <a:t>Federal</a:t>
            </a:r>
          </a:p>
          <a:p>
            <a:pPr algn="ctr" defTabSz="1422400">
              <a:spcBef>
                <a:spcPct val="0"/>
              </a:spcBef>
            </a:pPr>
            <a:r>
              <a:rPr lang="en-US" sz="2800" b="1" dirty="0" smtClean="0">
                <a:effectLst>
                  <a:outerShdw blurRad="38100" dist="38100" dir="2700000" algn="tl">
                    <a:srgbClr val="000000">
                      <a:alpha val="43137"/>
                    </a:srgbClr>
                  </a:outerShdw>
                </a:effectLst>
              </a:rPr>
              <a:t>&amp;</a:t>
            </a:r>
            <a:r>
              <a:rPr lang="en-US" sz="2800" b="1" dirty="0">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Natl Lab</a:t>
            </a:r>
          </a:p>
          <a:p>
            <a:pPr algn="ctr" defTabSz="1422400">
              <a:lnSpc>
                <a:spcPct val="90000"/>
              </a:lnSpc>
              <a:spcBef>
                <a:spcPct val="0"/>
              </a:spcBef>
              <a:spcAft>
                <a:spcPct val="35000"/>
              </a:spcAft>
            </a:pPr>
            <a:r>
              <a:rPr lang="en-US" sz="2800" b="1" dirty="0" smtClean="0">
                <a:effectLst>
                  <a:outerShdw blurRad="38100" dist="38100" dir="2700000" algn="tl">
                    <a:srgbClr val="000000">
                      <a:alpha val="43137"/>
                    </a:srgbClr>
                  </a:outerShdw>
                </a:effectLst>
              </a:rPr>
              <a:t>partner</a:t>
            </a:r>
            <a:endParaRPr lang="en-US" sz="2800" b="1" dirty="0">
              <a:effectLst>
                <a:outerShdw blurRad="38100" dist="38100" dir="2700000" algn="tl">
                  <a:srgbClr val="000000">
                    <a:alpha val="43137"/>
                  </a:srgbClr>
                </a:outerShdw>
              </a:effectLst>
            </a:endParaRPr>
          </a:p>
        </p:txBody>
      </p:sp>
      <p:pic>
        <p:nvPicPr>
          <p:cNvPr id="16" name="Picture 15" descr="Budget of NASA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518" y="2577906"/>
            <a:ext cx="2607385" cy="2179029"/>
          </a:xfrm>
          <a:prstGeom prst="rect">
            <a:avLst/>
          </a:prstGeom>
        </p:spPr>
      </p:pic>
      <p:sp>
        <p:nvSpPr>
          <p:cNvPr id="17" name="Left-Right Arrow 16"/>
          <p:cNvSpPr/>
          <p:nvPr/>
        </p:nvSpPr>
        <p:spPr>
          <a:xfrm rot="19927879">
            <a:off x="3743640" y="2279435"/>
            <a:ext cx="2936284" cy="579511"/>
          </a:xfrm>
          <a:prstGeom prst="leftRightArrow">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none" lIns="182880" tIns="182880" rIns="182880" bIns="182880" numCol="1" spcCol="1270" anchor="ctr" anchorCtr="0">
            <a:noAutofit/>
          </a:bodyPr>
          <a:lstStyle/>
          <a:p>
            <a:pPr algn="ctr" defTabSz="1422400">
              <a:spcBef>
                <a:spcPct val="0"/>
              </a:spcBef>
              <a:spcAft>
                <a:spcPts val="600"/>
              </a:spcAft>
            </a:pPr>
            <a:r>
              <a:rPr lang="en-US" sz="2400" b="1" dirty="0" smtClean="0">
                <a:effectLst>
                  <a:outerShdw blurRad="38100" dist="38100" dir="2700000" algn="tl">
                    <a:srgbClr val="000000">
                      <a:alpha val="43137"/>
                    </a:srgbClr>
                  </a:outerShdw>
                </a:effectLst>
              </a:rPr>
              <a:t>Industry</a:t>
            </a:r>
            <a:endParaRPr lang="en-US" sz="2400" b="1" dirty="0">
              <a:effectLst>
                <a:outerShdw blurRad="38100" dist="38100" dir="2700000" algn="tl">
                  <a:srgbClr val="000000">
                    <a:alpha val="43137"/>
                  </a:srgbClr>
                </a:outerShdw>
              </a:effectLst>
            </a:endParaRPr>
          </a:p>
        </p:txBody>
      </p:sp>
      <p:sp>
        <p:nvSpPr>
          <p:cNvPr id="18" name="Left-Right Arrow 17"/>
          <p:cNvSpPr/>
          <p:nvPr/>
        </p:nvSpPr>
        <p:spPr>
          <a:xfrm>
            <a:off x="3918340" y="3527106"/>
            <a:ext cx="2507268" cy="579511"/>
          </a:xfrm>
          <a:prstGeom prst="leftRightArrow">
            <a:avLst/>
          </a:prstGeom>
          <a:solidFill>
            <a:srgbClr val="0070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none" lIns="182880" tIns="182880" rIns="182880" bIns="182880" numCol="1" spcCol="1270" anchor="ctr" anchorCtr="0">
            <a:noAutofit/>
          </a:bodyPr>
          <a:lstStyle/>
          <a:p>
            <a:pPr algn="ctr" defTabSz="1422400">
              <a:spcBef>
                <a:spcPct val="0"/>
              </a:spcBef>
              <a:spcAft>
                <a:spcPts val="600"/>
              </a:spcAft>
            </a:pPr>
            <a:r>
              <a:rPr lang="en-US" sz="2400" b="1" dirty="0" smtClean="0">
                <a:effectLst>
                  <a:outerShdw blurRad="38100" dist="38100" dir="2700000" algn="tl">
                    <a:srgbClr val="000000">
                      <a:alpha val="43137"/>
                    </a:srgbClr>
                  </a:outerShdw>
                </a:effectLst>
              </a:rPr>
              <a:t>Federal</a:t>
            </a:r>
            <a:endParaRPr lang="en-US" sz="2400" b="1" dirty="0">
              <a:effectLst>
                <a:outerShdw blurRad="38100" dist="38100" dir="2700000" algn="tl">
                  <a:srgbClr val="000000">
                    <a:alpha val="43137"/>
                  </a:srgbClr>
                </a:outerShdw>
              </a:effectLst>
            </a:endParaRPr>
          </a:p>
        </p:txBody>
      </p:sp>
      <p:sp>
        <p:nvSpPr>
          <p:cNvPr id="19" name="Left-Right Arrow 18"/>
          <p:cNvSpPr/>
          <p:nvPr/>
        </p:nvSpPr>
        <p:spPr>
          <a:xfrm rot="1162526">
            <a:off x="3711767" y="4669186"/>
            <a:ext cx="2868319" cy="579511"/>
          </a:xfrm>
          <a:prstGeom prst="leftRightArrow">
            <a:avLst/>
          </a:prstGeom>
          <a:solidFill>
            <a:schemeClr val="accent1"/>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none" lIns="91440" tIns="182880" rIns="91440" bIns="274320" numCol="1" spcCol="1270" anchor="ctr" anchorCtr="0">
            <a:noAutofit/>
          </a:bodyPr>
          <a:lstStyle/>
          <a:p>
            <a:pPr algn="ctr" defTabSz="1422400">
              <a:spcBef>
                <a:spcPct val="0"/>
              </a:spcBef>
            </a:pPr>
            <a:r>
              <a:rPr lang="en-US" sz="2400" b="1" dirty="0" smtClean="0">
                <a:effectLst>
                  <a:outerShdw blurRad="38100" dist="38100" dir="2700000" algn="tl">
                    <a:srgbClr val="000000">
                      <a:alpha val="43137"/>
                    </a:srgbClr>
                  </a:outerShdw>
                </a:effectLst>
              </a:rPr>
              <a:t>Federal</a:t>
            </a:r>
            <a:endParaRPr lang="en-US" sz="2400" b="1" dirty="0">
              <a:effectLst>
                <a:outerShdw blurRad="38100" dist="38100" dir="2700000" algn="tl">
                  <a:srgbClr val="000000">
                    <a:alpha val="43137"/>
                  </a:srgbClr>
                </a:outerShdw>
              </a:effectLst>
            </a:endParaRPr>
          </a:p>
        </p:txBody>
      </p:sp>
      <p:sp>
        <p:nvSpPr>
          <p:cNvPr id="23" name="Title 3"/>
          <p:cNvSpPr txBox="1">
            <a:spLocks/>
          </p:cNvSpPr>
          <p:nvPr/>
        </p:nvSpPr>
        <p:spPr>
          <a:xfrm>
            <a:off x="670076" y="222852"/>
            <a:ext cx="3970935" cy="1456267"/>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4400" b="1" dirty="0" smtClean="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a:t>
            </a:r>
          </a:p>
        </p:txBody>
      </p:sp>
      <p:sp>
        <p:nvSpPr>
          <p:cNvPr id="25" name="Cloud Callout 24"/>
          <p:cNvSpPr/>
          <p:nvPr/>
        </p:nvSpPr>
        <p:spPr>
          <a:xfrm>
            <a:off x="8272438" y="94892"/>
            <a:ext cx="1492370" cy="651234"/>
          </a:xfrm>
          <a:prstGeom prst="cloudCallout">
            <a:avLst>
              <a:gd name="adj1" fmla="val -49157"/>
              <a:gd name="adj2" fmla="val 69449"/>
            </a:avLst>
          </a:prstGeom>
          <a:solidFill>
            <a:schemeClr val="tx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b="1" dirty="0" smtClean="0">
                <a:solidFill>
                  <a:schemeClr val="bg1">
                    <a:lumMod val="65000"/>
                    <a:lumOff val="35000"/>
                  </a:schemeClr>
                </a:solidFill>
              </a:rPr>
              <a:t>    Local Data Mode</a:t>
            </a:r>
          </a:p>
          <a:p>
            <a:pPr algn="ctr"/>
            <a:r>
              <a:rPr lang="en-US" sz="1200" b="1" dirty="0" smtClean="0">
                <a:solidFill>
                  <a:schemeClr val="bg1">
                    <a:lumMod val="65000"/>
                    <a:lumOff val="35000"/>
                  </a:schemeClr>
                </a:solidFill>
              </a:rPr>
              <a:t>experience</a:t>
            </a:r>
            <a:endParaRPr lang="en-US" sz="1200" b="1" dirty="0">
              <a:solidFill>
                <a:schemeClr val="bg1">
                  <a:lumMod val="65000"/>
                  <a:lumOff val="35000"/>
                </a:schemeClr>
              </a:solidFill>
            </a:endParaRPr>
          </a:p>
        </p:txBody>
      </p:sp>
      <p:sp>
        <p:nvSpPr>
          <p:cNvPr id="26" name="Rectangle 25"/>
          <p:cNvSpPr/>
          <p:nvPr/>
        </p:nvSpPr>
        <p:spPr>
          <a:xfrm>
            <a:off x="354843" y="1065752"/>
            <a:ext cx="5664957" cy="1077218"/>
          </a:xfrm>
          <a:prstGeom prst="rect">
            <a:avLst/>
          </a:prstGeom>
          <a:noFill/>
        </p:spPr>
        <p:txBody>
          <a:bodyPr wrap="square" lIns="91440" tIns="45720" rIns="91440" bIns="45720">
            <a:spAutoFit/>
          </a:bodyPr>
          <a:lstStyle/>
          <a:p>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Data Management Assurance Technical Evaluation</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3" name="Rectangle 2"/>
          <p:cNvSpPr/>
          <p:nvPr/>
        </p:nvSpPr>
        <p:spPr>
          <a:xfrm>
            <a:off x="1590572" y="6454830"/>
            <a:ext cx="4086183" cy="307777"/>
          </a:xfrm>
          <a:prstGeom prst="rect">
            <a:avLst/>
          </a:prstGeom>
        </p:spPr>
        <p:txBody>
          <a:bodyPr wrap="none">
            <a:spAutoFit/>
          </a:bodyPr>
          <a:lstStyle/>
          <a:p>
            <a:r>
              <a:rPr lang="en-US" sz="1400" spc="-25" dirty="0">
                <a:latin typeface="Calibri" panose="020F0502020204030204" pitchFamily="34" charset="0"/>
                <a:ea typeface="Times New Roman" panose="02020603050405020304" pitchFamily="18" charset="0"/>
              </a:rPr>
              <a:t>(Pilot App version 1.3 19743, Assistant 2 GE Version 9-5)</a:t>
            </a:r>
            <a:endParaRPr lang="en-US" sz="1400" dirty="0"/>
          </a:p>
        </p:txBody>
      </p:sp>
      <p:pic>
        <p:nvPicPr>
          <p:cNvPr id="4" name="Picture 3" title="Master UAS Requirements Report Cover"/>
          <p:cNvPicPr>
            <a:picLocks noChangeAspect="1"/>
          </p:cNvPicPr>
          <p:nvPr/>
        </p:nvPicPr>
        <p:blipFill>
          <a:blip r:embed="rId4"/>
          <a:stretch>
            <a:fillRect/>
          </a:stretch>
        </p:blipFill>
        <p:spPr>
          <a:xfrm>
            <a:off x="9304313" y="3131086"/>
            <a:ext cx="2315418" cy="2824890"/>
          </a:xfrm>
          <a:prstGeom prst="rect">
            <a:avLst/>
          </a:prstGeom>
          <a:scene3d>
            <a:camera prst="orthographicFront"/>
            <a:lightRig rig="threePt" dir="t"/>
          </a:scene3d>
          <a:sp3d>
            <a:bevelT/>
          </a:sp3d>
        </p:spPr>
      </p:pic>
      <p:sp>
        <p:nvSpPr>
          <p:cNvPr id="6" name="TextBox 5"/>
          <p:cNvSpPr txBox="1"/>
          <p:nvPr/>
        </p:nvSpPr>
        <p:spPr>
          <a:xfrm>
            <a:off x="9215343" y="6059796"/>
            <a:ext cx="2648417" cy="369332"/>
          </a:xfrm>
          <a:prstGeom prst="rect">
            <a:avLst/>
          </a:prstGeom>
          <a:noFill/>
        </p:spPr>
        <p:txBody>
          <a:bodyPr wrap="none" rtlCol="0">
            <a:spAutoFit/>
          </a:bodyPr>
          <a:lstStyle/>
          <a:p>
            <a:r>
              <a:rPr lang="en-US" dirty="0" smtClean="0">
                <a:hlinkClick r:id="rId5"/>
              </a:rPr>
              <a:t>Master UAS Requirements</a:t>
            </a:r>
            <a:endParaRPr lang="en-US" dirty="0"/>
          </a:p>
        </p:txBody>
      </p:sp>
      <p:pic>
        <p:nvPicPr>
          <p:cNvPr id="24" name="Picture 23" title="Test Plan Cover"/>
          <p:cNvPicPr>
            <a:picLocks noChangeAspect="1"/>
          </p:cNvPicPr>
          <p:nvPr/>
        </p:nvPicPr>
        <p:blipFill rotWithShape="1">
          <a:blip r:embed="rId6"/>
          <a:srcRect b="61220"/>
          <a:stretch/>
        </p:blipFill>
        <p:spPr>
          <a:xfrm>
            <a:off x="9041274" y="1407217"/>
            <a:ext cx="2838888" cy="1471506"/>
          </a:xfrm>
          <a:prstGeom prst="rect">
            <a:avLst/>
          </a:prstGeom>
          <a:effectLst>
            <a:softEdge rad="63500"/>
          </a:effectLst>
        </p:spPr>
      </p:pic>
    </p:spTree>
    <p:extLst>
      <p:ext uri="{BB962C8B-B14F-4D97-AF65-F5344CB8AC3E}">
        <p14:creationId xmlns:p14="http://schemas.microsoft.com/office/powerpoint/2010/main" val="1504711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16</a:t>
            </a:fld>
            <a:endParaRPr lang="en-US" dirty="0"/>
          </a:p>
        </p:txBody>
      </p:sp>
      <p:grpSp>
        <p:nvGrpSpPr>
          <p:cNvPr id="4" name="Group 3" title="Layered Security Graphic"/>
          <p:cNvGrpSpPr/>
          <p:nvPr/>
        </p:nvGrpSpPr>
        <p:grpSpPr>
          <a:xfrm>
            <a:off x="4732659" y="163902"/>
            <a:ext cx="6694098" cy="6694098"/>
            <a:chOff x="1942960" y="0"/>
            <a:chExt cx="6858000" cy="6858000"/>
          </a:xfrm>
        </p:grpSpPr>
        <p:sp>
          <p:nvSpPr>
            <p:cNvPr id="6" name="Freeform 5"/>
            <p:cNvSpPr/>
            <p:nvPr/>
          </p:nvSpPr>
          <p:spPr>
            <a:xfrm>
              <a:off x="1942960" y="0"/>
              <a:ext cx="6858000" cy="6858000"/>
            </a:xfrm>
            <a:custGeom>
              <a:avLst/>
              <a:gdLst>
                <a:gd name="connsiteX0" fmla="*/ 0 w 6858000"/>
                <a:gd name="connsiteY0" fmla="*/ 3429000 h 6858000"/>
                <a:gd name="connsiteX1" fmla="*/ 3429000 w 6858000"/>
                <a:gd name="connsiteY1" fmla="*/ 0 h 6858000"/>
                <a:gd name="connsiteX2" fmla="*/ 6858000 w 6858000"/>
                <a:gd name="connsiteY2" fmla="*/ 3429000 h 6858000"/>
                <a:gd name="connsiteX3" fmla="*/ 3429000 w 6858000"/>
                <a:gd name="connsiteY3" fmla="*/ 6858000 h 6858000"/>
                <a:gd name="connsiteX4" fmla="*/ 0 w 685800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0" y="3429000"/>
                  </a:moveTo>
                  <a:cubicBezTo>
                    <a:pt x="0" y="1535216"/>
                    <a:pt x="1535216" y="0"/>
                    <a:pt x="3429000" y="0"/>
                  </a:cubicBezTo>
                  <a:cubicBezTo>
                    <a:pt x="5322784" y="0"/>
                    <a:pt x="6858000" y="1535216"/>
                    <a:pt x="6858000" y="3429000"/>
                  </a:cubicBezTo>
                  <a:cubicBezTo>
                    <a:pt x="6858000" y="5322784"/>
                    <a:pt x="5322784" y="6858000"/>
                    <a:pt x="3429000" y="6858000"/>
                  </a:cubicBezTo>
                  <a:cubicBezTo>
                    <a:pt x="1535216" y="6858000"/>
                    <a:pt x="0" y="5322784"/>
                    <a:pt x="0" y="342900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34565" tIns="434340" rIns="2234565" bIns="5920740" numCol="1" spcCol="1270" anchor="ctr" anchorCtr="0">
              <a:noAutofit/>
            </a:bodyPr>
            <a:lstStyle/>
            <a:p>
              <a:pPr lvl="0" algn="ctr" defTabSz="800100">
                <a:lnSpc>
                  <a:spcPct val="90000"/>
                </a:lnSpc>
                <a:spcBef>
                  <a:spcPct val="0"/>
                </a:spcBef>
                <a:spcAft>
                  <a:spcPct val="35000"/>
                </a:spcAft>
              </a:pPr>
              <a:r>
                <a:rPr lang="en-US" sz="1800" b="1" u="sng" kern="1200" dirty="0" smtClean="0">
                  <a:effectLst>
                    <a:outerShdw blurRad="38100" dist="38100" dir="2700000" algn="tl">
                      <a:srgbClr val="000000">
                        <a:alpha val="43137"/>
                      </a:srgbClr>
                    </a:outerShdw>
                  </a:effectLst>
                </a:rPr>
                <a:t>Non-sensitive</a:t>
              </a:r>
              <a:r>
                <a:rPr lang="en-US" sz="1800" b="1" kern="1200" dirty="0" smtClean="0">
                  <a:effectLst>
                    <a:outerShdw blurRad="38100" dist="38100" dir="2700000" algn="tl">
                      <a:srgbClr val="000000">
                        <a:alpha val="43137"/>
                      </a:srgbClr>
                    </a:outerShdw>
                  </a:effectLst>
                </a:rPr>
                <a:t> missions collecting </a:t>
              </a:r>
              <a:r>
                <a:rPr lang="en-US" sz="1800" b="1" u="sng" kern="1200" dirty="0" smtClean="0">
                  <a:effectLst>
                    <a:outerShdw blurRad="38100" dist="38100" dir="2700000" algn="tl">
                      <a:srgbClr val="000000">
                        <a:alpha val="43137"/>
                      </a:srgbClr>
                    </a:outerShdw>
                  </a:effectLst>
                </a:rPr>
                <a:t>publicly releasable data</a:t>
              </a:r>
            </a:p>
            <a:p>
              <a:pPr lvl="0" algn="ctr" defTabSz="800100">
                <a:lnSpc>
                  <a:spcPct val="90000"/>
                </a:lnSpc>
                <a:spcBef>
                  <a:spcPct val="0"/>
                </a:spcBef>
                <a:spcAft>
                  <a:spcPct val="35000"/>
                </a:spcAft>
              </a:pPr>
              <a:endParaRPr lang="en-US" sz="1800" b="1" u="sng" kern="1200" dirty="0">
                <a:effectLst>
                  <a:outerShdw blurRad="38100" dist="38100" dir="2700000" algn="tl">
                    <a:srgbClr val="000000">
                      <a:alpha val="43137"/>
                    </a:srgbClr>
                  </a:outerShdw>
                </a:effectLst>
              </a:endParaRPr>
            </a:p>
          </p:txBody>
        </p:sp>
        <p:sp>
          <p:nvSpPr>
            <p:cNvPr id="7" name="Freeform 6"/>
            <p:cNvSpPr/>
            <p:nvPr/>
          </p:nvSpPr>
          <p:spPr>
            <a:xfrm>
              <a:off x="2446337" y="1028699"/>
              <a:ext cx="5829300" cy="5829300"/>
            </a:xfrm>
            <a:custGeom>
              <a:avLst/>
              <a:gdLst>
                <a:gd name="connsiteX0" fmla="*/ 0 w 5829300"/>
                <a:gd name="connsiteY0" fmla="*/ 2914650 h 5829300"/>
                <a:gd name="connsiteX1" fmla="*/ 2914650 w 5829300"/>
                <a:gd name="connsiteY1" fmla="*/ 0 h 5829300"/>
                <a:gd name="connsiteX2" fmla="*/ 5829300 w 5829300"/>
                <a:gd name="connsiteY2" fmla="*/ 2914650 h 5829300"/>
                <a:gd name="connsiteX3" fmla="*/ 2914650 w 5829300"/>
                <a:gd name="connsiteY3" fmla="*/ 5829300 h 5829300"/>
                <a:gd name="connsiteX4" fmla="*/ 0 w 5829300"/>
                <a:gd name="connsiteY4" fmla="*/ 2914650 h 582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00" h="5829300">
                  <a:moveTo>
                    <a:pt x="0" y="2914650"/>
                  </a:moveTo>
                  <a:cubicBezTo>
                    <a:pt x="0" y="1304933"/>
                    <a:pt x="1304933" y="0"/>
                    <a:pt x="2914650" y="0"/>
                  </a:cubicBezTo>
                  <a:cubicBezTo>
                    <a:pt x="4524367" y="0"/>
                    <a:pt x="5829300" y="1304933"/>
                    <a:pt x="5829300" y="2914650"/>
                  </a:cubicBezTo>
                  <a:cubicBezTo>
                    <a:pt x="5829300" y="4524367"/>
                    <a:pt x="4524367" y="5829300"/>
                    <a:pt x="2914650" y="5829300"/>
                  </a:cubicBezTo>
                  <a:cubicBezTo>
                    <a:pt x="1304933" y="5829300"/>
                    <a:pt x="0" y="4524367"/>
                    <a:pt x="0" y="291465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785723" tIns="463201" rIns="1785724" bIns="4951762"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System </a:t>
              </a:r>
              <a:r>
                <a:rPr lang="en-US" sz="1800" b="1" u="sng" kern="1200" dirty="0" smtClean="0">
                  <a:effectLst>
                    <a:outerShdw blurRad="38100" dist="38100" dir="2700000" algn="tl">
                      <a:srgbClr val="000000">
                        <a:alpha val="43137"/>
                      </a:srgbClr>
                    </a:outerShdw>
                  </a:effectLst>
                </a:rPr>
                <a:t>prevents</a:t>
              </a:r>
              <a:r>
                <a:rPr lang="en-US" sz="1800" b="1" kern="1200" dirty="0" smtClean="0">
                  <a:effectLst>
                    <a:outerShdw blurRad="38100" dist="38100" dir="2700000" algn="tl">
                      <a:srgbClr val="000000">
                        <a:alpha val="43137"/>
                      </a:srgbClr>
                    </a:outerShdw>
                  </a:effectLst>
                </a:rPr>
                <a:t> user  error / override.</a:t>
              </a:r>
              <a:endParaRPr lang="en-US" sz="1800" b="1" kern="1200" dirty="0">
                <a:effectLst>
                  <a:outerShdw blurRad="38100" dist="38100" dir="2700000" algn="tl">
                    <a:srgbClr val="000000">
                      <a:alpha val="43137"/>
                    </a:srgbClr>
                  </a:outerShdw>
                </a:effectLst>
              </a:endParaRPr>
            </a:p>
          </p:txBody>
        </p:sp>
        <p:sp>
          <p:nvSpPr>
            <p:cNvPr id="8" name="Freeform 7"/>
            <p:cNvSpPr/>
            <p:nvPr/>
          </p:nvSpPr>
          <p:spPr>
            <a:xfrm>
              <a:off x="2960687" y="2057399"/>
              <a:ext cx="4800600" cy="4800600"/>
            </a:xfrm>
            <a:custGeom>
              <a:avLst/>
              <a:gdLst>
                <a:gd name="connsiteX0" fmla="*/ 0 w 4800600"/>
                <a:gd name="connsiteY0" fmla="*/ 2400300 h 4800600"/>
                <a:gd name="connsiteX1" fmla="*/ 2400300 w 4800600"/>
                <a:gd name="connsiteY1" fmla="*/ 0 h 4800600"/>
                <a:gd name="connsiteX2" fmla="*/ 4800600 w 4800600"/>
                <a:gd name="connsiteY2" fmla="*/ 2400300 h 4800600"/>
                <a:gd name="connsiteX3" fmla="*/ 2400300 w 4800600"/>
                <a:gd name="connsiteY3" fmla="*/ 4800600 h 4800600"/>
                <a:gd name="connsiteX4" fmla="*/ 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0" y="2400300"/>
                  </a:moveTo>
                  <a:cubicBezTo>
                    <a:pt x="0" y="1074651"/>
                    <a:pt x="1074651" y="0"/>
                    <a:pt x="2400300" y="0"/>
                  </a:cubicBezTo>
                  <a:cubicBezTo>
                    <a:pt x="3725949" y="0"/>
                    <a:pt x="4800600" y="1074651"/>
                    <a:pt x="4800600" y="2400300"/>
                  </a:cubicBezTo>
                  <a:cubicBezTo>
                    <a:pt x="4800600" y="3725949"/>
                    <a:pt x="3725949" y="4800600"/>
                    <a:pt x="2400300" y="4800600"/>
                  </a:cubicBezTo>
                  <a:cubicBezTo>
                    <a:pt x="1074651" y="4800600"/>
                    <a:pt x="0" y="3725949"/>
                    <a:pt x="0" y="240030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158145" tIns="331242" rIns="1158145" bIns="3806876" numCol="1" spcCol="1270" anchor="ctr" anchorCtr="0">
              <a:noAutofit/>
            </a:bodyPr>
            <a:lstStyle/>
            <a:p>
              <a:pPr lvl="0" algn="ctr" defTabSz="800100">
                <a:lnSpc>
                  <a:spcPct val="100000"/>
                </a:lnSpc>
                <a:spcBef>
                  <a:spcPct val="0"/>
                </a:spcBef>
                <a:spcAft>
                  <a:spcPts val="0"/>
                </a:spcAft>
              </a:pPr>
              <a:r>
                <a:rPr lang="en-US" sz="1800" b="1" u="sng" kern="1200" dirty="0" smtClean="0">
                  <a:effectLst>
                    <a:outerShdw blurRad="38100" dist="38100" dir="2700000" algn="tl">
                      <a:srgbClr val="000000">
                        <a:alpha val="43137"/>
                      </a:srgbClr>
                    </a:outerShdw>
                  </a:effectLst>
                </a:rPr>
                <a:t>NO</a:t>
              </a:r>
              <a:r>
                <a:rPr lang="en-US" sz="1800" b="1" kern="1200" dirty="0" smtClean="0">
                  <a:effectLst>
                    <a:outerShdw blurRad="38100" dist="38100" dir="2700000" algn="tl">
                      <a:srgbClr val="000000">
                        <a:alpha val="43137"/>
                      </a:srgbClr>
                    </a:outerShdw>
                  </a:effectLst>
                </a:rPr>
                <a:t> connection to DOI network: </a:t>
              </a:r>
              <a:r>
                <a:rPr lang="en-US" sz="1800" b="1" u="sng" kern="1200" dirty="0" smtClean="0">
                  <a:effectLst>
                    <a:outerShdw blurRad="38100" dist="38100" dir="2700000" algn="tl">
                      <a:srgbClr val="000000">
                        <a:alpha val="43137"/>
                      </a:srgbClr>
                    </a:outerShdw>
                  </a:effectLst>
                </a:rPr>
                <a:t>Air-gapped</a:t>
              </a:r>
              <a:endParaRPr lang="en-US" sz="1800" b="1" u="sng" kern="1200" dirty="0">
                <a:effectLst>
                  <a:outerShdw blurRad="38100" dist="38100" dir="2700000" algn="tl">
                    <a:srgbClr val="000000">
                      <a:alpha val="43137"/>
                    </a:srgbClr>
                  </a:outerShdw>
                </a:effectLst>
              </a:endParaRPr>
            </a:p>
          </p:txBody>
        </p:sp>
        <p:sp>
          <p:nvSpPr>
            <p:cNvPr id="9" name="Freeform 8"/>
            <p:cNvSpPr/>
            <p:nvPr/>
          </p:nvSpPr>
          <p:spPr>
            <a:xfrm>
              <a:off x="3475037" y="3086099"/>
              <a:ext cx="3771900" cy="3771900"/>
            </a:xfrm>
            <a:custGeom>
              <a:avLst/>
              <a:gdLst>
                <a:gd name="connsiteX0" fmla="*/ 0 w 3771900"/>
                <a:gd name="connsiteY0" fmla="*/ 1885950 h 3771900"/>
                <a:gd name="connsiteX1" fmla="*/ 1885950 w 3771900"/>
                <a:gd name="connsiteY1" fmla="*/ 0 h 3771900"/>
                <a:gd name="connsiteX2" fmla="*/ 3771900 w 3771900"/>
                <a:gd name="connsiteY2" fmla="*/ 1885950 h 3771900"/>
                <a:gd name="connsiteX3" fmla="*/ 1885950 w 3771900"/>
                <a:gd name="connsiteY3" fmla="*/ 3771900 h 3771900"/>
                <a:gd name="connsiteX4" fmla="*/ 0 w 3771900"/>
                <a:gd name="connsiteY4" fmla="*/ 1885950 h 377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3771900">
                  <a:moveTo>
                    <a:pt x="0" y="1885950"/>
                  </a:moveTo>
                  <a:cubicBezTo>
                    <a:pt x="0" y="844369"/>
                    <a:pt x="844369" y="0"/>
                    <a:pt x="1885950" y="0"/>
                  </a:cubicBezTo>
                  <a:cubicBezTo>
                    <a:pt x="2927531" y="0"/>
                    <a:pt x="3771900" y="844369"/>
                    <a:pt x="3771900" y="1885950"/>
                  </a:cubicBezTo>
                  <a:cubicBezTo>
                    <a:pt x="3771900" y="2927531"/>
                    <a:pt x="2927531" y="3771900"/>
                    <a:pt x="1885950" y="3771900"/>
                  </a:cubicBezTo>
                  <a:cubicBezTo>
                    <a:pt x="844369" y="3771900"/>
                    <a:pt x="0" y="2927531"/>
                    <a:pt x="0" y="188595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867537" tIns="339472" rIns="867537" bIns="2753486" numCol="1" spcCol="1270" anchor="ctr" anchorCtr="0">
              <a:noAutofit/>
            </a:bodyPr>
            <a:lstStyle/>
            <a:p>
              <a:pPr lvl="0" algn="ctr" defTabSz="800100">
                <a:lnSpc>
                  <a:spcPct val="90000"/>
                </a:lnSpc>
                <a:spcBef>
                  <a:spcPct val="0"/>
                </a:spcBef>
                <a:spcAft>
                  <a:spcPct val="35000"/>
                </a:spcAft>
              </a:pPr>
              <a:r>
                <a:rPr lang="en-US" sz="1800" b="1" u="sng" kern="1200" dirty="0" smtClean="0">
                  <a:effectLst>
                    <a:outerShdw blurRad="38100" dist="38100" dir="2700000" algn="tl">
                      <a:srgbClr val="000000">
                        <a:alpha val="43137"/>
                      </a:srgbClr>
                    </a:outerShdw>
                  </a:effectLst>
                </a:rPr>
                <a:t>ALL</a:t>
              </a:r>
              <a:r>
                <a:rPr lang="en-US" sz="1800" b="1" kern="1200" dirty="0" smtClean="0">
                  <a:effectLst>
                    <a:outerShdw blurRad="38100" dist="38100" dir="2700000" algn="tl">
                      <a:srgbClr val="000000">
                        <a:alpha val="43137"/>
                      </a:srgbClr>
                    </a:outerShdw>
                  </a:effectLst>
                </a:rPr>
                <a:t> updates security tested </a:t>
              </a:r>
              <a:r>
                <a:rPr lang="en-US" sz="1800" b="1" u="sng" kern="1200" dirty="0" smtClean="0">
                  <a:effectLst>
                    <a:outerShdw blurRad="38100" dist="38100" dir="2700000" algn="tl">
                      <a:srgbClr val="000000">
                        <a:alpha val="43137"/>
                      </a:srgbClr>
                    </a:outerShdw>
                  </a:effectLst>
                </a:rPr>
                <a:t>before</a:t>
              </a:r>
              <a:r>
                <a:rPr lang="en-US" sz="1800" b="1" kern="1200" dirty="0" smtClean="0">
                  <a:effectLst>
                    <a:outerShdw blurRad="38100" dist="38100" dir="2700000" algn="tl">
                      <a:srgbClr val="000000">
                        <a:alpha val="43137"/>
                      </a:srgbClr>
                    </a:outerShdw>
                  </a:effectLst>
                </a:rPr>
                <a:t> approval</a:t>
              </a:r>
              <a:endParaRPr lang="en-US" sz="1800" b="1" kern="1200" dirty="0">
                <a:effectLst>
                  <a:outerShdw blurRad="38100" dist="38100" dir="2700000" algn="tl">
                    <a:srgbClr val="000000">
                      <a:alpha val="43137"/>
                    </a:srgbClr>
                  </a:outerShdw>
                </a:effectLst>
              </a:endParaRPr>
            </a:p>
          </p:txBody>
        </p:sp>
        <p:sp>
          <p:nvSpPr>
            <p:cNvPr id="10" name="Freeform 9"/>
            <p:cNvSpPr/>
            <p:nvPr/>
          </p:nvSpPr>
          <p:spPr>
            <a:xfrm>
              <a:off x="3989387" y="4114800"/>
              <a:ext cx="2743200" cy="2743200"/>
            </a:xfrm>
            <a:custGeom>
              <a:avLst/>
              <a:gdLst>
                <a:gd name="connsiteX0" fmla="*/ 0 w 2743200"/>
                <a:gd name="connsiteY0" fmla="*/ 1371600 h 2743200"/>
                <a:gd name="connsiteX1" fmla="*/ 1371600 w 2743200"/>
                <a:gd name="connsiteY1" fmla="*/ 0 h 2743200"/>
                <a:gd name="connsiteX2" fmla="*/ 2743200 w 2743200"/>
                <a:gd name="connsiteY2" fmla="*/ 1371600 h 2743200"/>
                <a:gd name="connsiteX3" fmla="*/ 1371600 w 2743200"/>
                <a:gd name="connsiteY3" fmla="*/ 2743200 h 2743200"/>
                <a:gd name="connsiteX4" fmla="*/ 0 w 2743200"/>
                <a:gd name="connsiteY4" fmla="*/ 137160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0" y="1371600"/>
                  </a:moveTo>
                  <a:cubicBezTo>
                    <a:pt x="0" y="614086"/>
                    <a:pt x="614086" y="0"/>
                    <a:pt x="1371600" y="0"/>
                  </a:cubicBezTo>
                  <a:cubicBezTo>
                    <a:pt x="2129114" y="0"/>
                    <a:pt x="2743200" y="614086"/>
                    <a:pt x="2743200" y="1371600"/>
                  </a:cubicBezTo>
                  <a:cubicBezTo>
                    <a:pt x="2743200" y="2129114"/>
                    <a:pt x="2129114" y="2743200"/>
                    <a:pt x="1371600" y="2743200"/>
                  </a:cubicBezTo>
                  <a:cubicBezTo>
                    <a:pt x="614086" y="2743200"/>
                    <a:pt x="0" y="2129114"/>
                    <a:pt x="0" y="1371600"/>
                  </a:cubicBezTo>
                  <a:close/>
                </a:path>
              </a:pathLst>
            </a:custGeom>
            <a:solidFill>
              <a:srgbClr val="0070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6">
                <a:hueOff val="0"/>
                <a:satOff val="0"/>
                <a:lumOff val="0"/>
                <a:alphaOff val="0"/>
              </a:schemeClr>
            </a:effectRef>
            <a:fontRef idx="minor">
              <a:schemeClr val="lt1"/>
            </a:fontRef>
          </p:style>
          <p:txBody>
            <a:bodyPr spcFirstLastPara="0" vert="horz" wrap="square" lIns="401732" tIns="685800" rIns="401733" bIns="68580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Tested secure by proven industry, federal partners before authorization</a:t>
              </a:r>
              <a:endParaRPr lang="en-US" sz="1800" b="1" kern="1200" dirty="0">
                <a:effectLst>
                  <a:outerShdw blurRad="38100" dist="38100" dir="2700000" algn="tl">
                    <a:srgbClr val="000000">
                      <a:alpha val="43137"/>
                    </a:srgbClr>
                  </a:outerShdw>
                </a:effectLst>
              </a:endParaRPr>
            </a:p>
          </p:txBody>
        </p:sp>
      </p:grpSp>
      <p:sp>
        <p:nvSpPr>
          <p:cNvPr id="15" name="TextBox 14"/>
          <p:cNvSpPr txBox="1"/>
          <p:nvPr/>
        </p:nvSpPr>
        <p:spPr>
          <a:xfrm>
            <a:off x="392710" y="376534"/>
            <a:ext cx="4318528" cy="2185214"/>
          </a:xfrm>
          <a:prstGeom prst="rect">
            <a:avLst/>
          </a:prstGeom>
          <a:noFill/>
        </p:spPr>
        <p:txBody>
          <a:bodyPr wrap="square" rtlCol="0">
            <a:spAutoFit/>
          </a:bodyPr>
          <a:lstStyle/>
          <a:p>
            <a:pPr algn="ctr"/>
            <a:r>
              <a:rPr lang="en-US" sz="3600" b="1" i="1" dirty="0" smtClean="0">
                <a:solidFill>
                  <a:srgbClr val="FFC000"/>
                </a:solidFill>
                <a:effectLst>
                  <a:outerShdw blurRad="38100" dist="38100" dir="2700000" algn="tl">
                    <a:srgbClr val="000000">
                      <a:alpha val="43137"/>
                    </a:srgbClr>
                  </a:outerShdw>
                </a:effectLst>
              </a:rPr>
              <a:t>So What?</a:t>
            </a:r>
          </a:p>
          <a:p>
            <a:pPr marL="342900" indent="-342900">
              <a:buFont typeface="+mj-lt"/>
              <a:buAutoNum type="arabicPeriod"/>
            </a:pPr>
            <a:r>
              <a:rPr lang="en-US" sz="2000" b="1" dirty="0" smtClean="0">
                <a:effectLst>
                  <a:outerShdw blurRad="38100" dist="38100" dir="2700000" algn="tl">
                    <a:srgbClr val="000000">
                      <a:alpha val="43137"/>
                    </a:srgbClr>
                  </a:outerShdw>
                </a:effectLst>
              </a:rPr>
              <a:t>DOD solution – OK, but limited.</a:t>
            </a:r>
          </a:p>
          <a:p>
            <a:pPr marL="342900" indent="-342900">
              <a:buFont typeface="+mj-lt"/>
              <a:buAutoNum type="arabicPeriod"/>
            </a:pPr>
            <a:r>
              <a:rPr lang="en-US" sz="2000" b="1" dirty="0" smtClean="0">
                <a:effectLst>
                  <a:outerShdw blurRad="38100" dist="38100" dir="2700000" algn="tl">
                    <a:srgbClr val="000000">
                      <a:alpha val="43137"/>
                    </a:srgbClr>
                  </a:outerShdw>
                </a:effectLst>
              </a:rPr>
              <a:t>GE solution – OK, fully functional.</a:t>
            </a:r>
          </a:p>
          <a:p>
            <a:pPr marL="342900" indent="-342900">
              <a:buFont typeface="+mj-lt"/>
              <a:buAutoNum type="arabicPeriod"/>
            </a:pPr>
            <a:r>
              <a:rPr lang="en-US" sz="2000" b="1" dirty="0" smtClean="0">
                <a:effectLst>
                  <a:outerShdw blurRad="38100" dist="38100" dir="2700000" algn="tl">
                    <a:srgbClr val="000000">
                      <a:alpha val="43137"/>
                    </a:srgbClr>
                  </a:outerShdw>
                </a:effectLst>
              </a:rPr>
              <a:t>Same layered defense on top.</a:t>
            </a:r>
          </a:p>
          <a:p>
            <a:pPr marL="342900" indent="-342900">
              <a:buFont typeface="+mj-lt"/>
              <a:buAutoNum type="arabicPeriod"/>
            </a:pPr>
            <a:r>
              <a:rPr lang="en-US" sz="2000" b="1" dirty="0" smtClean="0">
                <a:effectLst>
                  <a:outerShdw blurRad="38100" dist="38100" dir="2700000" algn="tl">
                    <a:srgbClr val="000000">
                      <a:alpha val="43137"/>
                    </a:srgbClr>
                  </a:outerShdw>
                </a:effectLst>
              </a:rPr>
              <a:t>High performance, scalable, &amp; cost-effective solution to the field, </a:t>
            </a:r>
            <a:r>
              <a:rPr lang="en-US" sz="2000" b="1" u="sng" dirty="0" smtClean="0">
                <a:effectLst>
                  <a:outerShdw blurRad="38100" dist="38100" dir="2700000" algn="tl">
                    <a:srgbClr val="000000">
                      <a:alpha val="43137"/>
                    </a:srgbClr>
                  </a:outerShdw>
                </a:effectLst>
              </a:rPr>
              <a:t>now</a:t>
            </a:r>
            <a:r>
              <a:rPr lang="en-US" sz="2000" b="1" dirty="0" smtClean="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75265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57F1E4F-1CFF-5643-939E-217C01CDF565}" type="slidenum">
              <a:rPr lang="en-US" smtClean="0"/>
              <a:pPr/>
              <a:t>17</a:t>
            </a:fld>
            <a:endParaRPr lang="en-US" dirty="0"/>
          </a:p>
        </p:txBody>
      </p:sp>
      <p:grpSp>
        <p:nvGrpSpPr>
          <p:cNvPr id="4" name="Group 3" descr="Layered Defense Diagram" title="Layered Defense"/>
          <p:cNvGrpSpPr/>
          <p:nvPr/>
        </p:nvGrpSpPr>
        <p:grpSpPr>
          <a:xfrm>
            <a:off x="4732659" y="163902"/>
            <a:ext cx="6694098" cy="6694098"/>
            <a:chOff x="1942960" y="0"/>
            <a:chExt cx="6858000" cy="6858000"/>
          </a:xfrm>
        </p:grpSpPr>
        <p:sp>
          <p:nvSpPr>
            <p:cNvPr id="6" name="Freeform 5"/>
            <p:cNvSpPr/>
            <p:nvPr/>
          </p:nvSpPr>
          <p:spPr>
            <a:xfrm>
              <a:off x="1942960" y="0"/>
              <a:ext cx="6858000" cy="6858000"/>
            </a:xfrm>
            <a:custGeom>
              <a:avLst/>
              <a:gdLst>
                <a:gd name="connsiteX0" fmla="*/ 0 w 6858000"/>
                <a:gd name="connsiteY0" fmla="*/ 3429000 h 6858000"/>
                <a:gd name="connsiteX1" fmla="*/ 3429000 w 6858000"/>
                <a:gd name="connsiteY1" fmla="*/ 0 h 6858000"/>
                <a:gd name="connsiteX2" fmla="*/ 6858000 w 6858000"/>
                <a:gd name="connsiteY2" fmla="*/ 3429000 h 6858000"/>
                <a:gd name="connsiteX3" fmla="*/ 3429000 w 6858000"/>
                <a:gd name="connsiteY3" fmla="*/ 6858000 h 6858000"/>
                <a:gd name="connsiteX4" fmla="*/ 0 w 6858000"/>
                <a:gd name="connsiteY4" fmla="*/ 3429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6858000">
                  <a:moveTo>
                    <a:pt x="0" y="3429000"/>
                  </a:moveTo>
                  <a:cubicBezTo>
                    <a:pt x="0" y="1535216"/>
                    <a:pt x="1535216" y="0"/>
                    <a:pt x="3429000" y="0"/>
                  </a:cubicBezTo>
                  <a:cubicBezTo>
                    <a:pt x="5322784" y="0"/>
                    <a:pt x="6858000" y="1535216"/>
                    <a:pt x="6858000" y="3429000"/>
                  </a:cubicBezTo>
                  <a:cubicBezTo>
                    <a:pt x="6858000" y="5322784"/>
                    <a:pt x="5322784" y="6858000"/>
                    <a:pt x="3429000" y="6858000"/>
                  </a:cubicBezTo>
                  <a:cubicBezTo>
                    <a:pt x="1535216" y="6858000"/>
                    <a:pt x="0" y="5322784"/>
                    <a:pt x="0" y="342900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234565" tIns="434340" rIns="2234565" bIns="5920740" numCol="1" spcCol="1270" anchor="ctr" anchorCtr="0">
              <a:noAutofit/>
            </a:bodyPr>
            <a:lstStyle/>
            <a:p>
              <a:pPr lvl="0" algn="ctr" defTabSz="800100">
                <a:lnSpc>
                  <a:spcPct val="90000"/>
                </a:lnSpc>
                <a:spcBef>
                  <a:spcPct val="0"/>
                </a:spcBef>
                <a:spcAft>
                  <a:spcPct val="35000"/>
                </a:spcAft>
              </a:pPr>
              <a:r>
                <a:rPr lang="en-US" sz="1800" b="1" u="sng" kern="1200" dirty="0" smtClean="0">
                  <a:effectLst>
                    <a:outerShdw blurRad="38100" dist="38100" dir="2700000" algn="tl">
                      <a:srgbClr val="000000">
                        <a:alpha val="43137"/>
                      </a:srgbClr>
                    </a:outerShdw>
                  </a:effectLst>
                </a:rPr>
                <a:t>Non-sensitive</a:t>
              </a:r>
              <a:r>
                <a:rPr lang="en-US" sz="1800" b="1" kern="1200" dirty="0" smtClean="0">
                  <a:effectLst>
                    <a:outerShdw blurRad="38100" dist="38100" dir="2700000" algn="tl">
                      <a:srgbClr val="000000">
                        <a:alpha val="43137"/>
                      </a:srgbClr>
                    </a:outerShdw>
                  </a:effectLst>
                </a:rPr>
                <a:t> missions collecting </a:t>
              </a:r>
              <a:r>
                <a:rPr lang="en-US" sz="1800" b="1" u="sng" kern="1200" dirty="0" smtClean="0">
                  <a:effectLst>
                    <a:outerShdw blurRad="38100" dist="38100" dir="2700000" algn="tl">
                      <a:srgbClr val="000000">
                        <a:alpha val="43137"/>
                      </a:srgbClr>
                    </a:outerShdw>
                  </a:effectLst>
                </a:rPr>
                <a:t>publicly releasable data</a:t>
              </a:r>
            </a:p>
            <a:p>
              <a:pPr lvl="0" algn="ctr" defTabSz="800100">
                <a:lnSpc>
                  <a:spcPct val="90000"/>
                </a:lnSpc>
                <a:spcBef>
                  <a:spcPct val="0"/>
                </a:spcBef>
                <a:spcAft>
                  <a:spcPct val="35000"/>
                </a:spcAft>
              </a:pPr>
              <a:endParaRPr lang="en-US" sz="1800" b="1" u="sng" kern="1200" dirty="0">
                <a:effectLst>
                  <a:outerShdw blurRad="38100" dist="38100" dir="2700000" algn="tl">
                    <a:srgbClr val="000000">
                      <a:alpha val="43137"/>
                    </a:srgbClr>
                  </a:outerShdw>
                </a:effectLst>
              </a:endParaRPr>
            </a:p>
          </p:txBody>
        </p:sp>
        <p:sp>
          <p:nvSpPr>
            <p:cNvPr id="7" name="Freeform 6"/>
            <p:cNvSpPr/>
            <p:nvPr/>
          </p:nvSpPr>
          <p:spPr>
            <a:xfrm>
              <a:off x="2446337" y="1028699"/>
              <a:ext cx="5829300" cy="5829300"/>
            </a:xfrm>
            <a:custGeom>
              <a:avLst/>
              <a:gdLst>
                <a:gd name="connsiteX0" fmla="*/ 0 w 5829300"/>
                <a:gd name="connsiteY0" fmla="*/ 2914650 h 5829300"/>
                <a:gd name="connsiteX1" fmla="*/ 2914650 w 5829300"/>
                <a:gd name="connsiteY1" fmla="*/ 0 h 5829300"/>
                <a:gd name="connsiteX2" fmla="*/ 5829300 w 5829300"/>
                <a:gd name="connsiteY2" fmla="*/ 2914650 h 5829300"/>
                <a:gd name="connsiteX3" fmla="*/ 2914650 w 5829300"/>
                <a:gd name="connsiteY3" fmla="*/ 5829300 h 5829300"/>
                <a:gd name="connsiteX4" fmla="*/ 0 w 5829300"/>
                <a:gd name="connsiteY4" fmla="*/ 2914650 h 5829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9300" h="5829300">
                  <a:moveTo>
                    <a:pt x="0" y="2914650"/>
                  </a:moveTo>
                  <a:cubicBezTo>
                    <a:pt x="0" y="1304933"/>
                    <a:pt x="1304933" y="0"/>
                    <a:pt x="2914650" y="0"/>
                  </a:cubicBezTo>
                  <a:cubicBezTo>
                    <a:pt x="4524367" y="0"/>
                    <a:pt x="5829300" y="1304933"/>
                    <a:pt x="5829300" y="2914650"/>
                  </a:cubicBezTo>
                  <a:cubicBezTo>
                    <a:pt x="5829300" y="4524367"/>
                    <a:pt x="4524367" y="5829300"/>
                    <a:pt x="2914650" y="5829300"/>
                  </a:cubicBezTo>
                  <a:cubicBezTo>
                    <a:pt x="1304933" y="5829300"/>
                    <a:pt x="0" y="4524367"/>
                    <a:pt x="0" y="291465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785723" tIns="463201" rIns="1785724" bIns="4951762"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System </a:t>
              </a:r>
              <a:r>
                <a:rPr lang="en-US" sz="1800" b="1" u="sng" kern="1200" dirty="0" smtClean="0">
                  <a:effectLst>
                    <a:outerShdw blurRad="38100" dist="38100" dir="2700000" algn="tl">
                      <a:srgbClr val="000000">
                        <a:alpha val="43137"/>
                      </a:srgbClr>
                    </a:outerShdw>
                  </a:effectLst>
                </a:rPr>
                <a:t>prevents</a:t>
              </a:r>
              <a:r>
                <a:rPr lang="en-US" sz="1800" b="1" kern="1200" dirty="0" smtClean="0">
                  <a:effectLst>
                    <a:outerShdw blurRad="38100" dist="38100" dir="2700000" algn="tl">
                      <a:srgbClr val="000000">
                        <a:alpha val="43137"/>
                      </a:srgbClr>
                    </a:outerShdw>
                  </a:effectLst>
                </a:rPr>
                <a:t> user  error / override.</a:t>
              </a:r>
              <a:endParaRPr lang="en-US" sz="1800" b="1" kern="1200" dirty="0">
                <a:effectLst>
                  <a:outerShdw blurRad="38100" dist="38100" dir="2700000" algn="tl">
                    <a:srgbClr val="000000">
                      <a:alpha val="43137"/>
                    </a:srgbClr>
                  </a:outerShdw>
                </a:effectLst>
              </a:endParaRPr>
            </a:p>
          </p:txBody>
        </p:sp>
        <p:sp>
          <p:nvSpPr>
            <p:cNvPr id="8" name="Freeform 7"/>
            <p:cNvSpPr/>
            <p:nvPr/>
          </p:nvSpPr>
          <p:spPr>
            <a:xfrm>
              <a:off x="2960687" y="2057399"/>
              <a:ext cx="4800600" cy="4800600"/>
            </a:xfrm>
            <a:custGeom>
              <a:avLst/>
              <a:gdLst>
                <a:gd name="connsiteX0" fmla="*/ 0 w 4800600"/>
                <a:gd name="connsiteY0" fmla="*/ 2400300 h 4800600"/>
                <a:gd name="connsiteX1" fmla="*/ 2400300 w 4800600"/>
                <a:gd name="connsiteY1" fmla="*/ 0 h 4800600"/>
                <a:gd name="connsiteX2" fmla="*/ 4800600 w 4800600"/>
                <a:gd name="connsiteY2" fmla="*/ 2400300 h 4800600"/>
                <a:gd name="connsiteX3" fmla="*/ 2400300 w 4800600"/>
                <a:gd name="connsiteY3" fmla="*/ 4800600 h 4800600"/>
                <a:gd name="connsiteX4" fmla="*/ 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0" y="2400300"/>
                  </a:moveTo>
                  <a:cubicBezTo>
                    <a:pt x="0" y="1074651"/>
                    <a:pt x="1074651" y="0"/>
                    <a:pt x="2400300" y="0"/>
                  </a:cubicBezTo>
                  <a:cubicBezTo>
                    <a:pt x="3725949" y="0"/>
                    <a:pt x="4800600" y="1074651"/>
                    <a:pt x="4800600" y="2400300"/>
                  </a:cubicBezTo>
                  <a:cubicBezTo>
                    <a:pt x="4800600" y="3725949"/>
                    <a:pt x="3725949" y="4800600"/>
                    <a:pt x="2400300" y="4800600"/>
                  </a:cubicBezTo>
                  <a:cubicBezTo>
                    <a:pt x="1074651" y="4800600"/>
                    <a:pt x="0" y="3725949"/>
                    <a:pt x="0" y="240030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158145" tIns="331242" rIns="1158145" bIns="3806876" numCol="1" spcCol="1270" anchor="ctr" anchorCtr="0">
              <a:noAutofit/>
            </a:bodyPr>
            <a:lstStyle/>
            <a:p>
              <a:pPr lvl="0" algn="ctr" defTabSz="800100">
                <a:lnSpc>
                  <a:spcPct val="100000"/>
                </a:lnSpc>
                <a:spcBef>
                  <a:spcPct val="0"/>
                </a:spcBef>
                <a:spcAft>
                  <a:spcPts val="0"/>
                </a:spcAft>
              </a:pPr>
              <a:r>
                <a:rPr lang="en-US" sz="1800" b="1" u="sng" kern="1200" dirty="0" smtClean="0">
                  <a:effectLst>
                    <a:outerShdw blurRad="38100" dist="38100" dir="2700000" algn="tl">
                      <a:srgbClr val="000000">
                        <a:alpha val="43137"/>
                      </a:srgbClr>
                    </a:outerShdw>
                  </a:effectLst>
                </a:rPr>
                <a:t>NO</a:t>
              </a:r>
              <a:r>
                <a:rPr lang="en-US" sz="1800" b="1" kern="1200" dirty="0" smtClean="0">
                  <a:effectLst>
                    <a:outerShdw blurRad="38100" dist="38100" dir="2700000" algn="tl">
                      <a:srgbClr val="000000">
                        <a:alpha val="43137"/>
                      </a:srgbClr>
                    </a:outerShdw>
                  </a:effectLst>
                </a:rPr>
                <a:t> connection to DOI network: </a:t>
              </a:r>
              <a:r>
                <a:rPr lang="en-US" sz="1800" b="1" u="sng" kern="1200" dirty="0" smtClean="0">
                  <a:effectLst>
                    <a:outerShdw blurRad="38100" dist="38100" dir="2700000" algn="tl">
                      <a:srgbClr val="000000">
                        <a:alpha val="43137"/>
                      </a:srgbClr>
                    </a:outerShdw>
                  </a:effectLst>
                </a:rPr>
                <a:t>Air-gapped</a:t>
              </a:r>
              <a:endParaRPr lang="en-US" sz="1800" b="1" u="sng" kern="1200" dirty="0">
                <a:effectLst>
                  <a:outerShdw blurRad="38100" dist="38100" dir="2700000" algn="tl">
                    <a:srgbClr val="000000">
                      <a:alpha val="43137"/>
                    </a:srgbClr>
                  </a:outerShdw>
                </a:effectLst>
              </a:endParaRPr>
            </a:p>
          </p:txBody>
        </p:sp>
        <p:sp>
          <p:nvSpPr>
            <p:cNvPr id="9" name="Freeform 8"/>
            <p:cNvSpPr/>
            <p:nvPr/>
          </p:nvSpPr>
          <p:spPr>
            <a:xfrm>
              <a:off x="3475037" y="3086099"/>
              <a:ext cx="3771900" cy="3771900"/>
            </a:xfrm>
            <a:custGeom>
              <a:avLst/>
              <a:gdLst>
                <a:gd name="connsiteX0" fmla="*/ 0 w 3771900"/>
                <a:gd name="connsiteY0" fmla="*/ 1885950 h 3771900"/>
                <a:gd name="connsiteX1" fmla="*/ 1885950 w 3771900"/>
                <a:gd name="connsiteY1" fmla="*/ 0 h 3771900"/>
                <a:gd name="connsiteX2" fmla="*/ 3771900 w 3771900"/>
                <a:gd name="connsiteY2" fmla="*/ 1885950 h 3771900"/>
                <a:gd name="connsiteX3" fmla="*/ 1885950 w 3771900"/>
                <a:gd name="connsiteY3" fmla="*/ 3771900 h 3771900"/>
                <a:gd name="connsiteX4" fmla="*/ 0 w 3771900"/>
                <a:gd name="connsiteY4" fmla="*/ 1885950 h 377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3771900">
                  <a:moveTo>
                    <a:pt x="0" y="1885950"/>
                  </a:moveTo>
                  <a:cubicBezTo>
                    <a:pt x="0" y="844369"/>
                    <a:pt x="844369" y="0"/>
                    <a:pt x="1885950" y="0"/>
                  </a:cubicBezTo>
                  <a:cubicBezTo>
                    <a:pt x="2927531" y="0"/>
                    <a:pt x="3771900" y="844369"/>
                    <a:pt x="3771900" y="1885950"/>
                  </a:cubicBezTo>
                  <a:cubicBezTo>
                    <a:pt x="3771900" y="2927531"/>
                    <a:pt x="2927531" y="3771900"/>
                    <a:pt x="1885950" y="3771900"/>
                  </a:cubicBezTo>
                  <a:cubicBezTo>
                    <a:pt x="844369" y="3771900"/>
                    <a:pt x="0" y="2927531"/>
                    <a:pt x="0" y="1885950"/>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867537" tIns="339472" rIns="867537" bIns="2753486" numCol="1" spcCol="1270" anchor="ctr" anchorCtr="0">
              <a:noAutofit/>
            </a:bodyPr>
            <a:lstStyle/>
            <a:p>
              <a:pPr lvl="0" algn="ctr" defTabSz="800100">
                <a:lnSpc>
                  <a:spcPct val="90000"/>
                </a:lnSpc>
                <a:spcBef>
                  <a:spcPct val="0"/>
                </a:spcBef>
                <a:spcAft>
                  <a:spcPct val="35000"/>
                </a:spcAft>
              </a:pPr>
              <a:r>
                <a:rPr lang="en-US" sz="1800" b="1" u="sng" kern="1200" dirty="0" smtClean="0">
                  <a:effectLst>
                    <a:outerShdw blurRad="38100" dist="38100" dir="2700000" algn="tl">
                      <a:srgbClr val="000000">
                        <a:alpha val="43137"/>
                      </a:srgbClr>
                    </a:outerShdw>
                  </a:effectLst>
                </a:rPr>
                <a:t>ALL</a:t>
              </a:r>
              <a:r>
                <a:rPr lang="en-US" sz="1800" b="1" kern="1200" dirty="0" smtClean="0">
                  <a:effectLst>
                    <a:outerShdw blurRad="38100" dist="38100" dir="2700000" algn="tl">
                      <a:srgbClr val="000000">
                        <a:alpha val="43137"/>
                      </a:srgbClr>
                    </a:outerShdw>
                  </a:effectLst>
                </a:rPr>
                <a:t> updates security tested </a:t>
              </a:r>
              <a:r>
                <a:rPr lang="en-US" sz="1800" b="1" u="sng" kern="1200" dirty="0" smtClean="0">
                  <a:effectLst>
                    <a:outerShdw blurRad="38100" dist="38100" dir="2700000" algn="tl">
                      <a:srgbClr val="000000">
                        <a:alpha val="43137"/>
                      </a:srgbClr>
                    </a:outerShdw>
                  </a:effectLst>
                </a:rPr>
                <a:t>before</a:t>
              </a:r>
              <a:r>
                <a:rPr lang="en-US" sz="1800" b="1" kern="1200" dirty="0" smtClean="0">
                  <a:effectLst>
                    <a:outerShdw blurRad="38100" dist="38100" dir="2700000" algn="tl">
                      <a:srgbClr val="000000">
                        <a:alpha val="43137"/>
                      </a:srgbClr>
                    </a:outerShdw>
                  </a:effectLst>
                </a:rPr>
                <a:t> approval</a:t>
              </a:r>
              <a:endParaRPr lang="en-US" sz="1800" b="1" kern="1200" dirty="0">
                <a:effectLst>
                  <a:outerShdw blurRad="38100" dist="38100" dir="2700000" algn="tl">
                    <a:srgbClr val="000000">
                      <a:alpha val="43137"/>
                    </a:srgbClr>
                  </a:outerShdw>
                </a:effectLst>
              </a:endParaRPr>
            </a:p>
          </p:txBody>
        </p:sp>
        <p:sp>
          <p:nvSpPr>
            <p:cNvPr id="10" name="Freeform 9"/>
            <p:cNvSpPr/>
            <p:nvPr/>
          </p:nvSpPr>
          <p:spPr>
            <a:xfrm>
              <a:off x="3989387" y="4114800"/>
              <a:ext cx="2743200" cy="2743200"/>
            </a:xfrm>
            <a:custGeom>
              <a:avLst/>
              <a:gdLst>
                <a:gd name="connsiteX0" fmla="*/ 0 w 2743200"/>
                <a:gd name="connsiteY0" fmla="*/ 1371600 h 2743200"/>
                <a:gd name="connsiteX1" fmla="*/ 1371600 w 2743200"/>
                <a:gd name="connsiteY1" fmla="*/ 0 h 2743200"/>
                <a:gd name="connsiteX2" fmla="*/ 2743200 w 2743200"/>
                <a:gd name="connsiteY2" fmla="*/ 1371600 h 2743200"/>
                <a:gd name="connsiteX3" fmla="*/ 1371600 w 2743200"/>
                <a:gd name="connsiteY3" fmla="*/ 2743200 h 2743200"/>
                <a:gd name="connsiteX4" fmla="*/ 0 w 2743200"/>
                <a:gd name="connsiteY4" fmla="*/ 137160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0" y="1371600"/>
                  </a:moveTo>
                  <a:cubicBezTo>
                    <a:pt x="0" y="614086"/>
                    <a:pt x="614086" y="0"/>
                    <a:pt x="1371600" y="0"/>
                  </a:cubicBezTo>
                  <a:cubicBezTo>
                    <a:pt x="2129114" y="0"/>
                    <a:pt x="2743200" y="614086"/>
                    <a:pt x="2743200" y="1371600"/>
                  </a:cubicBezTo>
                  <a:cubicBezTo>
                    <a:pt x="2743200" y="2129114"/>
                    <a:pt x="2129114" y="2743200"/>
                    <a:pt x="1371600" y="2743200"/>
                  </a:cubicBezTo>
                  <a:cubicBezTo>
                    <a:pt x="614086" y="2743200"/>
                    <a:pt x="0" y="2129114"/>
                    <a:pt x="0" y="1371600"/>
                  </a:cubicBezTo>
                  <a:close/>
                </a:path>
              </a:pathLst>
            </a:custGeom>
            <a:solidFill>
              <a:srgbClr val="0070C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6">
                <a:hueOff val="0"/>
                <a:satOff val="0"/>
                <a:lumOff val="0"/>
                <a:alphaOff val="0"/>
              </a:schemeClr>
            </a:effectRef>
            <a:fontRef idx="minor">
              <a:schemeClr val="lt1"/>
            </a:fontRef>
          </p:style>
          <p:txBody>
            <a:bodyPr spcFirstLastPara="0" vert="horz" wrap="square" lIns="401732" tIns="685800" rIns="401733" bIns="685800" numCol="1" spcCol="1270" anchor="ctr" anchorCtr="0">
              <a:noAutofit/>
            </a:bodyPr>
            <a:lstStyle/>
            <a:p>
              <a:pPr lvl="0" algn="ctr" defTabSz="800100">
                <a:lnSpc>
                  <a:spcPct val="90000"/>
                </a:lnSpc>
                <a:spcBef>
                  <a:spcPct val="0"/>
                </a:spcBef>
                <a:spcAft>
                  <a:spcPct val="35000"/>
                </a:spcAft>
              </a:pPr>
              <a:r>
                <a:rPr lang="en-US" sz="1800" b="1" kern="1200" dirty="0" smtClean="0">
                  <a:effectLst>
                    <a:outerShdw blurRad="38100" dist="38100" dir="2700000" algn="tl">
                      <a:srgbClr val="000000">
                        <a:alpha val="43137"/>
                      </a:srgbClr>
                    </a:outerShdw>
                  </a:effectLst>
                </a:rPr>
                <a:t>Tested secure by proven industry, federal partners before authorization</a:t>
              </a:r>
              <a:endParaRPr lang="en-US" sz="1800" b="1" kern="1200" dirty="0">
                <a:effectLst>
                  <a:outerShdw blurRad="38100" dist="38100" dir="2700000" algn="tl">
                    <a:srgbClr val="000000">
                      <a:alpha val="43137"/>
                    </a:srgbClr>
                  </a:outerShdw>
                </a:effectLst>
              </a:endParaRPr>
            </a:p>
          </p:txBody>
        </p:sp>
      </p:grpSp>
      <p:sp>
        <p:nvSpPr>
          <p:cNvPr id="13" name="TextBox 12"/>
          <p:cNvSpPr txBox="1"/>
          <p:nvPr/>
        </p:nvSpPr>
        <p:spPr>
          <a:xfrm>
            <a:off x="392710" y="2947857"/>
            <a:ext cx="4088920" cy="2185214"/>
          </a:xfrm>
          <a:prstGeom prst="rect">
            <a:avLst/>
          </a:prstGeom>
          <a:noFill/>
        </p:spPr>
        <p:txBody>
          <a:bodyPr wrap="square" rtlCol="0">
            <a:spAutoFit/>
          </a:bodyPr>
          <a:lstStyle/>
          <a:p>
            <a:pPr algn="ctr"/>
            <a:r>
              <a:rPr lang="en-US" sz="3600" b="1" i="1" dirty="0" smtClean="0">
                <a:solidFill>
                  <a:srgbClr val="FFC000"/>
                </a:solidFill>
                <a:effectLst>
                  <a:outerShdw blurRad="38100" dist="38100" dir="2700000" algn="tl">
                    <a:srgbClr val="000000">
                      <a:alpha val="43137"/>
                    </a:srgbClr>
                  </a:outerShdw>
                </a:effectLst>
              </a:rPr>
              <a:t>What’s Next?</a:t>
            </a:r>
          </a:p>
          <a:p>
            <a:pPr marL="342900" indent="-342900">
              <a:buFont typeface="+mj-lt"/>
              <a:buAutoNum type="arabicPeriod"/>
            </a:pPr>
            <a:r>
              <a:rPr lang="en-US" sz="2000" b="1" dirty="0" smtClean="0">
                <a:effectLst>
                  <a:outerShdw blurRad="38100" dist="38100" dir="2700000" algn="tl">
                    <a:srgbClr val="000000">
                      <a:alpha val="43137"/>
                    </a:srgbClr>
                  </a:outerShdw>
                </a:effectLst>
              </a:rPr>
              <a:t>Interim solution.</a:t>
            </a:r>
          </a:p>
          <a:p>
            <a:pPr marL="342900" indent="-342900">
              <a:buFont typeface="+mj-lt"/>
              <a:buAutoNum type="arabicPeriod"/>
            </a:pPr>
            <a:r>
              <a:rPr lang="en-US" sz="2000" b="1" dirty="0" smtClean="0">
                <a:effectLst>
                  <a:outerShdw blurRad="38100" dist="38100" dir="2700000" algn="tl">
                    <a:srgbClr val="000000">
                      <a:alpha val="43137"/>
                    </a:srgbClr>
                  </a:outerShdw>
                </a:effectLst>
              </a:rPr>
              <a:t>Time consuming &amp; costly to scale.</a:t>
            </a:r>
          </a:p>
          <a:p>
            <a:pPr marL="342900" indent="-342900">
              <a:buFont typeface="+mj-lt"/>
              <a:buAutoNum type="arabicPeriod"/>
            </a:pPr>
            <a:r>
              <a:rPr lang="en-US" sz="2000" b="1" dirty="0" smtClean="0">
                <a:effectLst>
                  <a:outerShdw blurRad="38100" dist="38100" dir="2700000" algn="tl">
                    <a:srgbClr val="000000">
                      <a:alpha val="43137"/>
                    </a:srgbClr>
                  </a:outerShdw>
                </a:effectLst>
              </a:rPr>
              <a:t>Exploration &amp; assessment of alternatives and long term solution options </a:t>
            </a:r>
            <a:r>
              <a:rPr lang="en-US" sz="2000" b="1" u="sng" dirty="0" smtClean="0">
                <a:effectLst>
                  <a:outerShdw blurRad="38100" dist="38100" dir="2700000" algn="tl">
                    <a:srgbClr val="000000">
                      <a:alpha val="43137"/>
                    </a:srgbClr>
                  </a:outerShdw>
                </a:effectLst>
              </a:rPr>
              <a:t>continues</a:t>
            </a:r>
            <a:r>
              <a:rPr lang="en-US" sz="2000" b="1" dirty="0" smtClean="0">
                <a:effectLst>
                  <a:outerShdw blurRad="38100" dist="38100" dir="2700000" algn="tl">
                    <a:srgbClr val="000000">
                      <a:alpha val="43137"/>
                    </a:srgbClr>
                  </a:outerShdw>
                </a:effectLst>
              </a:rPr>
              <a:t>.</a:t>
            </a:r>
          </a:p>
        </p:txBody>
      </p:sp>
      <p:sp>
        <p:nvSpPr>
          <p:cNvPr id="14" name="TextBox 13"/>
          <p:cNvSpPr txBox="1"/>
          <p:nvPr/>
        </p:nvSpPr>
        <p:spPr>
          <a:xfrm>
            <a:off x="641508" y="5519180"/>
            <a:ext cx="4485736" cy="1015663"/>
          </a:xfrm>
          <a:prstGeom prst="rect">
            <a:avLst/>
          </a:prstGeom>
          <a:noFill/>
        </p:spPr>
        <p:txBody>
          <a:bodyPr wrap="square" rtlCol="0">
            <a:spAutoFit/>
          </a:bodyPr>
          <a:lstStyle/>
          <a:p>
            <a:r>
              <a:rPr lang="en-US" sz="2000"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a:t>
            </a:r>
            <a:r>
              <a:rPr lang="en-US" sz="2000" b="1"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Best</a:t>
            </a:r>
            <a:r>
              <a:rPr lang="en-US" sz="2000"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 is the enemy of </a:t>
            </a:r>
            <a:r>
              <a:rPr lang="en-US" sz="2000" b="1"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better</a:t>
            </a:r>
            <a:r>
              <a:rPr lang="en-US" sz="2000"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 </a:t>
            </a:r>
            <a:r>
              <a:rPr lang="en-US" sz="2000" b="1"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better</a:t>
            </a:r>
            <a:r>
              <a:rPr lang="en-US" sz="2000"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 is the enemy of </a:t>
            </a:r>
            <a:r>
              <a:rPr lang="en-US" sz="2000" b="1"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good enough</a:t>
            </a:r>
            <a:r>
              <a:rPr lang="en-US" sz="2000"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 but </a:t>
            </a:r>
            <a:r>
              <a:rPr lang="en-US" sz="2000" b="1" i="1" u="sng"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NOTHING</a:t>
            </a:r>
            <a:r>
              <a:rPr lang="en-US" sz="2000" i="1" dirty="0" smtClean="0">
                <a:solidFill>
                  <a:srgbClr val="FFFF00"/>
                </a:solidFill>
                <a:effectLst>
                  <a:outerShdw blurRad="38100" dist="38100" dir="2700000" algn="tl">
                    <a:srgbClr val="000000">
                      <a:alpha val="43137"/>
                    </a:srgbClr>
                  </a:outerShdw>
                </a:effectLst>
                <a:latin typeface="Franklin Gothic Book" panose="020B0503020102020204" pitchFamily="34" charset="0"/>
              </a:rPr>
              <a:t> is the enemy of all of these.”</a:t>
            </a:r>
            <a:endParaRPr lang="en-US" sz="2000" i="1" dirty="0">
              <a:solidFill>
                <a:srgbClr val="FFFF00"/>
              </a:solidFill>
              <a:effectLst>
                <a:outerShdw blurRad="38100" dist="38100" dir="2700000" algn="tl">
                  <a:srgbClr val="000000">
                    <a:alpha val="43137"/>
                  </a:srgbClr>
                </a:outerShdw>
              </a:effectLst>
              <a:latin typeface="Franklin Gothic Book" panose="020B0503020102020204" pitchFamily="34" charset="0"/>
            </a:endParaRPr>
          </a:p>
        </p:txBody>
      </p:sp>
      <p:sp>
        <p:nvSpPr>
          <p:cNvPr id="15" name="TextBox 14"/>
          <p:cNvSpPr txBox="1"/>
          <p:nvPr/>
        </p:nvSpPr>
        <p:spPr>
          <a:xfrm>
            <a:off x="392710" y="376534"/>
            <a:ext cx="4318528" cy="2185214"/>
          </a:xfrm>
          <a:prstGeom prst="rect">
            <a:avLst/>
          </a:prstGeom>
          <a:noFill/>
        </p:spPr>
        <p:txBody>
          <a:bodyPr wrap="square" rtlCol="0">
            <a:spAutoFit/>
          </a:bodyPr>
          <a:lstStyle/>
          <a:p>
            <a:pPr algn="ctr"/>
            <a:r>
              <a:rPr lang="en-US" sz="3600" b="1" i="1" dirty="0" smtClean="0">
                <a:solidFill>
                  <a:schemeClr val="bg1">
                    <a:lumMod val="65000"/>
                    <a:lumOff val="35000"/>
                  </a:schemeClr>
                </a:solidFill>
                <a:effectLst>
                  <a:outerShdw blurRad="38100" dist="38100" dir="2700000" algn="tl">
                    <a:srgbClr val="000000">
                      <a:alpha val="43137"/>
                    </a:srgbClr>
                  </a:outerShdw>
                </a:effectLst>
              </a:rPr>
              <a:t>So What?</a:t>
            </a:r>
          </a:p>
          <a:p>
            <a:pPr marL="342900" indent="-342900">
              <a:buFont typeface="+mj-lt"/>
              <a:buAutoNum type="arabicPeriod"/>
            </a:pPr>
            <a:r>
              <a:rPr lang="en-US" sz="2000" b="1" dirty="0">
                <a:solidFill>
                  <a:schemeClr val="bg1">
                    <a:lumMod val="65000"/>
                    <a:lumOff val="35000"/>
                  </a:schemeClr>
                </a:solidFill>
                <a:effectLst>
                  <a:outerShdw blurRad="38100" dist="38100" dir="2700000" algn="tl">
                    <a:srgbClr val="000000">
                      <a:alpha val="43137"/>
                    </a:srgbClr>
                  </a:outerShdw>
                </a:effectLst>
              </a:rPr>
              <a:t>DOD solution – OK, but limited.</a:t>
            </a:r>
          </a:p>
          <a:p>
            <a:pPr marL="342900" indent="-342900">
              <a:buFont typeface="+mj-lt"/>
              <a:buAutoNum type="arabicPeriod"/>
            </a:pPr>
            <a:r>
              <a:rPr lang="en-US" sz="2000" b="1" dirty="0">
                <a:solidFill>
                  <a:schemeClr val="bg1">
                    <a:lumMod val="65000"/>
                    <a:lumOff val="35000"/>
                  </a:schemeClr>
                </a:solidFill>
                <a:effectLst>
                  <a:outerShdw blurRad="38100" dist="38100" dir="2700000" algn="tl">
                    <a:srgbClr val="000000">
                      <a:alpha val="43137"/>
                    </a:srgbClr>
                  </a:outerShdw>
                </a:effectLst>
              </a:rPr>
              <a:t>GE solution – OK, fully functional.</a:t>
            </a:r>
          </a:p>
          <a:p>
            <a:pPr marL="342900" indent="-342900">
              <a:buFont typeface="+mj-lt"/>
              <a:buAutoNum type="arabicPeriod"/>
            </a:pPr>
            <a:r>
              <a:rPr lang="en-US" sz="2000" b="1" dirty="0">
                <a:solidFill>
                  <a:schemeClr val="bg1">
                    <a:lumMod val="65000"/>
                    <a:lumOff val="35000"/>
                  </a:schemeClr>
                </a:solidFill>
                <a:effectLst>
                  <a:outerShdw blurRad="38100" dist="38100" dir="2700000" algn="tl">
                    <a:srgbClr val="000000">
                      <a:alpha val="43137"/>
                    </a:srgbClr>
                  </a:outerShdw>
                </a:effectLst>
              </a:rPr>
              <a:t>Same layered defense on top.</a:t>
            </a:r>
          </a:p>
          <a:p>
            <a:pPr marL="342900" indent="-342900">
              <a:buFont typeface="+mj-lt"/>
              <a:buAutoNum type="arabicPeriod"/>
            </a:pPr>
            <a:r>
              <a:rPr lang="en-US" sz="2000" b="1" dirty="0">
                <a:solidFill>
                  <a:schemeClr val="bg1">
                    <a:lumMod val="65000"/>
                    <a:lumOff val="35000"/>
                  </a:schemeClr>
                </a:solidFill>
                <a:effectLst>
                  <a:outerShdw blurRad="38100" dist="38100" dir="2700000" algn="tl">
                    <a:srgbClr val="000000">
                      <a:alpha val="43137"/>
                    </a:srgbClr>
                  </a:outerShdw>
                </a:effectLst>
              </a:rPr>
              <a:t>High performance, scalable, &amp; cost-effective solution to the field, now.</a:t>
            </a:r>
          </a:p>
        </p:txBody>
      </p:sp>
      <p:sp>
        <p:nvSpPr>
          <p:cNvPr id="3" name="TextBox 2"/>
          <p:cNvSpPr txBox="1"/>
          <p:nvPr/>
        </p:nvSpPr>
        <p:spPr>
          <a:xfrm>
            <a:off x="0" y="6584870"/>
            <a:ext cx="1508939" cy="276999"/>
          </a:xfrm>
          <a:prstGeom prst="rect">
            <a:avLst/>
          </a:prstGeom>
          <a:noFill/>
        </p:spPr>
        <p:txBody>
          <a:bodyPr wrap="none" rtlCol="0">
            <a:spAutoFit/>
          </a:bodyPr>
          <a:lstStyle/>
          <a:p>
            <a:r>
              <a:rPr lang="en-US" sz="1200" dirty="0" smtClean="0">
                <a:solidFill>
                  <a:schemeClr val="tx1">
                    <a:lumMod val="75000"/>
                  </a:schemeClr>
                </a:solidFill>
              </a:rPr>
              <a:t>Mark L Bathrick 2019</a:t>
            </a:r>
            <a:endParaRPr lang="en-US" sz="1200" dirty="0">
              <a:solidFill>
                <a:schemeClr val="tx1">
                  <a:lumMod val="75000"/>
                </a:schemeClr>
              </a:solidFill>
            </a:endParaRPr>
          </a:p>
        </p:txBody>
      </p:sp>
    </p:spTree>
    <p:extLst>
      <p:ext uri="{BB962C8B-B14F-4D97-AF65-F5344CB8AC3E}">
        <p14:creationId xmlns:p14="http://schemas.microsoft.com/office/powerpoint/2010/main" val="11550341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64167"/>
            <a:ext cx="10627987" cy="1456267"/>
          </a:xfrm>
        </p:spPr>
        <p:txBody>
          <a:bodyPr/>
          <a:lstStyle/>
          <a:p>
            <a:r>
              <a:rPr lang="en-US" dirty="0" smtClean="0"/>
              <a:t>Final Myths</a:t>
            </a:r>
            <a:endParaRPr lang="en-US" dirty="0"/>
          </a:p>
        </p:txBody>
      </p:sp>
      <p:sp>
        <p:nvSpPr>
          <p:cNvPr id="3" name="Content Placeholder 2"/>
          <p:cNvSpPr>
            <a:spLocks noGrp="1"/>
          </p:cNvSpPr>
          <p:nvPr>
            <p:ph idx="1"/>
          </p:nvPr>
        </p:nvSpPr>
        <p:spPr>
          <a:xfrm>
            <a:off x="93566" y="1442000"/>
            <a:ext cx="11546456" cy="5057192"/>
          </a:xfrm>
        </p:spPr>
        <p:txBody>
          <a:bodyPr>
            <a:noAutofit/>
          </a:bodyPr>
          <a:lstStyle/>
          <a:p>
            <a:pPr marL="971550" lvl="1" indent="-514350">
              <a:lnSpc>
                <a:spcPct val="107000"/>
              </a:lnSpc>
              <a:spcBef>
                <a:spcPts val="600"/>
              </a:spcBef>
              <a:spcAft>
                <a:spcPts val="1200"/>
              </a:spcAft>
              <a:buClr>
                <a:srgbClr val="FFFF00"/>
              </a:buClr>
              <a:buFont typeface="+mj-lt"/>
              <a:buAutoNum type="arabicPeriod"/>
            </a:pPr>
            <a:r>
              <a:rPr lang="en-US" sz="2600" dirty="0">
                <a:latin typeface="Calibri" panose="020F0502020204030204" pitchFamily="34" charset="0"/>
                <a:ea typeface="Calibri" panose="020F0502020204030204" pitchFamily="34" charset="0"/>
                <a:cs typeface="Times New Roman" panose="02020603050405020304" pitchFamily="18" charset="0"/>
              </a:rPr>
              <a:t>Buy American </a:t>
            </a:r>
            <a:r>
              <a:rPr lang="en-US" sz="2600" dirty="0" smtClean="0">
                <a:latin typeface="Calibri" panose="020F0502020204030204" pitchFamily="34" charset="0"/>
                <a:ea typeface="Calibri" panose="020F0502020204030204" pitchFamily="34" charset="0"/>
                <a:cs typeface="Times New Roman" panose="02020603050405020304" pitchFamily="18" charset="0"/>
              </a:rPr>
              <a:t>Act prevents – </a:t>
            </a:r>
            <a:r>
              <a:rPr lang="en-US" sz="2600" i="1" dirty="0" smtClean="0">
                <a:latin typeface="Calibri" panose="020F0502020204030204" pitchFamily="34" charset="0"/>
                <a:ea typeface="Calibri" panose="020F0502020204030204" pitchFamily="34" charset="0"/>
                <a:cs typeface="Times New Roman" panose="02020603050405020304" pitchFamily="18" charset="0"/>
              </a:rPr>
              <a:t>“domestic non-availability.”</a:t>
            </a:r>
            <a:endParaRPr lang="en-US" sz="2600" i="1" dirty="0">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07000"/>
              </a:lnSpc>
              <a:spcBef>
                <a:spcPts val="600"/>
              </a:spcBef>
              <a:spcAft>
                <a:spcPts val="1200"/>
              </a:spcAft>
              <a:buClr>
                <a:srgbClr val="FFFF00"/>
              </a:buClr>
              <a:buFont typeface="+mj-lt"/>
              <a:buAutoNum type="arabicPeriod"/>
            </a:pPr>
            <a:r>
              <a:rPr lang="en-US" sz="2600" dirty="0">
                <a:latin typeface="Calibri" panose="020F0502020204030204" pitchFamily="34" charset="0"/>
                <a:ea typeface="Calibri" panose="020F0502020204030204" pitchFamily="34" charset="0"/>
                <a:cs typeface="Times New Roman" panose="02020603050405020304" pitchFamily="18" charset="0"/>
              </a:rPr>
              <a:t>Trade Agreements </a:t>
            </a:r>
            <a:r>
              <a:rPr lang="en-US" sz="2600" dirty="0" smtClean="0">
                <a:latin typeface="Calibri" panose="020F0502020204030204" pitchFamily="34" charset="0"/>
                <a:ea typeface="Calibri" panose="020F0502020204030204" pitchFamily="34" charset="0"/>
                <a:cs typeface="Times New Roman" panose="02020603050405020304" pitchFamily="18" charset="0"/>
              </a:rPr>
              <a:t>Act prevents – </a:t>
            </a:r>
            <a:r>
              <a:rPr lang="en-US" sz="2600" i="1" dirty="0" smtClean="0">
                <a:latin typeface="Calibri" panose="020F0502020204030204" pitchFamily="34" charset="0"/>
                <a:ea typeface="Calibri" panose="020F0502020204030204" pitchFamily="34" charset="0"/>
                <a:cs typeface="Times New Roman" panose="02020603050405020304" pitchFamily="18" charset="0"/>
              </a:rPr>
              <a:t>“small business set aside.”</a:t>
            </a:r>
            <a:endParaRPr lang="en-US" sz="2600" i="1" dirty="0">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07000"/>
              </a:lnSpc>
              <a:spcBef>
                <a:spcPts val="600"/>
              </a:spcBef>
              <a:spcAft>
                <a:spcPts val="1200"/>
              </a:spcAft>
              <a:buClr>
                <a:srgbClr val="FFFF00"/>
              </a:buClr>
              <a:buFont typeface="+mj-lt"/>
              <a:buAutoNum type="arabicPeriod"/>
            </a:pPr>
            <a:r>
              <a:rPr lang="en-US" sz="2600" dirty="0" smtClean="0">
                <a:latin typeface="Calibri" panose="020F0502020204030204" pitchFamily="34" charset="0"/>
                <a:ea typeface="Calibri" panose="020F0502020204030204" pitchFamily="34" charset="0"/>
                <a:cs typeface="Times New Roman" panose="02020603050405020304" pitchFamily="18" charset="0"/>
              </a:rPr>
              <a:t>“</a:t>
            </a:r>
            <a:r>
              <a:rPr lang="en-US" sz="2600" b="1" i="1" dirty="0" smtClean="0">
                <a:latin typeface="Calibri" panose="020F0502020204030204" pitchFamily="34" charset="0"/>
                <a:ea typeface="Calibri" panose="020F0502020204030204" pitchFamily="34" charset="0"/>
                <a:cs typeface="Times New Roman" panose="02020603050405020304" pitchFamily="18" charset="0"/>
              </a:rPr>
              <a:t>Pure</a:t>
            </a:r>
            <a:r>
              <a:rPr lang="en-US" sz="2600" dirty="0" smtClean="0">
                <a:latin typeface="Calibri" panose="020F0502020204030204" pitchFamily="34" charset="0"/>
                <a:ea typeface="Calibri" panose="020F0502020204030204" pitchFamily="34" charset="0"/>
                <a:cs typeface="Times New Roman" panose="02020603050405020304" pitchFamily="18" charset="0"/>
              </a:rPr>
              <a:t> American commercial drone.” </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07000"/>
              </a:lnSpc>
              <a:spcBef>
                <a:spcPts val="600"/>
              </a:spcBef>
              <a:spcAft>
                <a:spcPts val="1200"/>
              </a:spcAft>
              <a:buClr>
                <a:srgbClr val="FFFF00"/>
              </a:buClr>
              <a:buFont typeface="+mj-lt"/>
              <a:buAutoNum type="arabicPeriod"/>
            </a:pPr>
            <a:r>
              <a:rPr lang="en-US" sz="2600" dirty="0" smtClean="0">
                <a:latin typeface="Calibri" panose="020F0502020204030204" pitchFamily="34" charset="0"/>
                <a:ea typeface="Calibri" panose="020F0502020204030204" pitchFamily="34" charset="0"/>
                <a:cs typeface="Times New Roman" panose="02020603050405020304" pitchFamily="18" charset="0"/>
              </a:rPr>
              <a:t>Commercial supply chain security</a:t>
            </a:r>
            <a:r>
              <a:rPr lang="en-US" sz="2600" dirty="0">
                <a:latin typeface="Calibri" panose="020F0502020204030204" pitchFamily="34" charset="0"/>
                <a:ea typeface="Calibri" panose="020F0502020204030204" pitchFamily="34" charset="0"/>
                <a:cs typeface="Times New Roman" panose="02020603050405020304" pitchFamily="18" charset="0"/>
              </a:rPr>
              <a:t>.</a:t>
            </a:r>
          </a:p>
          <a:p>
            <a:pPr marL="971550" lvl="1" indent="-514350">
              <a:lnSpc>
                <a:spcPct val="107000"/>
              </a:lnSpc>
              <a:spcBef>
                <a:spcPts val="600"/>
              </a:spcBef>
              <a:spcAft>
                <a:spcPts val="1200"/>
              </a:spcAft>
              <a:buClr>
                <a:srgbClr val="FFFF00"/>
              </a:buClr>
              <a:buFont typeface="+mj-lt"/>
              <a:buAutoNum type="arabicPeriod"/>
            </a:pPr>
            <a:r>
              <a:rPr lang="en-US" sz="2600" dirty="0">
                <a:latin typeface="Calibri" panose="020F0502020204030204" pitchFamily="34" charset="0"/>
                <a:ea typeface="Calibri" panose="020F0502020204030204" pitchFamily="34" charset="0"/>
                <a:cs typeface="Times New Roman" panose="02020603050405020304" pitchFamily="18" charset="0"/>
              </a:rPr>
              <a:t>Components are critical, but commodities are </a:t>
            </a:r>
            <a:r>
              <a:rPr lang="en-US" sz="2600" dirty="0" smtClean="0">
                <a:latin typeface="Calibri" panose="020F0502020204030204" pitchFamily="34" charset="0"/>
                <a:ea typeface="Calibri" panose="020F0502020204030204" pitchFamily="34" charset="0"/>
                <a:cs typeface="Times New Roman" panose="02020603050405020304" pitchFamily="18" charset="0"/>
              </a:rPr>
              <a:t>not</a:t>
            </a:r>
          </a:p>
          <a:p>
            <a:pPr lvl="2">
              <a:lnSpc>
                <a:spcPct val="107000"/>
              </a:lnSpc>
              <a:spcBef>
                <a:spcPts val="600"/>
              </a:spcBef>
              <a:spcAft>
                <a:spcPts val="1200"/>
              </a:spcAft>
              <a:buClr>
                <a:srgbClr val="FFFF00"/>
              </a:buClr>
            </a:pPr>
            <a:r>
              <a:rPr lang="en-US" sz="2200" dirty="0" smtClean="0">
                <a:latin typeface="Calibri" panose="020F0502020204030204" pitchFamily="34" charset="0"/>
                <a:ea typeface="Calibri" panose="020F0502020204030204" pitchFamily="34" charset="0"/>
                <a:cs typeface="Times New Roman" panose="02020603050405020304" pitchFamily="18" charset="0"/>
              </a:rPr>
              <a:t>”</a:t>
            </a:r>
            <a:r>
              <a:rPr lang="en-US" sz="2200" i="1" dirty="0" smtClean="0">
                <a:latin typeface="Calibri" panose="020F0502020204030204" pitchFamily="34" charset="0"/>
                <a:ea typeface="Calibri" panose="020F0502020204030204" pitchFamily="34" charset="0"/>
                <a:cs typeface="Times New Roman" panose="02020603050405020304" pitchFamily="18" charset="0"/>
              </a:rPr>
              <a:t>The Thing,” </a:t>
            </a:r>
            <a:r>
              <a:rPr lang="en-US" sz="2200" dirty="0" smtClean="0">
                <a:latin typeface="Calibri" panose="020F0502020204030204" pitchFamily="34" charset="0"/>
                <a:ea typeface="Calibri" panose="020F0502020204030204" pitchFamily="34" charset="0"/>
                <a:cs typeface="Times New Roman" panose="02020603050405020304" pitchFamily="18" charset="0"/>
              </a:rPr>
              <a:t>1945.</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971550" lvl="1" indent="-514350">
              <a:lnSpc>
                <a:spcPct val="107000"/>
              </a:lnSpc>
              <a:spcBef>
                <a:spcPts val="600"/>
              </a:spcBef>
              <a:spcAft>
                <a:spcPts val="1200"/>
              </a:spcAft>
              <a:buClr>
                <a:srgbClr val="FFFF00"/>
              </a:buClr>
              <a:buFont typeface="+mj-lt"/>
              <a:buAutoNum type="arabicPeriod"/>
            </a:pPr>
            <a:r>
              <a:rPr lang="en-US" sz="2600" dirty="0" smtClean="0">
                <a:latin typeface="Calibri" panose="020F0502020204030204" pitchFamily="34" charset="0"/>
                <a:ea typeface="Calibri" panose="020F0502020204030204" pitchFamily="34" charset="0"/>
                <a:cs typeface="Times New Roman" panose="02020603050405020304" pitchFamily="18" charset="0"/>
              </a:rPr>
              <a:t>Banning </a:t>
            </a:r>
            <a:r>
              <a:rPr lang="en-US" sz="2600" dirty="0">
                <a:latin typeface="Calibri" panose="020F0502020204030204" pitchFamily="34" charset="0"/>
                <a:ea typeface="Calibri" panose="020F0502020204030204" pitchFamily="34" charset="0"/>
                <a:cs typeface="Times New Roman" panose="02020603050405020304" pitchFamily="18" charset="0"/>
              </a:rPr>
              <a:t>products will spur the U.S. drone industry</a:t>
            </a:r>
            <a:r>
              <a:rPr lang="en-US" sz="2600" dirty="0" smtClean="0">
                <a:latin typeface="Calibri" panose="020F0502020204030204" pitchFamily="34" charset="0"/>
                <a:ea typeface="Calibri" panose="020F0502020204030204" pitchFamily="34" charset="0"/>
                <a:cs typeface="Times New Roman" panose="02020603050405020304" pitchFamily="18" charset="0"/>
              </a:rPr>
              <a:t>.</a:t>
            </a:r>
          </a:p>
          <a:p>
            <a:pPr marL="914400" lvl="2" indent="0">
              <a:lnSpc>
                <a:spcPct val="107000"/>
              </a:lnSpc>
              <a:spcBef>
                <a:spcPts val="600"/>
              </a:spcBef>
              <a:spcAft>
                <a:spcPts val="1200"/>
              </a:spcAft>
              <a:buClr>
                <a:srgbClr val="FFFF00"/>
              </a:buClr>
              <a:buNone/>
            </a:pPr>
            <a:r>
              <a:rPr lang="en-US" sz="2200" dirty="0" smtClean="0">
                <a:latin typeface="Calibri" panose="020F0502020204030204" pitchFamily="34" charset="0"/>
                <a:ea typeface="Calibri" panose="020F0502020204030204" pitchFamily="34" charset="0"/>
                <a:cs typeface="Times New Roman" panose="02020603050405020304" pitchFamily="18" charset="0"/>
              </a:rPr>
              <a:t>		…..and the </a:t>
            </a:r>
            <a:r>
              <a:rPr lang="en-US" sz="2200" smtClean="0">
                <a:latin typeface="Calibri" panose="020F0502020204030204" pitchFamily="34" charset="0"/>
                <a:ea typeface="Calibri" panose="020F0502020204030204" pitchFamily="34" charset="0"/>
                <a:cs typeface="Times New Roman" panose="02020603050405020304" pitchFamily="18" charset="0"/>
              </a:rPr>
              <a:t>lifecycle for an </a:t>
            </a:r>
            <a:r>
              <a:rPr lang="en-US" sz="2200" dirty="0" err="1" smtClean="0">
                <a:latin typeface="Calibri" panose="020F0502020204030204" pitchFamily="34" charset="0"/>
                <a:ea typeface="Calibri" panose="020F0502020204030204" pitchFamily="34" charset="0"/>
                <a:cs typeface="Times New Roman" panose="02020603050405020304" pitchFamily="18" charset="0"/>
              </a:rPr>
              <a:t>sUAS</a:t>
            </a:r>
            <a:r>
              <a:rPr lang="en-US" sz="2200" dirty="0" smtClean="0">
                <a:latin typeface="Calibri" panose="020F0502020204030204" pitchFamily="34" charset="0"/>
                <a:ea typeface="Calibri" panose="020F0502020204030204" pitchFamily="34" charset="0"/>
                <a:cs typeface="Times New Roman" panose="02020603050405020304" pitchFamily="18" charset="0"/>
              </a:rPr>
              <a:t> is 2-3 years.</a:t>
            </a:r>
            <a:endParaRPr lang="en-US"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5" name="Picture 4" descr="ユニコーンクリップアート 無料画像 - Public Domain Pictures"/>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78753" y="333600"/>
            <a:ext cx="2660205" cy="3146204"/>
          </a:xfrm>
          <a:prstGeom prst="rect">
            <a:avLst/>
          </a:prstGeom>
          <a:effectLst>
            <a:softEdge rad="127000"/>
          </a:effectLst>
        </p:spPr>
      </p:pic>
      <p:grpSp>
        <p:nvGrpSpPr>
          <p:cNvPr id="10" name="Group 9" descr="August 4, 1945 – Soviets plant a passive listening device in a carved wooden plaque, given to the U.S. Ambassador &#10;" title="The Thing"/>
          <p:cNvGrpSpPr/>
          <p:nvPr/>
        </p:nvGrpSpPr>
        <p:grpSpPr>
          <a:xfrm>
            <a:off x="8105002" y="4228318"/>
            <a:ext cx="3437159" cy="2323768"/>
            <a:chOff x="8105002" y="4228318"/>
            <a:chExt cx="3437159" cy="2323768"/>
          </a:xfrm>
        </p:grpSpPr>
        <p:pic>
          <p:nvPicPr>
            <p:cNvPr id="6" name="Picture 5" title="The Thing"/>
            <p:cNvPicPr>
              <a:picLocks noChangeAspect="1"/>
            </p:cNvPicPr>
            <p:nvPr/>
          </p:nvPicPr>
          <p:blipFill>
            <a:blip r:embed="rId4"/>
            <a:stretch>
              <a:fillRect/>
            </a:stretch>
          </p:blipFill>
          <p:spPr>
            <a:xfrm>
              <a:off x="8228433" y="4228319"/>
              <a:ext cx="1257518" cy="1468601"/>
            </a:xfrm>
            <a:prstGeom prst="rect">
              <a:avLst/>
            </a:prstGeom>
            <a:effectLst>
              <a:softEdge rad="63500"/>
            </a:effectLst>
          </p:spPr>
        </p:pic>
        <p:pic>
          <p:nvPicPr>
            <p:cNvPr id="7" name="Picture 6" descr="August 4, 1945 – Soviets plant a passive listening device in a carved wooden plaque, given to the U.S. Ambassador &#10;" title="The Thing"/>
            <p:cNvPicPr>
              <a:picLocks noChangeAspect="1"/>
            </p:cNvPicPr>
            <p:nvPr/>
          </p:nvPicPr>
          <p:blipFill>
            <a:blip r:embed="rId5"/>
            <a:stretch>
              <a:fillRect/>
            </a:stretch>
          </p:blipFill>
          <p:spPr>
            <a:xfrm>
              <a:off x="9584026" y="4228318"/>
              <a:ext cx="1958135" cy="1468602"/>
            </a:xfrm>
            <a:prstGeom prst="rect">
              <a:avLst/>
            </a:prstGeom>
            <a:effectLst>
              <a:softEdge rad="63500"/>
            </a:effectLst>
          </p:spPr>
        </p:pic>
        <p:sp>
          <p:nvSpPr>
            <p:cNvPr id="8" name="TextBox 7" descr="August 4, 1945 – Soviets plant a passive listening device in a carved wooden plaque, given to the U.S. Ambassador &#10;" title="The Thing"/>
            <p:cNvSpPr txBox="1"/>
            <p:nvPr/>
          </p:nvSpPr>
          <p:spPr>
            <a:xfrm>
              <a:off x="8219423" y="5905755"/>
              <a:ext cx="3285956" cy="646331"/>
            </a:xfrm>
            <a:prstGeom prst="rect">
              <a:avLst/>
            </a:prstGeom>
            <a:noFill/>
          </p:spPr>
          <p:txBody>
            <a:bodyPr wrap="square" rtlCol="0">
              <a:spAutoFit/>
            </a:bodyPr>
            <a:lstStyle/>
            <a:p>
              <a:r>
                <a:rPr lang="en-US" sz="1200" dirty="0" smtClean="0"/>
                <a:t>August 4, 1945 – Soviets plant a passive listening device in a carved wooden plaque, given to the U.S. Ambassador </a:t>
              </a:r>
              <a:endParaRPr lang="en-US" sz="1200" dirty="0"/>
            </a:p>
          </p:txBody>
        </p:sp>
        <p:sp>
          <p:nvSpPr>
            <p:cNvPr id="9" name="TextBox 8" title="Description of The Thing and URL to Wikipage"/>
            <p:cNvSpPr txBox="1"/>
            <p:nvPr/>
          </p:nvSpPr>
          <p:spPr>
            <a:xfrm>
              <a:off x="8105002" y="5677362"/>
              <a:ext cx="3437159" cy="253916"/>
            </a:xfrm>
            <a:prstGeom prst="rect">
              <a:avLst/>
            </a:prstGeom>
            <a:noFill/>
          </p:spPr>
          <p:txBody>
            <a:bodyPr wrap="none" rtlCol="0">
              <a:spAutoFit/>
            </a:bodyPr>
            <a:lstStyle/>
            <a:p>
              <a:r>
                <a:rPr lang="en-US" sz="1050" dirty="0">
                  <a:hlinkClick r:id="rId6"/>
                </a:rPr>
                <a:t>https://en.wikipedia.org/wiki/The_Thing_(listening_device)</a:t>
              </a:r>
              <a:endParaRPr lang="en-US" sz="1050" dirty="0"/>
            </a:p>
          </p:txBody>
        </p:sp>
      </p:grpSp>
      <p:pic>
        <p:nvPicPr>
          <p:cNvPr id="11" name="Picture 10" descr="Horses for courses as F-dispute is 'wheely' settled - The ..."/>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flipH="1">
            <a:off x="9278753" y="422694"/>
            <a:ext cx="2810334" cy="3057110"/>
          </a:xfrm>
          <a:prstGeom prst="rect">
            <a:avLst/>
          </a:prstGeom>
          <a:effectLst>
            <a:softEdge rad="31750"/>
          </a:effectLst>
        </p:spPr>
      </p:pic>
    </p:spTree>
    <p:extLst>
      <p:ext uri="{BB962C8B-B14F-4D97-AF65-F5344CB8AC3E}">
        <p14:creationId xmlns:p14="http://schemas.microsoft.com/office/powerpoint/2010/main" val="219654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dissolve">
                                      <p:cBhvr>
                                        <p:cTn id="44"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616790" y="1988003"/>
            <a:ext cx="11149640" cy="4458238"/>
          </a:xfrm>
        </p:spPr>
        <p:txBody>
          <a:bodyPr>
            <a:normAutofit/>
          </a:bodyPr>
          <a:lstStyle/>
          <a:p>
            <a:pPr marL="514350" indent="-514350">
              <a:spcBef>
                <a:spcPts val="600"/>
              </a:spcBef>
              <a:buFont typeface="+mj-lt"/>
              <a:buAutoNum type="arabicPeriod"/>
            </a:pPr>
            <a:r>
              <a:rPr lang="en-US" sz="2400" dirty="0" smtClean="0"/>
              <a:t>Military UAS </a:t>
            </a:r>
            <a:r>
              <a:rPr lang="en-US" sz="2400" i="1" dirty="0" smtClean="0"/>
              <a:t>cookie-cutter</a:t>
            </a:r>
            <a:r>
              <a:rPr lang="en-US" sz="2400" dirty="0" smtClean="0"/>
              <a:t> is an ill fit.</a:t>
            </a:r>
          </a:p>
          <a:p>
            <a:pPr marL="514350" indent="-514350">
              <a:spcBef>
                <a:spcPts val="600"/>
              </a:spcBef>
              <a:buFont typeface="+mj-lt"/>
              <a:buAutoNum type="arabicPeriod"/>
            </a:pPr>
            <a:r>
              <a:rPr lang="en-US" sz="2400" u="sng" dirty="0" smtClean="0"/>
              <a:t>Requirements</a:t>
            </a:r>
            <a:r>
              <a:rPr lang="en-US" sz="2400" dirty="0" smtClean="0"/>
              <a:t>: mission &amp; security context, disciplined adherence are key.</a:t>
            </a:r>
          </a:p>
          <a:p>
            <a:pPr marL="514350" indent="-514350">
              <a:spcBef>
                <a:spcPts val="600"/>
              </a:spcBef>
              <a:buFont typeface="+mj-lt"/>
              <a:buAutoNum type="arabicPeriod"/>
            </a:pPr>
            <a:r>
              <a:rPr lang="en-US" sz="2400" dirty="0" smtClean="0"/>
              <a:t>Commercial drones provide Performance, Price, Scalability, &amp; ROI.</a:t>
            </a:r>
          </a:p>
          <a:p>
            <a:pPr marL="514350" indent="-514350">
              <a:spcBef>
                <a:spcPts val="600"/>
              </a:spcBef>
              <a:buFont typeface="+mj-lt"/>
              <a:buAutoNum type="arabicPeriod"/>
            </a:pPr>
            <a:r>
              <a:rPr lang="en-US" sz="2400" dirty="0" smtClean="0"/>
              <a:t>Lack of consensus on </a:t>
            </a:r>
            <a:r>
              <a:rPr lang="en-US" sz="2400" i="1" dirty="0" smtClean="0"/>
              <a:t>“Good vs. Bad” </a:t>
            </a:r>
            <a:r>
              <a:rPr lang="en-US" sz="2400" dirty="0" smtClean="0"/>
              <a:t>is a security risk </a:t>
            </a:r>
            <a:r>
              <a:rPr lang="en-US" sz="2400" dirty="0"/>
              <a:t>– </a:t>
            </a:r>
            <a:r>
              <a:rPr lang="en-US" sz="2400" dirty="0" smtClean="0"/>
              <a:t>U.S. company, foreign </a:t>
            </a:r>
            <a:r>
              <a:rPr lang="en-US" sz="2400" dirty="0"/>
              <a:t>made, foreign components, </a:t>
            </a:r>
            <a:r>
              <a:rPr lang="en-US" sz="2400" dirty="0" smtClean="0"/>
              <a:t>commodities</a:t>
            </a:r>
            <a:r>
              <a:rPr lang="en-US" sz="2400" dirty="0"/>
              <a:t>, </a:t>
            </a:r>
            <a:r>
              <a:rPr lang="en-US" sz="2400" dirty="0" smtClean="0"/>
              <a:t>data, supply </a:t>
            </a:r>
            <a:r>
              <a:rPr lang="en-US" sz="2400" dirty="0"/>
              <a:t>chain, </a:t>
            </a:r>
            <a:r>
              <a:rPr lang="en-US" sz="2400" dirty="0" smtClean="0"/>
              <a:t>internet access, etc</a:t>
            </a:r>
            <a:r>
              <a:rPr lang="en-US" sz="2400" dirty="0"/>
              <a:t>.??</a:t>
            </a:r>
          </a:p>
          <a:p>
            <a:pPr marL="514350" indent="-514350">
              <a:spcBef>
                <a:spcPts val="600"/>
              </a:spcBef>
              <a:buFont typeface="+mj-lt"/>
              <a:buAutoNum type="arabicPeriod"/>
            </a:pPr>
            <a:r>
              <a:rPr lang="en-US" sz="2400" dirty="0" smtClean="0"/>
              <a:t>No </a:t>
            </a:r>
            <a:r>
              <a:rPr lang="en-US" sz="2400" b="1" i="1" dirty="0" smtClean="0">
                <a:solidFill>
                  <a:srgbClr val="FFFF00"/>
                </a:solidFill>
                <a:effectLst>
                  <a:outerShdw blurRad="38100" dist="38100" dir="2700000" algn="tl">
                    <a:srgbClr val="000000">
                      <a:alpha val="43137"/>
                    </a:srgbClr>
                  </a:outerShdw>
                </a:effectLst>
              </a:rPr>
              <a:t>“pure” </a:t>
            </a:r>
            <a:r>
              <a:rPr lang="en-US" sz="2400" dirty="0" smtClean="0"/>
              <a:t>U.S. component &amp; commodity commercial drone.</a:t>
            </a:r>
          </a:p>
          <a:p>
            <a:pPr marL="514350" indent="-514350">
              <a:spcBef>
                <a:spcPts val="600"/>
              </a:spcBef>
              <a:buFont typeface="+mj-lt"/>
              <a:buAutoNum type="arabicPeriod"/>
            </a:pPr>
            <a:r>
              <a:rPr lang="en-US" sz="2400" dirty="0" smtClean="0"/>
              <a:t>Security should </a:t>
            </a:r>
            <a:r>
              <a:rPr lang="en-US" sz="2400" u="sng" dirty="0" smtClean="0"/>
              <a:t>always</a:t>
            </a:r>
            <a:r>
              <a:rPr lang="en-US" sz="2400" dirty="0" smtClean="0"/>
              <a:t> be a concern and planning factor.</a:t>
            </a:r>
          </a:p>
          <a:p>
            <a:pPr marL="514350" indent="-514350">
              <a:spcBef>
                <a:spcPts val="600"/>
              </a:spcBef>
              <a:buFont typeface="+mj-lt"/>
              <a:buAutoNum type="arabicPeriod"/>
            </a:pPr>
            <a:r>
              <a:rPr lang="en-US" sz="2400" dirty="0" smtClean="0"/>
              <a:t>Industry collaboration &amp; layered defense = better risk management.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5" name="Picture 4" descr="ユニコーンクリップアート 無料画像 - Public Domain Pictures"/>
          <p:cNvPicPr/>
          <p:nvPr/>
        </p:nvPicPr>
        <p:blipFill>
          <a:blip r:embed="rId3" cstate="print">
            <a:extLst>
              <a:ext uri="{28A0092B-C50C-407E-A947-70E740481C1C}">
                <a14:useLocalDpi xmlns:a14="http://schemas.microsoft.com/office/drawing/2010/main" val="0"/>
              </a:ext>
            </a:extLst>
          </a:blip>
          <a:stretch>
            <a:fillRect/>
          </a:stretch>
        </p:blipFill>
        <p:spPr>
          <a:xfrm>
            <a:off x="7468719" y="194192"/>
            <a:ext cx="1399235" cy="1654605"/>
          </a:xfrm>
          <a:prstGeom prst="rect">
            <a:avLst/>
          </a:prstGeom>
          <a:effectLst>
            <a:softEdge rad="127000"/>
          </a:effectLst>
        </p:spPr>
      </p:pic>
      <p:pic>
        <p:nvPicPr>
          <p:cNvPr id="6" name="Picture 5" descr="This Motown Singer Turned His Wild Mustang Ranch Into a ..."/>
          <p:cNvPicPr/>
          <p:nvPr/>
        </p:nvPicPr>
        <p:blipFill>
          <a:blip r:embed="rId4">
            <a:extLst>
              <a:ext uri="{28A0092B-C50C-407E-A947-70E740481C1C}">
                <a14:useLocalDpi xmlns:a14="http://schemas.microsoft.com/office/drawing/2010/main" val="0"/>
              </a:ext>
            </a:extLst>
          </a:blip>
          <a:stretch>
            <a:fillRect/>
          </a:stretch>
        </p:blipFill>
        <p:spPr>
          <a:xfrm>
            <a:off x="4666890" y="257474"/>
            <a:ext cx="2329134" cy="1528043"/>
          </a:xfrm>
          <a:prstGeom prst="rect">
            <a:avLst/>
          </a:prstGeom>
          <a:effectLst>
            <a:softEdge rad="127000"/>
          </a:effectLst>
        </p:spPr>
      </p:pic>
      <p:grpSp>
        <p:nvGrpSpPr>
          <p:cNvPr id="11" name="Group 10" title="Danger - Beware the Bright Shiny Object"/>
          <p:cNvGrpSpPr/>
          <p:nvPr/>
        </p:nvGrpSpPr>
        <p:grpSpPr>
          <a:xfrm>
            <a:off x="10403457" y="2282114"/>
            <a:ext cx="1526539" cy="1144904"/>
            <a:chOff x="9306798" y="4038600"/>
            <a:chExt cx="2493801" cy="1870351"/>
          </a:xfrm>
        </p:grpSpPr>
        <p:pic>
          <p:nvPicPr>
            <p:cNvPr id="9" name="Picture 8" title="Bright Shiny Objec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6798" y="4038600"/>
              <a:ext cx="2493801" cy="1870351"/>
            </a:xfrm>
            <a:prstGeom prst="rect">
              <a:avLst/>
            </a:prstGeom>
            <a:effectLst>
              <a:softEdge rad="63500"/>
            </a:effectLst>
          </p:spPr>
        </p:pic>
        <p:sp>
          <p:nvSpPr>
            <p:cNvPr id="10" name="TextBox 9"/>
            <p:cNvSpPr txBox="1"/>
            <p:nvPr/>
          </p:nvSpPr>
          <p:spPr>
            <a:xfrm>
              <a:off x="9677400" y="4414887"/>
              <a:ext cx="1905000" cy="653632"/>
            </a:xfrm>
            <a:prstGeom prst="rect">
              <a:avLst/>
            </a:prstGeom>
            <a:noFill/>
          </p:spPr>
          <p:txBody>
            <a:bodyPr wrap="square" rtlCol="0">
              <a:spAutoFit/>
            </a:bodyPr>
            <a:lstStyle/>
            <a:p>
              <a:pPr algn="ctr"/>
              <a:r>
                <a:rPr lang="en-US" sz="2000" dirty="0" smtClean="0">
                  <a:solidFill>
                    <a:srgbClr val="FF0000"/>
                  </a:solidFill>
                  <a:effectLst>
                    <a:outerShdw blurRad="38100" dist="38100" dir="2700000" algn="tl">
                      <a:srgbClr val="000000">
                        <a:alpha val="43137"/>
                      </a:srgbClr>
                    </a:outerShdw>
                  </a:effectLst>
                  <a:latin typeface="Stencil" panose="040409050D0802020404" pitchFamily="82" charset="0"/>
                </a:rPr>
                <a:t>danger</a:t>
              </a:r>
              <a:endParaRPr lang="en-US" sz="2000" dirty="0">
                <a:solidFill>
                  <a:srgbClr val="FF0000"/>
                </a:solidFill>
                <a:effectLst>
                  <a:outerShdw blurRad="38100" dist="38100" dir="2700000" algn="tl">
                    <a:srgbClr val="000000">
                      <a:alpha val="43137"/>
                    </a:srgbClr>
                  </a:outerShdw>
                </a:effectLst>
                <a:latin typeface="Stencil" panose="040409050D0802020404" pitchFamily="82" charset="0"/>
              </a:endParaRPr>
            </a:p>
          </p:txBody>
        </p:sp>
      </p:grpSp>
      <p:grpSp>
        <p:nvGrpSpPr>
          <p:cNvPr id="12" name="Group 11" title="Beware Complacency"/>
          <p:cNvGrpSpPr/>
          <p:nvPr/>
        </p:nvGrpSpPr>
        <p:grpSpPr>
          <a:xfrm>
            <a:off x="10040245" y="5257773"/>
            <a:ext cx="1879040" cy="1299681"/>
            <a:chOff x="10113777" y="4945508"/>
            <a:chExt cx="1879040" cy="1299681"/>
          </a:xfrm>
        </p:grpSpPr>
        <p:sp>
          <p:nvSpPr>
            <p:cNvPr id="8" name="Rectangle 7"/>
            <p:cNvSpPr/>
            <p:nvPr/>
          </p:nvSpPr>
          <p:spPr>
            <a:xfrm>
              <a:off x="10113777" y="5364515"/>
              <a:ext cx="1879040" cy="461665"/>
            </a:xfrm>
            <a:prstGeom prst="rect">
              <a:avLst/>
            </a:prstGeom>
            <a:noFill/>
          </p:spPr>
          <p:txBody>
            <a:bodyPr wrap="none" lIns="91440" tIns="45720" rIns="91440" bIns="45720">
              <a:spAutoFit/>
            </a:bodyPr>
            <a:lstStyle/>
            <a:p>
              <a:pPr algn="ctr"/>
              <a:r>
                <a:rPr lang="en-US" sz="2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Complacency</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quot;No&quot; Symbol 6"/>
            <p:cNvSpPr/>
            <p:nvPr/>
          </p:nvSpPr>
          <p:spPr>
            <a:xfrm>
              <a:off x="10403457" y="4945508"/>
              <a:ext cx="1299681" cy="1299681"/>
            </a:xfrm>
            <a:prstGeom prst="noSmoking">
              <a:avLst>
                <a:gd name="adj" fmla="val 13782"/>
              </a:avLst>
            </a:prstGeom>
            <a:solidFill>
              <a:srgbClr val="FF0000">
                <a:alpha val="50196"/>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11098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A64C-EA0D-4DC2-A8C5-C88EFBF64979}"/>
              </a:ext>
            </a:extLst>
          </p:cNvPr>
          <p:cNvSpPr>
            <a:spLocks noGrp="1"/>
          </p:cNvSpPr>
          <p:nvPr>
            <p:ph type="title"/>
          </p:nvPr>
        </p:nvSpPr>
        <p:spPr/>
        <p:txBody>
          <a:bodyPr>
            <a:normAutofit/>
          </a:bodyPr>
          <a:lstStyle/>
          <a:p>
            <a:r>
              <a:rPr lang="en-US" sz="5400" dirty="0" smtClean="0"/>
              <a:t>Mission Objectives</a:t>
            </a:r>
            <a:endParaRPr lang="en-US" sz="5400" dirty="0"/>
          </a:p>
        </p:txBody>
      </p:sp>
      <p:sp>
        <p:nvSpPr>
          <p:cNvPr id="6" name="Freeform 5"/>
          <p:cNvSpPr/>
          <p:nvPr/>
        </p:nvSpPr>
        <p:spPr>
          <a:xfrm>
            <a:off x="685800" y="2141538"/>
            <a:ext cx="6439749" cy="555838"/>
          </a:xfrm>
          <a:custGeom>
            <a:avLst/>
            <a:gdLst>
              <a:gd name="connsiteX0" fmla="*/ 0 w 8183801"/>
              <a:gd name="connsiteY0" fmla="*/ 70637 h 706374"/>
              <a:gd name="connsiteX1" fmla="*/ 70637 w 8183801"/>
              <a:gd name="connsiteY1" fmla="*/ 0 h 706374"/>
              <a:gd name="connsiteX2" fmla="*/ 8113164 w 8183801"/>
              <a:gd name="connsiteY2" fmla="*/ 0 h 706374"/>
              <a:gd name="connsiteX3" fmla="*/ 8183801 w 8183801"/>
              <a:gd name="connsiteY3" fmla="*/ 70637 h 706374"/>
              <a:gd name="connsiteX4" fmla="*/ 8183801 w 8183801"/>
              <a:gd name="connsiteY4" fmla="*/ 635737 h 706374"/>
              <a:gd name="connsiteX5" fmla="*/ 8113164 w 8183801"/>
              <a:gd name="connsiteY5" fmla="*/ 706374 h 706374"/>
              <a:gd name="connsiteX6" fmla="*/ 70637 w 8183801"/>
              <a:gd name="connsiteY6" fmla="*/ 706374 h 706374"/>
              <a:gd name="connsiteX7" fmla="*/ 0 w 8183801"/>
              <a:gd name="connsiteY7" fmla="*/ 635737 h 706374"/>
              <a:gd name="connsiteX8" fmla="*/ 0 w 8183801"/>
              <a:gd name="connsiteY8" fmla="*/ 70637 h 70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801" h="706374">
                <a:moveTo>
                  <a:pt x="0" y="70637"/>
                </a:moveTo>
                <a:cubicBezTo>
                  <a:pt x="0" y="31625"/>
                  <a:pt x="31625" y="0"/>
                  <a:pt x="70637" y="0"/>
                </a:cubicBezTo>
                <a:lnTo>
                  <a:pt x="8113164" y="0"/>
                </a:lnTo>
                <a:cubicBezTo>
                  <a:pt x="8152176" y="0"/>
                  <a:pt x="8183801" y="31625"/>
                  <a:pt x="8183801" y="70637"/>
                </a:cubicBezTo>
                <a:lnTo>
                  <a:pt x="8183801" y="635737"/>
                </a:lnTo>
                <a:cubicBezTo>
                  <a:pt x="8183801" y="674749"/>
                  <a:pt x="8152176" y="706374"/>
                  <a:pt x="8113164" y="706374"/>
                </a:cubicBezTo>
                <a:lnTo>
                  <a:pt x="70637" y="706374"/>
                </a:lnTo>
                <a:cubicBezTo>
                  <a:pt x="31625" y="706374"/>
                  <a:pt x="0" y="674749"/>
                  <a:pt x="0" y="635737"/>
                </a:cubicBezTo>
                <a:lnTo>
                  <a:pt x="0" y="7063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88329" tIns="188329" rIns="991830" bIns="188329" numCol="1" spcCol="1270" anchor="ctr" anchorCtr="0">
            <a:noAutofit/>
          </a:bodyPr>
          <a:lstStyle/>
          <a:p>
            <a:pPr lvl="0" algn="l" defTabSz="1955800">
              <a:lnSpc>
                <a:spcPct val="90000"/>
              </a:lnSpc>
              <a:spcBef>
                <a:spcPct val="0"/>
              </a:spcBef>
              <a:spcAft>
                <a:spcPct val="35000"/>
              </a:spcAft>
            </a:pPr>
            <a:r>
              <a:rPr lang="en-US" sz="4400" b="1" kern="1200" dirty="0" smtClean="0">
                <a:effectLst>
                  <a:outerShdw blurRad="38100" dist="38100" dir="2700000" algn="tl">
                    <a:srgbClr val="000000">
                      <a:alpha val="43137"/>
                    </a:srgbClr>
                  </a:outerShdw>
                </a:effectLst>
              </a:rPr>
              <a:t>WHO ?</a:t>
            </a:r>
            <a:endParaRPr lang="en-US" sz="4400" b="1" kern="1200" dirty="0">
              <a:effectLst>
                <a:outerShdw blurRad="38100" dist="38100" dir="2700000" algn="tl">
                  <a:srgbClr val="000000">
                    <a:alpha val="43137"/>
                  </a:srgbClr>
                </a:outerShdw>
              </a:effectLst>
            </a:endParaRPr>
          </a:p>
        </p:txBody>
      </p:sp>
      <p:sp>
        <p:nvSpPr>
          <p:cNvPr id="7" name="Freeform 6"/>
          <p:cNvSpPr/>
          <p:nvPr/>
        </p:nvSpPr>
        <p:spPr>
          <a:xfrm>
            <a:off x="1166690" y="2774576"/>
            <a:ext cx="6439749" cy="555838"/>
          </a:xfrm>
          <a:custGeom>
            <a:avLst/>
            <a:gdLst>
              <a:gd name="connsiteX0" fmla="*/ 0 w 8183801"/>
              <a:gd name="connsiteY0" fmla="*/ 70637 h 706374"/>
              <a:gd name="connsiteX1" fmla="*/ 70637 w 8183801"/>
              <a:gd name="connsiteY1" fmla="*/ 0 h 706374"/>
              <a:gd name="connsiteX2" fmla="*/ 8113164 w 8183801"/>
              <a:gd name="connsiteY2" fmla="*/ 0 h 706374"/>
              <a:gd name="connsiteX3" fmla="*/ 8183801 w 8183801"/>
              <a:gd name="connsiteY3" fmla="*/ 70637 h 706374"/>
              <a:gd name="connsiteX4" fmla="*/ 8183801 w 8183801"/>
              <a:gd name="connsiteY4" fmla="*/ 635737 h 706374"/>
              <a:gd name="connsiteX5" fmla="*/ 8113164 w 8183801"/>
              <a:gd name="connsiteY5" fmla="*/ 706374 h 706374"/>
              <a:gd name="connsiteX6" fmla="*/ 70637 w 8183801"/>
              <a:gd name="connsiteY6" fmla="*/ 706374 h 706374"/>
              <a:gd name="connsiteX7" fmla="*/ 0 w 8183801"/>
              <a:gd name="connsiteY7" fmla="*/ 635737 h 706374"/>
              <a:gd name="connsiteX8" fmla="*/ 0 w 8183801"/>
              <a:gd name="connsiteY8" fmla="*/ 70637 h 70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801" h="706374">
                <a:moveTo>
                  <a:pt x="0" y="70637"/>
                </a:moveTo>
                <a:cubicBezTo>
                  <a:pt x="0" y="31625"/>
                  <a:pt x="31625" y="0"/>
                  <a:pt x="70637" y="0"/>
                </a:cubicBezTo>
                <a:lnTo>
                  <a:pt x="8113164" y="0"/>
                </a:lnTo>
                <a:cubicBezTo>
                  <a:pt x="8152176" y="0"/>
                  <a:pt x="8183801" y="31625"/>
                  <a:pt x="8183801" y="70637"/>
                </a:cubicBezTo>
                <a:lnTo>
                  <a:pt x="8183801" y="635737"/>
                </a:lnTo>
                <a:cubicBezTo>
                  <a:pt x="8183801" y="674749"/>
                  <a:pt x="8152176" y="706374"/>
                  <a:pt x="8113164" y="706374"/>
                </a:cubicBezTo>
                <a:lnTo>
                  <a:pt x="70637" y="706374"/>
                </a:lnTo>
                <a:cubicBezTo>
                  <a:pt x="31625" y="706374"/>
                  <a:pt x="0" y="674749"/>
                  <a:pt x="0" y="635737"/>
                </a:cubicBezTo>
                <a:lnTo>
                  <a:pt x="0" y="7063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88329" tIns="188329" rIns="1258601" bIns="188329" numCol="1" spcCol="1270" anchor="ctr" anchorCtr="0">
            <a:noAutofit/>
          </a:bodyPr>
          <a:lstStyle/>
          <a:p>
            <a:pPr lvl="0" algn="l" defTabSz="1955800">
              <a:lnSpc>
                <a:spcPct val="90000"/>
              </a:lnSpc>
              <a:spcBef>
                <a:spcPct val="0"/>
              </a:spcBef>
              <a:spcAft>
                <a:spcPct val="35000"/>
              </a:spcAft>
            </a:pPr>
            <a:r>
              <a:rPr lang="en-US" sz="4400" b="1" kern="1200" dirty="0" smtClean="0">
                <a:effectLst>
                  <a:outerShdw blurRad="38100" dist="38100" dir="2700000" algn="tl">
                    <a:srgbClr val="000000">
                      <a:alpha val="43137"/>
                    </a:srgbClr>
                  </a:outerShdw>
                </a:effectLst>
              </a:rPr>
              <a:t>WHY ?</a:t>
            </a:r>
            <a:endParaRPr lang="en-US" sz="4400" b="1" kern="1200" dirty="0">
              <a:effectLst>
                <a:outerShdw blurRad="38100" dist="38100" dir="2700000" algn="tl">
                  <a:srgbClr val="000000">
                    <a:alpha val="43137"/>
                  </a:srgbClr>
                </a:outerShdw>
              </a:effectLst>
            </a:endParaRPr>
          </a:p>
        </p:txBody>
      </p:sp>
      <p:sp>
        <p:nvSpPr>
          <p:cNvPr id="8" name="Freeform 7"/>
          <p:cNvSpPr/>
          <p:nvPr/>
        </p:nvSpPr>
        <p:spPr>
          <a:xfrm>
            <a:off x="1647580" y="3407614"/>
            <a:ext cx="6439749" cy="555838"/>
          </a:xfrm>
          <a:custGeom>
            <a:avLst/>
            <a:gdLst>
              <a:gd name="connsiteX0" fmla="*/ 0 w 8183801"/>
              <a:gd name="connsiteY0" fmla="*/ 70637 h 706374"/>
              <a:gd name="connsiteX1" fmla="*/ 70637 w 8183801"/>
              <a:gd name="connsiteY1" fmla="*/ 0 h 706374"/>
              <a:gd name="connsiteX2" fmla="*/ 8113164 w 8183801"/>
              <a:gd name="connsiteY2" fmla="*/ 0 h 706374"/>
              <a:gd name="connsiteX3" fmla="*/ 8183801 w 8183801"/>
              <a:gd name="connsiteY3" fmla="*/ 70637 h 706374"/>
              <a:gd name="connsiteX4" fmla="*/ 8183801 w 8183801"/>
              <a:gd name="connsiteY4" fmla="*/ 635737 h 706374"/>
              <a:gd name="connsiteX5" fmla="*/ 8113164 w 8183801"/>
              <a:gd name="connsiteY5" fmla="*/ 706374 h 706374"/>
              <a:gd name="connsiteX6" fmla="*/ 70637 w 8183801"/>
              <a:gd name="connsiteY6" fmla="*/ 706374 h 706374"/>
              <a:gd name="connsiteX7" fmla="*/ 0 w 8183801"/>
              <a:gd name="connsiteY7" fmla="*/ 635737 h 706374"/>
              <a:gd name="connsiteX8" fmla="*/ 0 w 8183801"/>
              <a:gd name="connsiteY8" fmla="*/ 70637 h 70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801" h="706374">
                <a:moveTo>
                  <a:pt x="0" y="70637"/>
                </a:moveTo>
                <a:cubicBezTo>
                  <a:pt x="0" y="31625"/>
                  <a:pt x="31625" y="0"/>
                  <a:pt x="70637" y="0"/>
                </a:cubicBezTo>
                <a:lnTo>
                  <a:pt x="8113164" y="0"/>
                </a:lnTo>
                <a:cubicBezTo>
                  <a:pt x="8152176" y="0"/>
                  <a:pt x="8183801" y="31625"/>
                  <a:pt x="8183801" y="70637"/>
                </a:cubicBezTo>
                <a:lnTo>
                  <a:pt x="8183801" y="635737"/>
                </a:lnTo>
                <a:cubicBezTo>
                  <a:pt x="8183801" y="674749"/>
                  <a:pt x="8152176" y="706374"/>
                  <a:pt x="8113164" y="706374"/>
                </a:cubicBezTo>
                <a:lnTo>
                  <a:pt x="70637" y="706374"/>
                </a:lnTo>
                <a:cubicBezTo>
                  <a:pt x="31625" y="706374"/>
                  <a:pt x="0" y="674749"/>
                  <a:pt x="0" y="635737"/>
                </a:cubicBezTo>
                <a:lnTo>
                  <a:pt x="0" y="7063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88329" tIns="188329" rIns="1258601" bIns="188329" numCol="1" spcCol="1270" anchor="ctr" anchorCtr="0">
            <a:noAutofit/>
          </a:bodyPr>
          <a:lstStyle/>
          <a:p>
            <a:pPr lvl="0" algn="l" defTabSz="1955800">
              <a:lnSpc>
                <a:spcPct val="90000"/>
              </a:lnSpc>
              <a:spcBef>
                <a:spcPct val="0"/>
              </a:spcBef>
              <a:spcAft>
                <a:spcPct val="35000"/>
              </a:spcAft>
            </a:pPr>
            <a:r>
              <a:rPr lang="en-US" sz="4400" b="1" kern="1200" dirty="0" smtClean="0">
                <a:effectLst>
                  <a:outerShdw blurRad="38100" dist="38100" dir="2700000" algn="tl">
                    <a:srgbClr val="000000">
                      <a:alpha val="43137"/>
                    </a:srgbClr>
                  </a:outerShdw>
                </a:effectLst>
              </a:rPr>
              <a:t>WHAT ?</a:t>
            </a:r>
            <a:endParaRPr lang="en-US" sz="4400" b="1" kern="1200" dirty="0">
              <a:effectLst>
                <a:outerShdw blurRad="38100" dist="38100" dir="2700000" algn="tl">
                  <a:srgbClr val="000000">
                    <a:alpha val="43137"/>
                  </a:srgbClr>
                </a:outerShdw>
              </a:effectLst>
            </a:endParaRPr>
          </a:p>
        </p:txBody>
      </p:sp>
      <p:sp>
        <p:nvSpPr>
          <p:cNvPr id="9" name="Freeform 8"/>
          <p:cNvSpPr/>
          <p:nvPr/>
        </p:nvSpPr>
        <p:spPr>
          <a:xfrm>
            <a:off x="2128470" y="4040652"/>
            <a:ext cx="6439749" cy="555838"/>
          </a:xfrm>
          <a:custGeom>
            <a:avLst/>
            <a:gdLst>
              <a:gd name="connsiteX0" fmla="*/ 0 w 8183801"/>
              <a:gd name="connsiteY0" fmla="*/ 70637 h 706374"/>
              <a:gd name="connsiteX1" fmla="*/ 70637 w 8183801"/>
              <a:gd name="connsiteY1" fmla="*/ 0 h 706374"/>
              <a:gd name="connsiteX2" fmla="*/ 8113164 w 8183801"/>
              <a:gd name="connsiteY2" fmla="*/ 0 h 706374"/>
              <a:gd name="connsiteX3" fmla="*/ 8183801 w 8183801"/>
              <a:gd name="connsiteY3" fmla="*/ 70637 h 706374"/>
              <a:gd name="connsiteX4" fmla="*/ 8183801 w 8183801"/>
              <a:gd name="connsiteY4" fmla="*/ 635737 h 706374"/>
              <a:gd name="connsiteX5" fmla="*/ 8113164 w 8183801"/>
              <a:gd name="connsiteY5" fmla="*/ 706374 h 706374"/>
              <a:gd name="connsiteX6" fmla="*/ 70637 w 8183801"/>
              <a:gd name="connsiteY6" fmla="*/ 706374 h 706374"/>
              <a:gd name="connsiteX7" fmla="*/ 0 w 8183801"/>
              <a:gd name="connsiteY7" fmla="*/ 635737 h 706374"/>
              <a:gd name="connsiteX8" fmla="*/ 0 w 8183801"/>
              <a:gd name="connsiteY8" fmla="*/ 70637 h 70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801" h="706374">
                <a:moveTo>
                  <a:pt x="0" y="70637"/>
                </a:moveTo>
                <a:cubicBezTo>
                  <a:pt x="0" y="31625"/>
                  <a:pt x="31625" y="0"/>
                  <a:pt x="70637" y="0"/>
                </a:cubicBezTo>
                <a:lnTo>
                  <a:pt x="8113164" y="0"/>
                </a:lnTo>
                <a:cubicBezTo>
                  <a:pt x="8152176" y="0"/>
                  <a:pt x="8183801" y="31625"/>
                  <a:pt x="8183801" y="70637"/>
                </a:cubicBezTo>
                <a:lnTo>
                  <a:pt x="8183801" y="635737"/>
                </a:lnTo>
                <a:cubicBezTo>
                  <a:pt x="8183801" y="674749"/>
                  <a:pt x="8152176" y="706374"/>
                  <a:pt x="8113164" y="706374"/>
                </a:cubicBezTo>
                <a:lnTo>
                  <a:pt x="70637" y="706374"/>
                </a:lnTo>
                <a:cubicBezTo>
                  <a:pt x="31625" y="706374"/>
                  <a:pt x="0" y="674749"/>
                  <a:pt x="0" y="635737"/>
                </a:cubicBezTo>
                <a:lnTo>
                  <a:pt x="0" y="70637"/>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88329" tIns="188329" rIns="1258601" bIns="188330" numCol="1" spcCol="1270" anchor="ctr" anchorCtr="0">
            <a:noAutofit/>
          </a:bodyPr>
          <a:lstStyle/>
          <a:p>
            <a:pPr lvl="0" algn="l" defTabSz="1955800">
              <a:lnSpc>
                <a:spcPct val="90000"/>
              </a:lnSpc>
              <a:spcBef>
                <a:spcPct val="0"/>
              </a:spcBef>
              <a:spcAft>
                <a:spcPct val="35000"/>
              </a:spcAft>
            </a:pPr>
            <a:r>
              <a:rPr lang="en-US" sz="4400" b="1" kern="1200" dirty="0" smtClean="0">
                <a:effectLst>
                  <a:outerShdw blurRad="38100" dist="38100" dir="2700000" algn="tl">
                    <a:srgbClr val="000000">
                      <a:alpha val="43137"/>
                    </a:srgbClr>
                  </a:outerShdw>
                </a:effectLst>
              </a:rPr>
              <a:t>HOW ?	</a:t>
            </a:r>
            <a:endParaRPr lang="en-US" sz="4400" b="1" kern="1200" dirty="0">
              <a:effectLst>
                <a:outerShdw blurRad="38100" dist="38100" dir="2700000" algn="tl">
                  <a:srgbClr val="000000">
                    <a:alpha val="43137"/>
                  </a:srgbClr>
                </a:outerShdw>
              </a:effectLst>
            </a:endParaRPr>
          </a:p>
        </p:txBody>
      </p:sp>
      <p:sp>
        <p:nvSpPr>
          <p:cNvPr id="10" name="Freeform 9"/>
          <p:cNvSpPr/>
          <p:nvPr/>
        </p:nvSpPr>
        <p:spPr>
          <a:xfrm>
            <a:off x="2609360" y="4673691"/>
            <a:ext cx="6439749" cy="555838"/>
          </a:xfrm>
          <a:custGeom>
            <a:avLst/>
            <a:gdLst>
              <a:gd name="connsiteX0" fmla="*/ 0 w 8183801"/>
              <a:gd name="connsiteY0" fmla="*/ 70637 h 706374"/>
              <a:gd name="connsiteX1" fmla="*/ 70637 w 8183801"/>
              <a:gd name="connsiteY1" fmla="*/ 0 h 706374"/>
              <a:gd name="connsiteX2" fmla="*/ 8113164 w 8183801"/>
              <a:gd name="connsiteY2" fmla="*/ 0 h 706374"/>
              <a:gd name="connsiteX3" fmla="*/ 8183801 w 8183801"/>
              <a:gd name="connsiteY3" fmla="*/ 70637 h 706374"/>
              <a:gd name="connsiteX4" fmla="*/ 8183801 w 8183801"/>
              <a:gd name="connsiteY4" fmla="*/ 635737 h 706374"/>
              <a:gd name="connsiteX5" fmla="*/ 8113164 w 8183801"/>
              <a:gd name="connsiteY5" fmla="*/ 706374 h 706374"/>
              <a:gd name="connsiteX6" fmla="*/ 70637 w 8183801"/>
              <a:gd name="connsiteY6" fmla="*/ 706374 h 706374"/>
              <a:gd name="connsiteX7" fmla="*/ 0 w 8183801"/>
              <a:gd name="connsiteY7" fmla="*/ 635737 h 706374"/>
              <a:gd name="connsiteX8" fmla="*/ 0 w 8183801"/>
              <a:gd name="connsiteY8" fmla="*/ 70637 h 70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801" h="706374">
                <a:moveTo>
                  <a:pt x="0" y="70637"/>
                </a:moveTo>
                <a:cubicBezTo>
                  <a:pt x="0" y="31625"/>
                  <a:pt x="31625" y="0"/>
                  <a:pt x="70637" y="0"/>
                </a:cubicBezTo>
                <a:lnTo>
                  <a:pt x="8113164" y="0"/>
                </a:lnTo>
                <a:cubicBezTo>
                  <a:pt x="8152176" y="0"/>
                  <a:pt x="8183801" y="31625"/>
                  <a:pt x="8183801" y="70637"/>
                </a:cubicBezTo>
                <a:lnTo>
                  <a:pt x="8183801" y="635737"/>
                </a:lnTo>
                <a:cubicBezTo>
                  <a:pt x="8183801" y="674749"/>
                  <a:pt x="8152176" y="706374"/>
                  <a:pt x="8113164" y="706374"/>
                </a:cubicBezTo>
                <a:lnTo>
                  <a:pt x="70637" y="706374"/>
                </a:lnTo>
                <a:cubicBezTo>
                  <a:pt x="31625" y="706374"/>
                  <a:pt x="0" y="674749"/>
                  <a:pt x="0" y="635737"/>
                </a:cubicBezTo>
                <a:lnTo>
                  <a:pt x="0" y="70637"/>
                </a:lnTo>
                <a:close/>
              </a:path>
            </a:pathLst>
          </a:custGeom>
          <a:solidFill>
            <a:schemeClr val="accent1"/>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88329" tIns="188329" rIns="1258601" bIns="188329" numCol="1" spcCol="1270" anchor="ctr" anchorCtr="0">
            <a:noAutofit/>
          </a:bodyPr>
          <a:lstStyle/>
          <a:p>
            <a:pPr lvl="0" algn="l" defTabSz="1955800">
              <a:lnSpc>
                <a:spcPct val="90000"/>
              </a:lnSpc>
              <a:spcBef>
                <a:spcPct val="0"/>
              </a:spcBef>
              <a:spcAft>
                <a:spcPct val="35000"/>
              </a:spcAft>
            </a:pPr>
            <a:r>
              <a:rPr lang="en-US" sz="4400" b="1" dirty="0" smtClean="0">
                <a:effectLst>
                  <a:outerShdw blurRad="38100" dist="38100" dir="2700000" algn="tl">
                    <a:srgbClr val="000000">
                      <a:alpha val="43137"/>
                    </a:srgbClr>
                  </a:outerShdw>
                </a:effectLst>
              </a:rPr>
              <a:t>SO WHAT</a:t>
            </a:r>
            <a:r>
              <a:rPr lang="en-US" sz="4400" b="1" kern="1200" dirty="0" smtClean="0">
                <a:effectLst>
                  <a:outerShdw blurRad="38100" dist="38100" dir="2700000" algn="tl">
                    <a:srgbClr val="000000">
                      <a:alpha val="43137"/>
                    </a:srgbClr>
                  </a:outerShdw>
                </a:effectLst>
              </a:rPr>
              <a:t> ?</a:t>
            </a:r>
            <a:endParaRPr lang="en-US" sz="4400" b="1" kern="1200"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2</a:t>
            </a:fld>
            <a:endParaRPr lang="en-US" dirty="0"/>
          </a:p>
        </p:txBody>
      </p:sp>
      <p:sp>
        <p:nvSpPr>
          <p:cNvPr id="16" name="Freeform 15"/>
          <p:cNvSpPr/>
          <p:nvPr/>
        </p:nvSpPr>
        <p:spPr>
          <a:xfrm>
            <a:off x="3037805" y="5305199"/>
            <a:ext cx="6439749" cy="555838"/>
          </a:xfrm>
          <a:custGeom>
            <a:avLst/>
            <a:gdLst>
              <a:gd name="connsiteX0" fmla="*/ 0 w 8183801"/>
              <a:gd name="connsiteY0" fmla="*/ 70637 h 706374"/>
              <a:gd name="connsiteX1" fmla="*/ 70637 w 8183801"/>
              <a:gd name="connsiteY1" fmla="*/ 0 h 706374"/>
              <a:gd name="connsiteX2" fmla="*/ 8113164 w 8183801"/>
              <a:gd name="connsiteY2" fmla="*/ 0 h 706374"/>
              <a:gd name="connsiteX3" fmla="*/ 8183801 w 8183801"/>
              <a:gd name="connsiteY3" fmla="*/ 70637 h 706374"/>
              <a:gd name="connsiteX4" fmla="*/ 8183801 w 8183801"/>
              <a:gd name="connsiteY4" fmla="*/ 635737 h 706374"/>
              <a:gd name="connsiteX5" fmla="*/ 8113164 w 8183801"/>
              <a:gd name="connsiteY5" fmla="*/ 706374 h 706374"/>
              <a:gd name="connsiteX6" fmla="*/ 70637 w 8183801"/>
              <a:gd name="connsiteY6" fmla="*/ 706374 h 706374"/>
              <a:gd name="connsiteX7" fmla="*/ 0 w 8183801"/>
              <a:gd name="connsiteY7" fmla="*/ 635737 h 706374"/>
              <a:gd name="connsiteX8" fmla="*/ 0 w 8183801"/>
              <a:gd name="connsiteY8" fmla="*/ 70637 h 70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801" h="706374">
                <a:moveTo>
                  <a:pt x="0" y="70637"/>
                </a:moveTo>
                <a:cubicBezTo>
                  <a:pt x="0" y="31625"/>
                  <a:pt x="31625" y="0"/>
                  <a:pt x="70637" y="0"/>
                </a:cubicBezTo>
                <a:lnTo>
                  <a:pt x="8113164" y="0"/>
                </a:lnTo>
                <a:cubicBezTo>
                  <a:pt x="8152176" y="0"/>
                  <a:pt x="8183801" y="31625"/>
                  <a:pt x="8183801" y="70637"/>
                </a:cubicBezTo>
                <a:lnTo>
                  <a:pt x="8183801" y="635737"/>
                </a:lnTo>
                <a:cubicBezTo>
                  <a:pt x="8183801" y="674749"/>
                  <a:pt x="8152176" y="706374"/>
                  <a:pt x="8113164" y="706374"/>
                </a:cubicBezTo>
                <a:lnTo>
                  <a:pt x="70637" y="706374"/>
                </a:lnTo>
                <a:cubicBezTo>
                  <a:pt x="31625" y="706374"/>
                  <a:pt x="0" y="674749"/>
                  <a:pt x="0" y="635737"/>
                </a:cubicBezTo>
                <a:lnTo>
                  <a:pt x="0" y="70637"/>
                </a:lnTo>
                <a:close/>
              </a:path>
            </a:pathLst>
          </a:custGeom>
          <a:solidFill>
            <a:srgbClr val="00B05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88329" tIns="188329" rIns="1258601" bIns="188329" numCol="1" spcCol="1270" anchor="ctr" anchorCtr="0">
            <a:noAutofit/>
          </a:bodyPr>
          <a:lstStyle/>
          <a:p>
            <a:pPr lvl="0" algn="l" defTabSz="1955800">
              <a:lnSpc>
                <a:spcPct val="90000"/>
              </a:lnSpc>
              <a:spcBef>
                <a:spcPct val="0"/>
              </a:spcBef>
              <a:spcAft>
                <a:spcPct val="35000"/>
              </a:spcAft>
            </a:pPr>
            <a:r>
              <a:rPr lang="en-US" sz="4400" b="1" dirty="0" smtClean="0">
                <a:effectLst>
                  <a:outerShdw blurRad="38100" dist="38100" dir="2700000" algn="tl">
                    <a:srgbClr val="000000">
                      <a:alpha val="43137"/>
                    </a:srgbClr>
                  </a:outerShdw>
                </a:effectLst>
              </a:rPr>
              <a:t>WHAT’S </a:t>
            </a:r>
            <a:r>
              <a:rPr lang="en-US" sz="4400" b="1" kern="1200" dirty="0" smtClean="0">
                <a:effectLst>
                  <a:outerShdw blurRad="38100" dist="38100" dir="2700000" algn="tl">
                    <a:srgbClr val="000000">
                      <a:alpha val="43137"/>
                    </a:srgbClr>
                  </a:outerShdw>
                </a:effectLst>
              </a:rPr>
              <a:t>NEXT ?</a:t>
            </a:r>
            <a:endParaRPr lang="en-US" sz="4400" b="1" kern="1200" dirty="0">
              <a:effectLst>
                <a:outerShdw blurRad="38100" dist="38100" dir="2700000" algn="tl">
                  <a:srgbClr val="000000">
                    <a:alpha val="43137"/>
                  </a:srgbClr>
                </a:outerShdw>
              </a:effectLst>
            </a:endParaRPr>
          </a:p>
        </p:txBody>
      </p:sp>
      <p:grpSp>
        <p:nvGrpSpPr>
          <p:cNvPr id="4" name="Group 3" descr="Arrows showing how we will proceed from one objective to the other" title="Arrows"/>
          <p:cNvGrpSpPr/>
          <p:nvPr/>
        </p:nvGrpSpPr>
        <p:grpSpPr>
          <a:xfrm>
            <a:off x="6764253" y="2547608"/>
            <a:ext cx="2165261" cy="2891887"/>
            <a:chOff x="6764253" y="2547608"/>
            <a:chExt cx="2165261" cy="2891887"/>
          </a:xfrm>
        </p:grpSpPr>
        <p:sp>
          <p:nvSpPr>
            <p:cNvPr id="11" name="Freeform 10"/>
            <p:cNvSpPr/>
            <p:nvPr/>
          </p:nvSpPr>
          <p:spPr>
            <a:xfrm>
              <a:off x="6764253" y="2547608"/>
              <a:ext cx="361295" cy="361295"/>
            </a:xfrm>
            <a:custGeom>
              <a:avLst/>
              <a:gdLst>
                <a:gd name="connsiteX0" fmla="*/ 0 w 459143"/>
                <a:gd name="connsiteY0" fmla="*/ 252529 h 459143"/>
                <a:gd name="connsiteX1" fmla="*/ 103307 w 459143"/>
                <a:gd name="connsiteY1" fmla="*/ 252529 h 459143"/>
                <a:gd name="connsiteX2" fmla="*/ 103307 w 459143"/>
                <a:gd name="connsiteY2" fmla="*/ 0 h 459143"/>
                <a:gd name="connsiteX3" fmla="*/ 355836 w 459143"/>
                <a:gd name="connsiteY3" fmla="*/ 0 h 459143"/>
                <a:gd name="connsiteX4" fmla="*/ 355836 w 459143"/>
                <a:gd name="connsiteY4" fmla="*/ 252529 h 459143"/>
                <a:gd name="connsiteX5" fmla="*/ 459143 w 459143"/>
                <a:gd name="connsiteY5" fmla="*/ 252529 h 459143"/>
                <a:gd name="connsiteX6" fmla="*/ 229572 w 459143"/>
                <a:gd name="connsiteY6" fmla="*/ 459143 h 459143"/>
                <a:gd name="connsiteX7" fmla="*/ 0 w 459143"/>
                <a:gd name="connsiteY7" fmla="*/ 252529 h 45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43" h="459143">
                  <a:moveTo>
                    <a:pt x="0" y="252529"/>
                  </a:moveTo>
                  <a:lnTo>
                    <a:pt x="103307" y="252529"/>
                  </a:lnTo>
                  <a:lnTo>
                    <a:pt x="103307" y="0"/>
                  </a:lnTo>
                  <a:lnTo>
                    <a:pt x="355836" y="0"/>
                  </a:lnTo>
                  <a:lnTo>
                    <a:pt x="355836" y="252529"/>
                  </a:lnTo>
                  <a:lnTo>
                    <a:pt x="459143" y="252529"/>
                  </a:lnTo>
                  <a:lnTo>
                    <a:pt x="229572" y="459143"/>
                  </a:lnTo>
                  <a:lnTo>
                    <a:pt x="0" y="25252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027" tIns="45720" rIns="149027" bIns="159358" numCol="1" spcCol="1270" anchor="ctr" anchorCtr="0">
              <a:noAutofit/>
            </a:bodyPr>
            <a:lstStyle/>
            <a:p>
              <a:pPr lvl="0" algn="ctr" defTabSz="1600200">
                <a:lnSpc>
                  <a:spcPct val="90000"/>
                </a:lnSpc>
                <a:spcBef>
                  <a:spcPct val="0"/>
                </a:spcBef>
                <a:spcAft>
                  <a:spcPct val="35000"/>
                </a:spcAft>
              </a:pPr>
              <a:endParaRPr lang="en-US" sz="3600" b="1" kern="1200">
                <a:effectLst>
                  <a:outerShdw blurRad="38100" dist="38100" dir="2700000" algn="tl">
                    <a:srgbClr val="000000">
                      <a:alpha val="43137"/>
                    </a:srgbClr>
                  </a:outerShdw>
                </a:effectLst>
              </a:endParaRPr>
            </a:p>
          </p:txBody>
        </p:sp>
        <p:sp>
          <p:nvSpPr>
            <p:cNvPr id="12" name="Freeform 11"/>
            <p:cNvSpPr/>
            <p:nvPr/>
          </p:nvSpPr>
          <p:spPr>
            <a:xfrm>
              <a:off x="7245143" y="3180646"/>
              <a:ext cx="361295" cy="361295"/>
            </a:xfrm>
            <a:custGeom>
              <a:avLst/>
              <a:gdLst>
                <a:gd name="connsiteX0" fmla="*/ 0 w 459143"/>
                <a:gd name="connsiteY0" fmla="*/ 252529 h 459143"/>
                <a:gd name="connsiteX1" fmla="*/ 103307 w 459143"/>
                <a:gd name="connsiteY1" fmla="*/ 252529 h 459143"/>
                <a:gd name="connsiteX2" fmla="*/ 103307 w 459143"/>
                <a:gd name="connsiteY2" fmla="*/ 0 h 459143"/>
                <a:gd name="connsiteX3" fmla="*/ 355836 w 459143"/>
                <a:gd name="connsiteY3" fmla="*/ 0 h 459143"/>
                <a:gd name="connsiteX4" fmla="*/ 355836 w 459143"/>
                <a:gd name="connsiteY4" fmla="*/ 252529 h 459143"/>
                <a:gd name="connsiteX5" fmla="*/ 459143 w 459143"/>
                <a:gd name="connsiteY5" fmla="*/ 252529 h 459143"/>
                <a:gd name="connsiteX6" fmla="*/ 229572 w 459143"/>
                <a:gd name="connsiteY6" fmla="*/ 459143 h 459143"/>
                <a:gd name="connsiteX7" fmla="*/ 0 w 459143"/>
                <a:gd name="connsiteY7" fmla="*/ 252529 h 45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43" h="459143">
                  <a:moveTo>
                    <a:pt x="0" y="252529"/>
                  </a:moveTo>
                  <a:lnTo>
                    <a:pt x="103307" y="252529"/>
                  </a:lnTo>
                  <a:lnTo>
                    <a:pt x="103307" y="0"/>
                  </a:lnTo>
                  <a:lnTo>
                    <a:pt x="355836" y="0"/>
                  </a:lnTo>
                  <a:lnTo>
                    <a:pt x="355836" y="252529"/>
                  </a:lnTo>
                  <a:lnTo>
                    <a:pt x="459143" y="252529"/>
                  </a:lnTo>
                  <a:lnTo>
                    <a:pt x="229572" y="459143"/>
                  </a:lnTo>
                  <a:lnTo>
                    <a:pt x="0" y="25252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027" tIns="45720" rIns="149027" bIns="159358" numCol="1" spcCol="1270" anchor="ctr" anchorCtr="0">
              <a:noAutofit/>
            </a:bodyPr>
            <a:lstStyle/>
            <a:p>
              <a:pPr lvl="0" algn="ctr" defTabSz="1600200">
                <a:lnSpc>
                  <a:spcPct val="90000"/>
                </a:lnSpc>
                <a:spcBef>
                  <a:spcPct val="0"/>
                </a:spcBef>
                <a:spcAft>
                  <a:spcPct val="35000"/>
                </a:spcAft>
              </a:pPr>
              <a:endParaRPr lang="en-US" sz="3600" b="1" kern="1200">
                <a:effectLst>
                  <a:outerShdw blurRad="38100" dist="38100" dir="2700000" algn="tl">
                    <a:srgbClr val="000000">
                      <a:alpha val="43137"/>
                    </a:srgbClr>
                  </a:outerShdw>
                </a:effectLst>
              </a:endParaRPr>
            </a:p>
          </p:txBody>
        </p:sp>
        <p:sp>
          <p:nvSpPr>
            <p:cNvPr id="13" name="Freeform 12"/>
            <p:cNvSpPr/>
            <p:nvPr/>
          </p:nvSpPr>
          <p:spPr>
            <a:xfrm>
              <a:off x="7726033" y="3804421"/>
              <a:ext cx="361295" cy="361295"/>
            </a:xfrm>
            <a:custGeom>
              <a:avLst/>
              <a:gdLst>
                <a:gd name="connsiteX0" fmla="*/ 0 w 459143"/>
                <a:gd name="connsiteY0" fmla="*/ 252529 h 459143"/>
                <a:gd name="connsiteX1" fmla="*/ 103307 w 459143"/>
                <a:gd name="connsiteY1" fmla="*/ 252529 h 459143"/>
                <a:gd name="connsiteX2" fmla="*/ 103307 w 459143"/>
                <a:gd name="connsiteY2" fmla="*/ 0 h 459143"/>
                <a:gd name="connsiteX3" fmla="*/ 355836 w 459143"/>
                <a:gd name="connsiteY3" fmla="*/ 0 h 459143"/>
                <a:gd name="connsiteX4" fmla="*/ 355836 w 459143"/>
                <a:gd name="connsiteY4" fmla="*/ 252529 h 459143"/>
                <a:gd name="connsiteX5" fmla="*/ 459143 w 459143"/>
                <a:gd name="connsiteY5" fmla="*/ 252529 h 459143"/>
                <a:gd name="connsiteX6" fmla="*/ 229572 w 459143"/>
                <a:gd name="connsiteY6" fmla="*/ 459143 h 459143"/>
                <a:gd name="connsiteX7" fmla="*/ 0 w 459143"/>
                <a:gd name="connsiteY7" fmla="*/ 252529 h 45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43" h="459143">
                  <a:moveTo>
                    <a:pt x="0" y="252529"/>
                  </a:moveTo>
                  <a:lnTo>
                    <a:pt x="103307" y="252529"/>
                  </a:lnTo>
                  <a:lnTo>
                    <a:pt x="103307" y="0"/>
                  </a:lnTo>
                  <a:lnTo>
                    <a:pt x="355836" y="0"/>
                  </a:lnTo>
                  <a:lnTo>
                    <a:pt x="355836" y="252529"/>
                  </a:lnTo>
                  <a:lnTo>
                    <a:pt x="459143" y="252529"/>
                  </a:lnTo>
                  <a:lnTo>
                    <a:pt x="229572" y="459143"/>
                  </a:lnTo>
                  <a:lnTo>
                    <a:pt x="0" y="25252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027" tIns="45720" rIns="149027" bIns="159358" numCol="1" spcCol="1270" anchor="ctr" anchorCtr="0">
              <a:noAutofit/>
            </a:bodyPr>
            <a:lstStyle/>
            <a:p>
              <a:pPr lvl="0" algn="ctr" defTabSz="1600200">
                <a:lnSpc>
                  <a:spcPct val="90000"/>
                </a:lnSpc>
                <a:spcBef>
                  <a:spcPct val="0"/>
                </a:spcBef>
                <a:spcAft>
                  <a:spcPct val="35000"/>
                </a:spcAft>
              </a:pPr>
              <a:endParaRPr lang="en-US" sz="3600" b="1" kern="1200">
                <a:effectLst>
                  <a:outerShdw blurRad="38100" dist="38100" dir="2700000" algn="tl">
                    <a:srgbClr val="000000">
                      <a:alpha val="43137"/>
                    </a:srgbClr>
                  </a:outerShdw>
                </a:effectLst>
              </a:endParaRPr>
            </a:p>
          </p:txBody>
        </p:sp>
        <p:sp>
          <p:nvSpPr>
            <p:cNvPr id="14" name="Freeform 13"/>
            <p:cNvSpPr/>
            <p:nvPr/>
          </p:nvSpPr>
          <p:spPr>
            <a:xfrm>
              <a:off x="8206924" y="4443635"/>
              <a:ext cx="361295" cy="361295"/>
            </a:xfrm>
            <a:custGeom>
              <a:avLst/>
              <a:gdLst>
                <a:gd name="connsiteX0" fmla="*/ 0 w 459143"/>
                <a:gd name="connsiteY0" fmla="*/ 252529 h 459143"/>
                <a:gd name="connsiteX1" fmla="*/ 103307 w 459143"/>
                <a:gd name="connsiteY1" fmla="*/ 252529 h 459143"/>
                <a:gd name="connsiteX2" fmla="*/ 103307 w 459143"/>
                <a:gd name="connsiteY2" fmla="*/ 0 h 459143"/>
                <a:gd name="connsiteX3" fmla="*/ 355836 w 459143"/>
                <a:gd name="connsiteY3" fmla="*/ 0 h 459143"/>
                <a:gd name="connsiteX4" fmla="*/ 355836 w 459143"/>
                <a:gd name="connsiteY4" fmla="*/ 252529 h 459143"/>
                <a:gd name="connsiteX5" fmla="*/ 459143 w 459143"/>
                <a:gd name="connsiteY5" fmla="*/ 252529 h 459143"/>
                <a:gd name="connsiteX6" fmla="*/ 229572 w 459143"/>
                <a:gd name="connsiteY6" fmla="*/ 459143 h 459143"/>
                <a:gd name="connsiteX7" fmla="*/ 0 w 459143"/>
                <a:gd name="connsiteY7" fmla="*/ 252529 h 45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43" h="459143">
                  <a:moveTo>
                    <a:pt x="0" y="252529"/>
                  </a:moveTo>
                  <a:lnTo>
                    <a:pt x="103307" y="252529"/>
                  </a:lnTo>
                  <a:lnTo>
                    <a:pt x="103307" y="0"/>
                  </a:lnTo>
                  <a:lnTo>
                    <a:pt x="355836" y="0"/>
                  </a:lnTo>
                  <a:lnTo>
                    <a:pt x="355836" y="252529"/>
                  </a:lnTo>
                  <a:lnTo>
                    <a:pt x="459143" y="252529"/>
                  </a:lnTo>
                  <a:lnTo>
                    <a:pt x="229572" y="459143"/>
                  </a:lnTo>
                  <a:lnTo>
                    <a:pt x="0" y="25252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027" tIns="45720" rIns="149027" bIns="159358" numCol="1" spcCol="1270" anchor="ctr" anchorCtr="0">
              <a:noAutofit/>
            </a:bodyPr>
            <a:lstStyle/>
            <a:p>
              <a:pPr lvl="0" algn="ctr" defTabSz="1600200">
                <a:lnSpc>
                  <a:spcPct val="90000"/>
                </a:lnSpc>
                <a:spcBef>
                  <a:spcPct val="0"/>
                </a:spcBef>
                <a:spcAft>
                  <a:spcPct val="35000"/>
                </a:spcAft>
              </a:pPr>
              <a:endParaRPr lang="en-US" sz="3600" b="1" kern="1200">
                <a:effectLst>
                  <a:outerShdw blurRad="38100" dist="38100" dir="2700000" algn="tl">
                    <a:srgbClr val="000000">
                      <a:alpha val="43137"/>
                    </a:srgbClr>
                  </a:outerShdw>
                </a:effectLst>
              </a:endParaRPr>
            </a:p>
          </p:txBody>
        </p:sp>
        <p:sp>
          <p:nvSpPr>
            <p:cNvPr id="17" name="Freeform 16"/>
            <p:cNvSpPr/>
            <p:nvPr/>
          </p:nvSpPr>
          <p:spPr>
            <a:xfrm>
              <a:off x="8568219" y="5078200"/>
              <a:ext cx="361295" cy="361295"/>
            </a:xfrm>
            <a:custGeom>
              <a:avLst/>
              <a:gdLst>
                <a:gd name="connsiteX0" fmla="*/ 0 w 459143"/>
                <a:gd name="connsiteY0" fmla="*/ 252529 h 459143"/>
                <a:gd name="connsiteX1" fmla="*/ 103307 w 459143"/>
                <a:gd name="connsiteY1" fmla="*/ 252529 h 459143"/>
                <a:gd name="connsiteX2" fmla="*/ 103307 w 459143"/>
                <a:gd name="connsiteY2" fmla="*/ 0 h 459143"/>
                <a:gd name="connsiteX3" fmla="*/ 355836 w 459143"/>
                <a:gd name="connsiteY3" fmla="*/ 0 h 459143"/>
                <a:gd name="connsiteX4" fmla="*/ 355836 w 459143"/>
                <a:gd name="connsiteY4" fmla="*/ 252529 h 459143"/>
                <a:gd name="connsiteX5" fmla="*/ 459143 w 459143"/>
                <a:gd name="connsiteY5" fmla="*/ 252529 h 459143"/>
                <a:gd name="connsiteX6" fmla="*/ 229572 w 459143"/>
                <a:gd name="connsiteY6" fmla="*/ 459143 h 459143"/>
                <a:gd name="connsiteX7" fmla="*/ 0 w 459143"/>
                <a:gd name="connsiteY7" fmla="*/ 252529 h 459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43" h="459143">
                  <a:moveTo>
                    <a:pt x="0" y="252529"/>
                  </a:moveTo>
                  <a:lnTo>
                    <a:pt x="103307" y="252529"/>
                  </a:lnTo>
                  <a:lnTo>
                    <a:pt x="103307" y="0"/>
                  </a:lnTo>
                  <a:lnTo>
                    <a:pt x="355836" y="0"/>
                  </a:lnTo>
                  <a:lnTo>
                    <a:pt x="355836" y="252529"/>
                  </a:lnTo>
                  <a:lnTo>
                    <a:pt x="459143" y="252529"/>
                  </a:lnTo>
                  <a:lnTo>
                    <a:pt x="229572" y="459143"/>
                  </a:lnTo>
                  <a:lnTo>
                    <a:pt x="0" y="252529"/>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49027" tIns="45720" rIns="149027" bIns="159358" numCol="1" spcCol="1270" anchor="ctr" anchorCtr="0">
              <a:noAutofit/>
            </a:bodyPr>
            <a:lstStyle/>
            <a:p>
              <a:pPr lvl="0" algn="ctr" defTabSz="1600200">
                <a:lnSpc>
                  <a:spcPct val="90000"/>
                </a:lnSpc>
                <a:spcBef>
                  <a:spcPct val="0"/>
                </a:spcBef>
                <a:spcAft>
                  <a:spcPct val="35000"/>
                </a:spcAft>
              </a:pPr>
              <a:endParaRPr lang="en-US" sz="3600" b="1" kern="120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7550741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7" name="Picture 6" descr="This Motown Singer Turned His Wild Mustang Ranch Into a ..."/>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1"/>
            <a:ext cx="12192000" cy="6858000"/>
          </a:xfrm>
          <a:prstGeom prst="rect">
            <a:avLst/>
          </a:prstGeom>
        </p:spPr>
      </p:pic>
      <p:sp>
        <p:nvSpPr>
          <p:cNvPr id="8" name="Oval Callout 7"/>
          <p:cNvSpPr/>
          <p:nvPr/>
        </p:nvSpPr>
        <p:spPr>
          <a:xfrm>
            <a:off x="3076754" y="146649"/>
            <a:ext cx="3493698" cy="1777041"/>
          </a:xfrm>
          <a:prstGeom prst="wedgeEllipseCallout">
            <a:avLst>
              <a:gd name="adj1" fmla="val 38426"/>
              <a:gd name="adj2" fmla="val 66869"/>
            </a:avLst>
          </a:prstGeom>
          <a:solidFill>
            <a:srgbClr val="7030A0">
              <a:alpha val="10196"/>
            </a:srgbClr>
          </a:solidFill>
          <a:ln w="19050">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4400" b="1" dirty="0" smtClean="0">
                <a:solidFill>
                  <a:srgbClr val="7030A0"/>
                </a:solidFill>
                <a:effectLst>
                  <a:outerShdw blurRad="38100" dist="38100" dir="2700000" algn="tl">
                    <a:srgbClr val="000000">
                      <a:alpha val="43137"/>
                    </a:srgbClr>
                  </a:outerShdw>
                </a:effectLst>
              </a:rPr>
              <a:t>Thank you,</a:t>
            </a:r>
          </a:p>
          <a:p>
            <a:pPr algn="ctr"/>
            <a:r>
              <a:rPr lang="en-US" sz="4400" b="1" dirty="0" smtClean="0">
                <a:solidFill>
                  <a:srgbClr val="7030A0"/>
                </a:solidFill>
                <a:effectLst>
                  <a:outerShdw blurRad="38100" dist="38100" dir="2700000" algn="tl">
                    <a:srgbClr val="000000">
                      <a:alpha val="43137"/>
                    </a:srgbClr>
                  </a:outerShdw>
                </a:effectLst>
              </a:rPr>
              <a:t>Questions</a:t>
            </a:r>
            <a:r>
              <a:rPr lang="en-US" sz="4000" b="1" dirty="0" smtClean="0">
                <a:solidFill>
                  <a:srgbClr val="7030A0"/>
                </a:solidFill>
              </a:rPr>
              <a:t>?</a:t>
            </a:r>
            <a:endParaRPr lang="en-US" sz="4000" b="1" dirty="0">
              <a:solidFill>
                <a:srgbClr val="7030A0"/>
              </a:solidFill>
            </a:endParaRPr>
          </a:p>
        </p:txBody>
      </p:sp>
      <p:pic>
        <p:nvPicPr>
          <p:cNvPr id="9" name="Picture 8" title="OAS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1760" y="146649"/>
            <a:ext cx="1617455" cy="1617455"/>
          </a:xfrm>
          <a:prstGeom prst="rect">
            <a:avLst/>
          </a:prstGeom>
        </p:spPr>
      </p:pic>
      <p:sp>
        <p:nvSpPr>
          <p:cNvPr id="10" name="Rectangle 9"/>
          <p:cNvSpPr/>
          <p:nvPr/>
        </p:nvSpPr>
        <p:spPr>
          <a:xfrm>
            <a:off x="8335027" y="5398036"/>
            <a:ext cx="3769045" cy="1323439"/>
          </a:xfrm>
          <a:prstGeom prst="rect">
            <a:avLst/>
          </a:prstGeom>
          <a:noFill/>
        </p:spPr>
        <p:txBody>
          <a:bodyPr wrap="none" lIns="91440" tIns="45720" rIns="91440" bIns="45720">
            <a:spAutoFit/>
          </a:bodyPr>
          <a:lstStyle/>
          <a:p>
            <a:pPr algn="r"/>
            <a:r>
              <a:rPr lang="en-US" sz="2000" b="1" dirty="0" smtClean="0">
                <a:ln w="9525">
                  <a:solidFill>
                    <a:schemeClr val="bg1"/>
                  </a:solidFill>
                  <a:prstDash val="solid"/>
                </a:ln>
                <a:solidFill>
                  <a:srgbClr val="FFFF00"/>
                </a:solidFill>
                <a:effectLst>
                  <a:glow rad="228600">
                    <a:schemeClr val="accent6">
                      <a:satMod val="175000"/>
                      <a:alpha val="40000"/>
                    </a:schemeClr>
                  </a:glow>
                  <a:outerShdw blurRad="12700" dist="38100" dir="2700000" algn="tl" rotWithShape="0">
                    <a:schemeClr val="bg1">
                      <a:lumMod val="50000"/>
                    </a:schemeClr>
                  </a:outerShdw>
                </a:effectLst>
              </a:rPr>
              <a:t>Mark L Bathrick SES</a:t>
            </a:r>
          </a:p>
          <a:p>
            <a:pPr algn="r"/>
            <a:r>
              <a:rPr lang="en-US" sz="2000" b="1" dirty="0" smtClean="0">
                <a:ln w="9525">
                  <a:solidFill>
                    <a:schemeClr val="bg1"/>
                  </a:solidFill>
                  <a:prstDash val="solid"/>
                </a:ln>
                <a:solidFill>
                  <a:srgbClr val="FFFF00"/>
                </a:solidFill>
                <a:effectLst>
                  <a:glow rad="228600">
                    <a:schemeClr val="accent6">
                      <a:satMod val="175000"/>
                      <a:alpha val="40000"/>
                    </a:schemeClr>
                  </a:glow>
                  <a:outerShdw blurRad="12700" dist="38100" dir="2700000" algn="tl" rotWithShape="0">
                    <a:schemeClr val="bg1">
                      <a:lumMod val="50000"/>
                    </a:schemeClr>
                  </a:outerShdw>
                </a:effectLst>
              </a:rPr>
              <a:t>CAPT USN (Ret)</a:t>
            </a:r>
          </a:p>
          <a:p>
            <a:pPr algn="r"/>
            <a:r>
              <a:rPr lang="en-US" sz="2000" b="1" dirty="0" smtClean="0">
                <a:ln w="9525">
                  <a:solidFill>
                    <a:schemeClr val="bg1"/>
                  </a:solidFill>
                  <a:prstDash val="solid"/>
                </a:ln>
                <a:solidFill>
                  <a:srgbClr val="FFFF00"/>
                </a:solidFill>
                <a:effectLst>
                  <a:glow rad="228600">
                    <a:schemeClr val="accent6">
                      <a:satMod val="175000"/>
                      <a:alpha val="40000"/>
                    </a:schemeClr>
                  </a:glow>
                  <a:outerShdw blurRad="12700" dist="38100" dir="2700000" algn="tl" rotWithShape="0">
                    <a:schemeClr val="bg1">
                      <a:lumMod val="50000"/>
                    </a:schemeClr>
                  </a:outerShdw>
                </a:effectLst>
              </a:rPr>
              <a:t>Mark_Bathrick@ios.doi.gov </a:t>
            </a:r>
          </a:p>
          <a:p>
            <a:pPr algn="r"/>
            <a:r>
              <a:rPr lang="en-US" sz="2000" b="1" dirty="0" smtClean="0">
                <a:ln w="9525">
                  <a:solidFill>
                    <a:schemeClr val="bg1"/>
                  </a:solidFill>
                  <a:prstDash val="solid"/>
                </a:ln>
                <a:solidFill>
                  <a:srgbClr val="FFFF00"/>
                </a:solidFill>
                <a:effectLst>
                  <a:glow rad="228600">
                    <a:schemeClr val="accent6">
                      <a:satMod val="175000"/>
                      <a:alpha val="40000"/>
                    </a:schemeClr>
                  </a:glow>
                  <a:outerShdw blurRad="12700" dist="38100" dir="2700000" algn="tl" rotWithShape="0">
                    <a:schemeClr val="bg1">
                      <a:lumMod val="50000"/>
                    </a:schemeClr>
                  </a:outerShdw>
                </a:effectLst>
              </a:rPr>
              <a:t>www.doi.gov/aviation/uas/news </a:t>
            </a:r>
            <a:endParaRPr lang="en-US" sz="2000" b="1" dirty="0">
              <a:ln w="9525">
                <a:solidFill>
                  <a:schemeClr val="bg1"/>
                </a:solidFill>
                <a:prstDash val="solid"/>
              </a:ln>
              <a:solidFill>
                <a:srgbClr val="FFFF00"/>
              </a:solidFill>
              <a:effectLst>
                <a:glow rad="228600">
                  <a:schemeClr val="accent6">
                    <a:satMod val="175000"/>
                    <a:alpha val="40000"/>
                  </a:schemeClr>
                </a:glow>
                <a:outerShdw blurRad="12700" dist="38100" dir="2700000" algn="tl" rotWithShape="0">
                  <a:schemeClr val="bg1">
                    <a:lumMod val="50000"/>
                  </a:schemeClr>
                </a:outerShdw>
              </a:effectLst>
            </a:endParaRPr>
          </a:p>
        </p:txBody>
      </p:sp>
      <p:sp>
        <p:nvSpPr>
          <p:cNvPr id="11" name="Rectangle 10"/>
          <p:cNvSpPr/>
          <p:nvPr/>
        </p:nvSpPr>
        <p:spPr>
          <a:xfrm>
            <a:off x="202195" y="6289459"/>
            <a:ext cx="1125629" cy="369332"/>
          </a:xfrm>
          <a:prstGeom prst="rect">
            <a:avLst/>
          </a:prstGeom>
        </p:spPr>
        <p:txBody>
          <a:bodyPr wrap="none">
            <a:spAutoFit/>
          </a:bodyPr>
          <a:lstStyle/>
          <a:p>
            <a:r>
              <a:rPr lang="en-US" dirty="0" smtClean="0">
                <a:solidFill>
                  <a:schemeClr val="accent6">
                    <a:lumMod val="20000"/>
                    <a:lumOff val="80000"/>
                  </a:schemeClr>
                </a:solidFill>
                <a:effectLst>
                  <a:outerShdw blurRad="38100" dist="38100" dir="2700000" algn="tl">
                    <a:srgbClr val="000000">
                      <a:alpha val="43137"/>
                    </a:srgbClr>
                  </a:outerShdw>
                </a:effectLst>
              </a:rPr>
              <a:t>MLB 2019</a:t>
            </a:r>
            <a:endParaRPr lang="en-US" dirty="0">
              <a:solidFill>
                <a:schemeClr val="accent6">
                  <a:lumMod val="20000"/>
                  <a:lumOff val="80000"/>
                </a:schemeClr>
              </a:solidFill>
              <a:effectLst>
                <a:outerShdw blurRad="38100" dist="38100" dir="2700000" algn="tl">
                  <a:srgbClr val="000000">
                    <a:alpha val="43137"/>
                  </a:srgbClr>
                </a:outerShdw>
              </a:effectLst>
            </a:endParaRPr>
          </a:p>
        </p:txBody>
      </p:sp>
      <p:pic>
        <p:nvPicPr>
          <p:cNvPr id="2" name="Picture 1" title="OAS Motto: What Have You Done for the Field Tod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99" y="5171559"/>
            <a:ext cx="3243350" cy="1718641"/>
          </a:xfrm>
          <a:prstGeom prst="rect">
            <a:avLst/>
          </a:prstGeom>
          <a:effectLst>
            <a:softEdge rad="63500"/>
          </a:effectLst>
        </p:spPr>
      </p:pic>
    </p:spTree>
    <p:extLst>
      <p:ext uri="{BB962C8B-B14F-4D97-AF65-F5344CB8AC3E}">
        <p14:creationId xmlns:p14="http://schemas.microsoft.com/office/powerpoint/2010/main" val="325832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b="1" dirty="0" smtClean="0">
                <a:latin typeface="+mn-lt"/>
              </a:rPr>
              <a:t>WHO</a:t>
            </a:r>
            <a:endParaRPr lang="en-US" b="1" dirty="0">
              <a:latin typeface="+mn-lt"/>
            </a:endParaRPr>
          </a:p>
        </p:txBody>
      </p:sp>
      <p:sp>
        <p:nvSpPr>
          <p:cNvPr id="5" name="Content Placeholder 4"/>
          <p:cNvSpPr>
            <a:spLocks noGrp="1"/>
          </p:cNvSpPr>
          <p:nvPr>
            <p:ph idx="1"/>
          </p:nvPr>
        </p:nvSpPr>
        <p:spPr/>
        <p:txBody>
          <a:bodyPr/>
          <a:lstStyle/>
          <a:p>
            <a:r>
              <a:rPr lang="en-US" b="1" dirty="0" smtClean="0">
                <a:solidFill>
                  <a:srgbClr val="FFFF00"/>
                </a:solidFill>
              </a:rPr>
              <a:t>500</a:t>
            </a:r>
            <a:r>
              <a:rPr lang="en-US" b="1" dirty="0">
                <a:solidFill>
                  <a:srgbClr val="FFFF00"/>
                </a:solidFill>
              </a:rPr>
              <a:t>M</a:t>
            </a:r>
            <a:r>
              <a:rPr lang="en-US" b="1" dirty="0" smtClean="0"/>
              <a:t> acres, 1 in 5.</a:t>
            </a:r>
          </a:p>
          <a:p>
            <a:r>
              <a:rPr lang="en-US" b="1" dirty="0" smtClean="0">
                <a:solidFill>
                  <a:srgbClr val="FFFF00"/>
                </a:solidFill>
              </a:rPr>
              <a:t>1.7B</a:t>
            </a:r>
            <a:r>
              <a:rPr lang="en-US" b="1" dirty="0" smtClean="0"/>
              <a:t> acres offshore.</a:t>
            </a:r>
          </a:p>
          <a:p>
            <a:r>
              <a:rPr lang="en-US" b="1" dirty="0"/>
              <a:t>Public land: </a:t>
            </a:r>
            <a:r>
              <a:rPr lang="en-US" b="1" dirty="0">
                <a:solidFill>
                  <a:srgbClr val="FFFF00"/>
                </a:solidFill>
              </a:rPr>
              <a:t>&gt;</a:t>
            </a:r>
            <a:r>
              <a:rPr lang="en-US" b="1" dirty="0" smtClean="0">
                <a:solidFill>
                  <a:srgbClr val="FFFF00"/>
                </a:solidFill>
              </a:rPr>
              <a:t>415M</a:t>
            </a:r>
            <a:r>
              <a:rPr lang="en-US" b="1" dirty="0" smtClean="0"/>
              <a:t> visits</a:t>
            </a:r>
          </a:p>
          <a:p>
            <a:r>
              <a:rPr lang="en-US" b="1" dirty="0" smtClean="0"/>
              <a:t>23% of U.S. energy supplies.</a:t>
            </a:r>
          </a:p>
          <a:p>
            <a:r>
              <a:rPr lang="en-US" b="1" dirty="0" smtClean="0"/>
              <a:t>Largest water supplier in 17 western states.</a:t>
            </a:r>
          </a:p>
          <a:p>
            <a:r>
              <a:rPr lang="en-US" b="1" dirty="0" smtClean="0">
                <a:solidFill>
                  <a:srgbClr val="FFFF00"/>
                </a:solidFill>
              </a:rPr>
              <a:t>&lt; 1/60</a:t>
            </a:r>
            <a:r>
              <a:rPr lang="en-US" b="1" baseline="30000" dirty="0" smtClean="0">
                <a:solidFill>
                  <a:srgbClr val="FFFF00"/>
                </a:solidFill>
              </a:rPr>
              <a:t>th</a:t>
            </a:r>
            <a:r>
              <a:rPr lang="en-US" b="1" dirty="0" smtClean="0">
                <a:solidFill>
                  <a:srgbClr val="FFFF00"/>
                </a:solidFill>
              </a:rPr>
              <a:t> </a:t>
            </a:r>
            <a:r>
              <a:rPr lang="en-US" b="1" dirty="0" smtClean="0"/>
              <a:t>DOD’s budget.</a:t>
            </a:r>
            <a:endParaRPr lang="en-US" b="1" dirty="0"/>
          </a:p>
          <a:p>
            <a:endParaRPr lang="en-US" dirty="0"/>
          </a:p>
        </p:txBody>
      </p:sp>
      <p:sp>
        <p:nvSpPr>
          <p:cNvPr id="3" name="Slide Number Placeholder 2"/>
          <p:cNvSpPr>
            <a:spLocks noGrp="1"/>
          </p:cNvSpPr>
          <p:nvPr>
            <p:ph type="sldNum" sz="quarter" idx="12"/>
          </p:nvPr>
        </p:nvSpPr>
        <p:spPr/>
        <p:txBody>
          <a:bodyPr/>
          <a:lstStyle/>
          <a:p>
            <a:fld id="{62DD0E4E-505F-4C0D-A708-697B708F77C2}" type="slidenum">
              <a:rPr lang="en-US" smtClean="0"/>
              <a:t>3</a:t>
            </a:fld>
            <a:endParaRPr lang="en-US" dirty="0"/>
          </a:p>
        </p:txBody>
      </p:sp>
      <p:grpSp>
        <p:nvGrpSpPr>
          <p:cNvPr id="6" name="Group 5" descr="BLM, NPS, BIA, USFWS, BSEE, USGS, USBR, BOEM, OSMRE logos" title="DOI's Nine Bureaus"/>
          <p:cNvGrpSpPr/>
          <p:nvPr/>
        </p:nvGrpSpPr>
        <p:grpSpPr>
          <a:xfrm>
            <a:off x="1000922" y="5140985"/>
            <a:ext cx="10190155" cy="1035978"/>
            <a:chOff x="2747105" y="3756535"/>
            <a:chExt cx="9224401" cy="937795"/>
          </a:xfrm>
        </p:grpSpPr>
        <p:pic>
          <p:nvPicPr>
            <p:cNvPr id="7" name="Picture 21" descr="usgs_logo"/>
            <p:cNvPicPr>
              <a:picLocks noChangeAspect="1" noChangeArrowheads="1"/>
            </p:cNvPicPr>
            <p:nvPr/>
          </p:nvPicPr>
          <p:blipFill>
            <a:blip r:embed="rId3" cstate="print"/>
            <a:srcRect/>
            <a:stretch>
              <a:fillRect/>
            </a:stretch>
          </p:blipFill>
          <p:spPr bwMode="auto">
            <a:xfrm>
              <a:off x="7623905" y="4056884"/>
              <a:ext cx="1038994" cy="41585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7" title="BOEM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8505" y="4060469"/>
              <a:ext cx="939677" cy="342542"/>
            </a:xfrm>
            <a:prstGeom prst="rect">
              <a:avLst/>
            </a:prstGeom>
            <a:effectLst>
              <a:outerShdw blurRad="50800" dist="38100" dir="2700000" algn="tl" rotWithShape="0">
                <a:prstClr val="black">
                  <a:alpha val="40000"/>
                </a:prstClr>
              </a:outerShdw>
            </a:effectLst>
          </p:spPr>
        </p:pic>
        <p:pic>
          <p:nvPicPr>
            <p:cNvPr id="9" name="Picture 8" title="BSEE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7105" y="3887760"/>
              <a:ext cx="972708" cy="721558"/>
            </a:xfrm>
            <a:prstGeom prst="rect">
              <a:avLst/>
            </a:prstGeom>
            <a:effectLst>
              <a:outerShdw blurRad="50800" dist="38100" dir="2700000" algn="tl" rotWithShape="0">
                <a:prstClr val="black">
                  <a:alpha val="40000"/>
                </a:prstClr>
              </a:outerShdw>
            </a:effectLst>
          </p:spPr>
        </p:pic>
        <p:pic>
          <p:nvPicPr>
            <p:cNvPr id="10" name="Picture 9" title="OWMRE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505" y="3859235"/>
              <a:ext cx="690001" cy="690001"/>
            </a:xfrm>
            <a:prstGeom prst="rect">
              <a:avLst/>
            </a:prstGeom>
            <a:effectLst>
              <a:outerShdw blurRad="50800" dist="38100" dir="2700000" algn="tl" rotWithShape="0">
                <a:prstClr val="black">
                  <a:alpha val="40000"/>
                </a:prstClr>
              </a:outerShdw>
            </a:effectLst>
          </p:spPr>
        </p:pic>
        <p:pic>
          <p:nvPicPr>
            <p:cNvPr id="11" name="Picture 10" title="NPS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0105" y="3756535"/>
              <a:ext cx="687962" cy="895402"/>
            </a:xfrm>
            <a:prstGeom prst="rect">
              <a:avLst/>
            </a:prstGeom>
            <a:effectLst>
              <a:outerShdw blurRad="50800" dist="38100" dir="2700000" algn="tl" rotWithShape="0">
                <a:prstClr val="black">
                  <a:alpha val="40000"/>
                </a:prstClr>
              </a:outerShdw>
            </a:effectLst>
          </p:spPr>
        </p:pic>
        <p:pic>
          <p:nvPicPr>
            <p:cNvPr id="12" name="Picture 11" title="USBR Logo"/>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3105" y="4025429"/>
              <a:ext cx="1052648" cy="473692"/>
            </a:xfrm>
            <a:prstGeom prst="rect">
              <a:avLst/>
            </a:prstGeom>
            <a:effectLst>
              <a:outerShdw blurRad="50800" dist="38100" dir="2700000" algn="tl" rotWithShape="0">
                <a:prstClr val="black">
                  <a:alpha val="40000"/>
                </a:prstClr>
              </a:outerShdw>
            </a:effectLst>
          </p:spPr>
        </p:pic>
        <p:pic>
          <p:nvPicPr>
            <p:cNvPr id="13" name="Picture 12" title="BIA Log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8305" y="3810004"/>
              <a:ext cx="843473" cy="843473"/>
            </a:xfrm>
            <a:prstGeom prst="rect">
              <a:avLst/>
            </a:prstGeom>
            <a:effectLst>
              <a:outerShdw blurRad="50800" dist="38100" dir="2700000" algn="tl" rotWithShape="0">
                <a:prstClr val="black">
                  <a:alpha val="40000"/>
                </a:prstClr>
              </a:outerShdw>
            </a:effectLst>
          </p:spPr>
        </p:pic>
        <p:pic>
          <p:nvPicPr>
            <p:cNvPr id="14" name="Picture 13" title="BLM Log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47105" y="3821107"/>
              <a:ext cx="981475" cy="854865"/>
            </a:xfrm>
            <a:prstGeom prst="rect">
              <a:avLst/>
            </a:prstGeom>
            <a:effectLst>
              <a:outerShdw blurRad="50800" dist="38100" dir="2700000" algn="tl" rotWithShape="0">
                <a:prstClr val="black">
                  <a:alpha val="40000"/>
                </a:prstClr>
              </a:outerShdw>
            </a:effectLst>
          </p:spPr>
        </p:pic>
        <p:pic>
          <p:nvPicPr>
            <p:cNvPr id="15" name="Picture 14" title="USFWS Logo"/>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95105" y="3863776"/>
              <a:ext cx="695509" cy="830554"/>
            </a:xfrm>
            <a:prstGeom prst="rect">
              <a:avLst/>
            </a:prstGeom>
            <a:effectLst>
              <a:outerShdw blurRad="50800" dist="38100" dir="2700000" algn="tl" rotWithShape="0">
                <a:prstClr val="black">
                  <a:alpha val="40000"/>
                </a:prstClr>
              </a:outerShdw>
            </a:effectLst>
          </p:spPr>
        </p:pic>
      </p:grpSp>
      <p:pic>
        <p:nvPicPr>
          <p:cNvPr id="16" name="Picture 15" descr="United States Department of the Interior - Wikipedi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41446" y="275563"/>
            <a:ext cx="4158004" cy="4140679"/>
          </a:xfrm>
          <a:prstGeom prst="rect">
            <a:avLst/>
          </a:prstGeom>
        </p:spPr>
      </p:pic>
    </p:spTree>
    <p:extLst>
      <p:ext uri="{BB962C8B-B14F-4D97-AF65-F5344CB8AC3E}">
        <p14:creationId xmlns:p14="http://schemas.microsoft.com/office/powerpoint/2010/main" val="13272606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34" y="283241"/>
            <a:ext cx="9929003" cy="1325563"/>
          </a:xfrm>
        </p:spPr>
        <p:txBody>
          <a:bodyPr>
            <a:normAutofit/>
          </a:bodyPr>
          <a:lstStyle/>
          <a:p>
            <a:pPr algn="ctr"/>
            <a:r>
              <a:rPr lang="en-US" sz="4800" b="1" dirty="0" smtClean="0">
                <a:latin typeface="+mn-lt"/>
              </a:rPr>
              <a:t>WHO</a:t>
            </a:r>
            <a:endParaRPr lang="en-US" sz="4800" b="1" dirty="0">
              <a:latin typeface="+mn-lt"/>
            </a:endParaRPr>
          </a:p>
        </p:txBody>
      </p:sp>
      <p:pic>
        <p:nvPicPr>
          <p:cNvPr id="7" name="Content Placeholder 6" title="OAS Logo"/>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912696" y="209981"/>
            <a:ext cx="2061715" cy="2061715"/>
          </a:xfrm>
        </p:spPr>
      </p:pic>
      <p:sp>
        <p:nvSpPr>
          <p:cNvPr id="6" name="Content Placeholder 5"/>
          <p:cNvSpPr>
            <a:spLocks noGrp="1"/>
          </p:cNvSpPr>
          <p:nvPr>
            <p:ph sz="half" idx="2"/>
          </p:nvPr>
        </p:nvSpPr>
        <p:spPr>
          <a:xfrm>
            <a:off x="6172200" y="2324100"/>
            <a:ext cx="6019800" cy="4351338"/>
          </a:xfrm>
        </p:spPr>
        <p:txBody>
          <a:bodyPr vert="horz" lIns="91440" tIns="45720" rIns="91440" bIns="45720" rtlCol="0">
            <a:normAutofit/>
          </a:bodyPr>
          <a:lstStyle/>
          <a:p>
            <a:pPr marL="285750" indent="-285750">
              <a:spcAft>
                <a:spcPts val="600"/>
              </a:spcAft>
            </a:pPr>
            <a:r>
              <a:rPr lang="en-US" sz="2400" dirty="0"/>
              <a:t>Fleet – </a:t>
            </a:r>
            <a:r>
              <a:rPr lang="en-US" sz="2400" b="1" dirty="0"/>
              <a:t>100</a:t>
            </a:r>
            <a:r>
              <a:rPr lang="en-US" sz="2400" dirty="0"/>
              <a:t> manned, </a:t>
            </a:r>
            <a:r>
              <a:rPr lang="en-US" sz="2400" b="1" dirty="0"/>
              <a:t>650+</a:t>
            </a:r>
            <a:r>
              <a:rPr lang="en-US" sz="2400" dirty="0"/>
              <a:t> </a:t>
            </a:r>
            <a:r>
              <a:rPr lang="en-US" sz="2400" dirty="0" smtClean="0"/>
              <a:t>unmanned.</a:t>
            </a:r>
            <a:endParaRPr lang="en-US" sz="2400" dirty="0"/>
          </a:p>
          <a:p>
            <a:pPr marL="285750" indent="-285750">
              <a:spcAft>
                <a:spcPts val="600"/>
              </a:spcAft>
            </a:pPr>
            <a:r>
              <a:rPr lang="en-US" sz="2400" dirty="0" smtClean="0"/>
              <a:t>DOI Pilots </a:t>
            </a:r>
            <a:r>
              <a:rPr lang="en-US" sz="2400" dirty="0"/>
              <a:t>– </a:t>
            </a:r>
            <a:r>
              <a:rPr lang="en-US" sz="2400" b="1" dirty="0"/>
              <a:t>100</a:t>
            </a:r>
            <a:r>
              <a:rPr lang="en-US" sz="2400" dirty="0"/>
              <a:t> manned, </a:t>
            </a:r>
            <a:r>
              <a:rPr lang="en-US" sz="2400" b="1" dirty="0"/>
              <a:t>450+</a:t>
            </a:r>
            <a:r>
              <a:rPr lang="en-US" sz="2400" dirty="0"/>
              <a:t> unmanned.</a:t>
            </a:r>
          </a:p>
          <a:p>
            <a:pPr marL="285750" indent="-285750">
              <a:spcAft>
                <a:spcPts val="600"/>
              </a:spcAft>
            </a:pPr>
            <a:r>
              <a:rPr lang="en-US" sz="2400" dirty="0" smtClean="0"/>
              <a:t>~450 </a:t>
            </a:r>
            <a:r>
              <a:rPr lang="en-US" sz="2400" dirty="0"/>
              <a:t>contracts, </a:t>
            </a:r>
            <a:r>
              <a:rPr lang="en-US" sz="2400" dirty="0" smtClean="0"/>
              <a:t>~</a:t>
            </a:r>
            <a:r>
              <a:rPr lang="en-US" sz="2400" b="1" dirty="0" smtClean="0"/>
              <a:t>1,200</a:t>
            </a:r>
            <a:r>
              <a:rPr lang="en-US" sz="2400" dirty="0" smtClean="0"/>
              <a:t> manned &amp; unmanned aircraft &amp; pilots.</a:t>
            </a:r>
            <a:endParaRPr lang="en-US" sz="2400" dirty="0"/>
          </a:p>
          <a:p>
            <a:pPr marL="285750" indent="-285750">
              <a:spcAft>
                <a:spcPts val="600"/>
              </a:spcAft>
            </a:pPr>
            <a:r>
              <a:rPr lang="en-US" sz="2400" b="1" dirty="0" smtClean="0"/>
              <a:t>30</a:t>
            </a:r>
            <a:r>
              <a:rPr lang="en-US" sz="2400" dirty="0" smtClean="0"/>
              <a:t>+ mission apps, </a:t>
            </a:r>
            <a:r>
              <a:rPr lang="en-US" sz="2400" b="1" dirty="0" smtClean="0"/>
              <a:t>42</a:t>
            </a:r>
            <a:r>
              <a:rPr lang="en-US" sz="2400" dirty="0" smtClean="0"/>
              <a:t> States, U.S. Territories.</a:t>
            </a:r>
            <a:endParaRPr lang="en-US" sz="2400" dirty="0"/>
          </a:p>
          <a:p>
            <a:pPr marL="285750" indent="-285750">
              <a:spcAft>
                <a:spcPts val="600"/>
              </a:spcAft>
            </a:pPr>
            <a:r>
              <a:rPr lang="en-US" sz="2400" b="1" dirty="0"/>
              <a:t>&gt;20,000 </a:t>
            </a:r>
            <a:r>
              <a:rPr lang="en-US" sz="2400" dirty="0"/>
              <a:t>UAS </a:t>
            </a:r>
            <a:r>
              <a:rPr lang="en-US" sz="2400" dirty="0" smtClean="0"/>
              <a:t>flights, zero complaints.</a:t>
            </a:r>
            <a:endParaRPr lang="en-US" sz="2400" dirty="0"/>
          </a:p>
          <a:p>
            <a:pPr marL="285750" indent="-285750">
              <a:spcAft>
                <a:spcPts val="600"/>
              </a:spcAft>
            </a:pPr>
            <a:r>
              <a:rPr lang="en-US" sz="2400" b="1" dirty="0"/>
              <a:t>Million$</a:t>
            </a:r>
            <a:r>
              <a:rPr lang="en-US" sz="2400" dirty="0"/>
              <a:t> in documented savings.</a:t>
            </a:r>
          </a:p>
        </p:txBody>
      </p:sp>
      <p:sp>
        <p:nvSpPr>
          <p:cNvPr id="4" name="Slide Number Placeholder 3"/>
          <p:cNvSpPr>
            <a:spLocks noGrp="1"/>
          </p:cNvSpPr>
          <p:nvPr>
            <p:ph type="sldNum" sz="quarter" idx="12"/>
          </p:nvPr>
        </p:nvSpPr>
        <p:spPr/>
        <p:txBody>
          <a:bodyPr/>
          <a:lstStyle/>
          <a:p>
            <a:fld id="{62DD0E4E-505F-4C0D-A708-697B708F77C2}" type="slidenum">
              <a:rPr lang="en-US" smtClean="0"/>
              <a:t>4</a:t>
            </a:fld>
            <a:endParaRPr lang="en-US" dirty="0"/>
          </a:p>
        </p:txBody>
      </p:sp>
      <p:pic>
        <p:nvPicPr>
          <p:cNvPr id="10" name="Picture 9" descr="CNSWC Honors Naval Aviator Killed in San Diego – Ethos Live"/>
          <p:cNvPicPr>
            <a:picLocks noChangeAspect="1"/>
          </p:cNvPicPr>
          <p:nvPr/>
        </p:nvPicPr>
        <p:blipFill rotWithShape="1">
          <a:blip r:embed="rId4">
            <a:extLst>
              <a:ext uri="{28A0092B-C50C-407E-A947-70E740481C1C}">
                <a14:useLocalDpi xmlns:a14="http://schemas.microsoft.com/office/drawing/2010/main" val="0"/>
              </a:ext>
            </a:extLst>
          </a:blip>
          <a:srcRect t="13366" b="24054"/>
          <a:stretch/>
        </p:blipFill>
        <p:spPr>
          <a:xfrm>
            <a:off x="1325366" y="541124"/>
            <a:ext cx="2902017" cy="1191804"/>
          </a:xfrm>
          <a:prstGeom prst="rect">
            <a:avLst/>
          </a:prstGeom>
        </p:spPr>
      </p:pic>
      <p:sp>
        <p:nvSpPr>
          <p:cNvPr id="11" name="Content Placeholder 5"/>
          <p:cNvSpPr txBox="1">
            <a:spLocks/>
          </p:cNvSpPr>
          <p:nvPr/>
        </p:nvSpPr>
        <p:spPr>
          <a:xfrm>
            <a:off x="399335" y="2324100"/>
            <a:ext cx="5378570" cy="4241111"/>
          </a:xfrm>
          <a:prstGeom prst="rect">
            <a:avLst/>
          </a:prstGeom>
        </p:spPr>
        <p:txBody>
          <a:bodyPr vert="horz" lIns="91440" tIns="45720" rIns="91440" bIns="45720" rtlCol="0">
            <a:normAutofit/>
          </a:bodyPr>
          <a:lstStyle>
            <a:lvl1pPr marL="285750" indent="-285750" defTabSz="914400">
              <a:lnSpc>
                <a:spcPct val="90000"/>
              </a:lnSpc>
              <a:spcBef>
                <a:spcPts val="1000"/>
              </a:spcBef>
              <a:spcAft>
                <a:spcPts val="600"/>
              </a:spcAft>
              <a:buFont typeface="Arial" panose="020B0604020202020204" pitchFamily="34" charset="0"/>
              <a:buChar char="•"/>
              <a:defRPr sz="2800">
                <a:solidFill>
                  <a:srgbClr val="FFFF00"/>
                </a:solidFill>
                <a:effectLst>
                  <a:outerShdw blurRad="38100" dist="38100" dir="2700000" algn="tl">
                    <a:srgbClr val="000000">
                      <a:alpha val="43137"/>
                    </a:srgbClr>
                  </a:outerShdw>
                </a:effectLst>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lnSpc>
                <a:spcPct val="100000"/>
              </a:lnSpc>
            </a:pPr>
            <a:r>
              <a:rPr lang="en-US" sz="2400" i="1" dirty="0" smtClean="0"/>
              <a:t>Tomcat</a:t>
            </a:r>
            <a:r>
              <a:rPr lang="en-US" sz="2400" dirty="0" smtClean="0"/>
              <a:t>: fighter</a:t>
            </a:r>
            <a:r>
              <a:rPr lang="en-US" sz="2400" dirty="0"/>
              <a:t>, strike, tac </a:t>
            </a:r>
            <a:r>
              <a:rPr lang="en-US" sz="2400" dirty="0" smtClean="0"/>
              <a:t>photo recce.</a:t>
            </a:r>
            <a:endParaRPr lang="en-US" sz="2400" dirty="0"/>
          </a:p>
          <a:p>
            <a:pPr>
              <a:lnSpc>
                <a:spcPct val="100000"/>
              </a:lnSpc>
            </a:pPr>
            <a:r>
              <a:rPr lang="en-US" sz="2400" dirty="0"/>
              <a:t>Empire Test </a:t>
            </a:r>
            <a:r>
              <a:rPr lang="en-US" sz="2400" dirty="0" smtClean="0"/>
              <a:t>Pilots School.</a:t>
            </a:r>
            <a:endParaRPr lang="en-US" sz="2400" dirty="0"/>
          </a:p>
          <a:p>
            <a:pPr>
              <a:lnSpc>
                <a:spcPct val="100000"/>
              </a:lnSpc>
            </a:pPr>
            <a:r>
              <a:rPr lang="en-US" sz="2400" dirty="0"/>
              <a:t>Pentagon – </a:t>
            </a:r>
            <a:r>
              <a:rPr lang="en-US" sz="2400" dirty="0" smtClean="0"/>
              <a:t>OPNAV (N80), </a:t>
            </a:r>
            <a:r>
              <a:rPr lang="en-US" sz="2400" dirty="0"/>
              <a:t>JCS (J-8).</a:t>
            </a:r>
          </a:p>
          <a:p>
            <a:pPr>
              <a:lnSpc>
                <a:spcPct val="100000"/>
              </a:lnSpc>
            </a:pPr>
            <a:r>
              <a:rPr lang="en-US" sz="2400" dirty="0"/>
              <a:t>DAWIA T&amp;E Level III.</a:t>
            </a:r>
          </a:p>
          <a:p>
            <a:pPr>
              <a:lnSpc>
                <a:spcPct val="100000"/>
              </a:lnSpc>
            </a:pPr>
            <a:r>
              <a:rPr lang="en-US" sz="2400" dirty="0"/>
              <a:t>Acquisition &amp; financial mgmt.</a:t>
            </a:r>
          </a:p>
          <a:p>
            <a:pPr>
              <a:lnSpc>
                <a:spcPct val="100000"/>
              </a:lnSpc>
            </a:pPr>
            <a:r>
              <a:rPr lang="en-US" sz="2400" dirty="0" smtClean="0"/>
              <a:t>F-14</a:t>
            </a:r>
            <a:r>
              <a:rPr lang="en-US" sz="2400" dirty="0"/>
              <a:t>, </a:t>
            </a:r>
            <a:r>
              <a:rPr lang="en-US" sz="2400" dirty="0" smtClean="0"/>
              <a:t>Naval Weapons Test Squadron, </a:t>
            </a:r>
            <a:r>
              <a:rPr lang="en-US" sz="2400" dirty="0"/>
              <a:t>&amp; Air Engineering Station commands.</a:t>
            </a:r>
          </a:p>
          <a:p>
            <a:endParaRPr lang="en-US" sz="2400" dirty="0">
              <a:effectLst/>
            </a:endParaRPr>
          </a:p>
        </p:txBody>
      </p:sp>
      <p:cxnSp>
        <p:nvCxnSpPr>
          <p:cNvPr id="12" name="Straight Connector 11" title="Dashed line"/>
          <p:cNvCxnSpPr/>
          <p:nvPr/>
        </p:nvCxnSpPr>
        <p:spPr>
          <a:xfrm>
            <a:off x="6009978" y="2271696"/>
            <a:ext cx="0" cy="3749171"/>
          </a:xfrm>
          <a:prstGeom prst="line">
            <a:avLst/>
          </a:prstGeom>
          <a:ln w="76200">
            <a:solidFill>
              <a:srgbClr val="AC3EC1"/>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495917" y="1857052"/>
            <a:ext cx="1002326" cy="461665"/>
          </a:xfrm>
          <a:prstGeom prst="rect">
            <a:avLst/>
          </a:prstGeom>
          <a:noFill/>
        </p:spPr>
        <p:txBody>
          <a:bodyPr wrap="none" rtlCol="0">
            <a:spAutoFit/>
          </a:bodyPr>
          <a:lstStyle/>
          <a:p>
            <a:r>
              <a:rPr lang="en-US" sz="2400" spc="100" dirty="0" smtClean="0">
                <a:solidFill>
                  <a:srgbClr val="FFC000"/>
                </a:solidFill>
              </a:rPr>
              <a:t>TS SCI</a:t>
            </a:r>
            <a:endParaRPr lang="en-US" sz="2400" spc="100" dirty="0">
              <a:solidFill>
                <a:srgbClr val="FFC000"/>
              </a:solidFill>
            </a:endParaRPr>
          </a:p>
        </p:txBody>
      </p:sp>
      <p:sp>
        <p:nvSpPr>
          <p:cNvPr id="5" name="4-Point Star 4" title="UAS Experience Indicator"/>
          <p:cNvSpPr/>
          <p:nvPr/>
        </p:nvSpPr>
        <p:spPr>
          <a:xfrm>
            <a:off x="3992371" y="2925454"/>
            <a:ext cx="404354" cy="388188"/>
          </a:xfrm>
          <a:prstGeom prst="star4">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4-Point Star 15" title="UAS Experience Indicator"/>
          <p:cNvSpPr/>
          <p:nvPr/>
        </p:nvSpPr>
        <p:spPr>
          <a:xfrm>
            <a:off x="5183296" y="3516703"/>
            <a:ext cx="404354" cy="388188"/>
          </a:xfrm>
          <a:prstGeom prst="star4">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4-Point Star 18" title="UAS Experience Indicator"/>
          <p:cNvSpPr/>
          <p:nvPr/>
        </p:nvSpPr>
        <p:spPr>
          <a:xfrm>
            <a:off x="3636292" y="4111581"/>
            <a:ext cx="404354" cy="388188"/>
          </a:xfrm>
          <a:prstGeom prst="star4">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4-Point Star 19" descr="Depicts career stops with UAS experience&#10;" title="UAS Experience"/>
          <p:cNvSpPr/>
          <p:nvPr/>
        </p:nvSpPr>
        <p:spPr>
          <a:xfrm>
            <a:off x="4573696" y="4680580"/>
            <a:ext cx="404354" cy="388188"/>
          </a:xfrm>
          <a:prstGeom prst="star4">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4-Point Star 20" title="UAS Experience Indicator"/>
          <p:cNvSpPr/>
          <p:nvPr/>
        </p:nvSpPr>
        <p:spPr>
          <a:xfrm>
            <a:off x="5293740" y="5603935"/>
            <a:ext cx="404354" cy="388188"/>
          </a:xfrm>
          <a:prstGeom prst="star4">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4-Point Star 21" title="UAS Experience Indicator"/>
          <p:cNvSpPr/>
          <p:nvPr/>
        </p:nvSpPr>
        <p:spPr>
          <a:xfrm>
            <a:off x="1199170" y="6132946"/>
            <a:ext cx="404354" cy="388188"/>
          </a:xfrm>
          <a:prstGeom prst="star4">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604513" y="6080483"/>
            <a:ext cx="9135374" cy="461665"/>
          </a:xfrm>
          <a:prstGeom prst="rect">
            <a:avLst/>
          </a:prstGeom>
          <a:noFill/>
        </p:spPr>
        <p:txBody>
          <a:bodyPr wrap="square" rtlCol="0">
            <a:spAutoFit/>
          </a:bodyPr>
          <a:lstStyle/>
          <a:p>
            <a:pPr algn="ctr"/>
            <a:r>
              <a:rPr lang="en-US" sz="2400" dirty="0" smtClean="0">
                <a:ln w="3175">
                  <a:noFill/>
                </a:ln>
                <a:solidFill>
                  <a:srgbClr val="FF0000"/>
                </a:solidFill>
                <a:effectLst/>
              </a:rPr>
              <a:t>30+ years UAS development, testing, acquisition, operations experience.</a:t>
            </a:r>
            <a:endParaRPr lang="en-US" sz="2400" dirty="0">
              <a:ln w="3175">
                <a:noFill/>
              </a:ln>
              <a:solidFill>
                <a:srgbClr val="FF0000"/>
              </a:solidFill>
              <a:effectLst/>
            </a:endParaRPr>
          </a:p>
        </p:txBody>
      </p:sp>
      <p:sp>
        <p:nvSpPr>
          <p:cNvPr id="17" name="4-Point Star 16" descr="Depicts career stops with UAS experience." title="UAS Experience"/>
          <p:cNvSpPr/>
          <p:nvPr/>
        </p:nvSpPr>
        <p:spPr>
          <a:xfrm>
            <a:off x="11353800" y="2361783"/>
            <a:ext cx="404354" cy="388188"/>
          </a:xfrm>
          <a:prstGeom prst="star4">
            <a:avLst/>
          </a:prstGeom>
          <a:solidFill>
            <a:srgbClr val="FF00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1663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A Common Myth </a:t>
            </a:r>
            <a:endParaRPr lang="en-US" b="1" dirty="0">
              <a:latin typeface="+mn-lt"/>
            </a:endParaRPr>
          </a:p>
        </p:txBody>
      </p:sp>
      <p:sp>
        <p:nvSpPr>
          <p:cNvPr id="3" name="Slide Number Placeholder 2"/>
          <p:cNvSpPr>
            <a:spLocks noGrp="1"/>
          </p:cNvSpPr>
          <p:nvPr>
            <p:ph type="sldNum" sz="quarter" idx="12"/>
          </p:nvPr>
        </p:nvSpPr>
        <p:spPr/>
        <p:txBody>
          <a:bodyPr/>
          <a:lstStyle/>
          <a:p>
            <a:fld id="{62DD0E4E-505F-4C0D-A708-697B708F77C2}" type="slidenum">
              <a:rPr lang="en-US" smtClean="0"/>
              <a:t>5</a:t>
            </a:fld>
            <a:endParaRPr lang="en-US" dirty="0"/>
          </a:p>
        </p:txBody>
      </p:sp>
      <p:sp>
        <p:nvSpPr>
          <p:cNvPr id="5" name="Oval 4" descr="Venn Circle" title="Domestic Applications Commercial Drones"/>
          <p:cNvSpPr/>
          <p:nvPr/>
        </p:nvSpPr>
        <p:spPr>
          <a:xfrm>
            <a:off x="3753930" y="2009251"/>
            <a:ext cx="4028536" cy="4028536"/>
          </a:xfrm>
          <a:prstGeom prst="ellipse">
            <a:avLst/>
          </a:prstGeom>
          <a:solidFill>
            <a:srgbClr val="29AF8C"/>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descr="Venn Circle" title="Military applications - Military UAS"/>
          <p:cNvSpPr/>
          <p:nvPr/>
        </p:nvSpPr>
        <p:spPr>
          <a:xfrm>
            <a:off x="4155058" y="2009251"/>
            <a:ext cx="4028536" cy="4028536"/>
          </a:xfrm>
          <a:prstGeom prst="ellipse">
            <a:avLst/>
          </a:prstGeom>
          <a:solidFill>
            <a:schemeClr val="accent4">
              <a:alpha val="40000"/>
            </a:schemeClr>
          </a:solidFill>
          <a:ln>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8023" y="3131237"/>
            <a:ext cx="3462936" cy="954107"/>
          </a:xfrm>
          <a:prstGeom prst="rect">
            <a:avLst/>
          </a:prstGeom>
          <a:noFill/>
        </p:spPr>
        <p:txBody>
          <a:bodyPr wrap="none" lIns="91440" tIns="45720" rIns="91440" bIns="45720">
            <a:spAutoFit/>
          </a:bodyPr>
          <a:lstStyle/>
          <a:p>
            <a:r>
              <a:rPr lang="en-US" sz="2800" b="1" cap="none" spc="0" dirty="0" smtClean="0">
                <a:ln w="6600">
                  <a:solidFill>
                    <a:schemeClr val="accent2"/>
                  </a:solidFill>
                  <a:prstDash val="solid"/>
                </a:ln>
                <a:solidFill>
                  <a:srgbClr val="FFFFFF"/>
                </a:solidFill>
                <a:effectLst>
                  <a:outerShdw dist="38100" dir="2700000" algn="tl" rotWithShape="0">
                    <a:schemeClr val="accent2"/>
                  </a:outerShdw>
                </a:effectLst>
              </a:rPr>
              <a:t>Domestic applications</a:t>
            </a:r>
          </a:p>
          <a:p>
            <a:r>
              <a:rPr lang="en-US" sz="2800" b="1" dirty="0" smtClean="0">
                <a:ln w="6600">
                  <a:solidFill>
                    <a:schemeClr val="accent2"/>
                  </a:solidFill>
                  <a:prstDash val="solid"/>
                </a:ln>
                <a:solidFill>
                  <a:srgbClr val="FFFFFF"/>
                </a:solidFill>
                <a:effectLst>
                  <a:outerShdw dist="38100" dir="2700000" algn="tl" rotWithShape="0">
                    <a:schemeClr val="accent2"/>
                  </a:outerShdw>
                </a:effectLst>
              </a:rPr>
              <a:t>Commercial drones</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Rectangle 7"/>
          <p:cNvSpPr/>
          <p:nvPr/>
        </p:nvSpPr>
        <p:spPr>
          <a:xfrm>
            <a:off x="8312990" y="3131237"/>
            <a:ext cx="3247043" cy="954107"/>
          </a:xfrm>
          <a:prstGeom prst="rect">
            <a:avLst/>
          </a:prstGeom>
          <a:noFill/>
        </p:spPr>
        <p:txBody>
          <a:bodyPr wrap="none" lIns="91440" tIns="45720" rIns="91440" bIns="45720">
            <a:spAutoFit/>
          </a:bodyPr>
          <a:lstStyle/>
          <a:p>
            <a:r>
              <a:rPr lang="en-US" sz="2800" b="1" cap="none" spc="0" dirty="0" smtClean="0">
                <a:ln w="6600">
                  <a:solidFill>
                    <a:schemeClr val="accent4"/>
                  </a:solidFill>
                  <a:prstDash val="solid"/>
                </a:ln>
                <a:solidFill>
                  <a:srgbClr val="FFFFFF"/>
                </a:solidFill>
                <a:effectLst>
                  <a:glow rad="101600">
                    <a:schemeClr val="accent4">
                      <a:satMod val="175000"/>
                      <a:alpha val="40000"/>
                    </a:schemeClr>
                  </a:glow>
                  <a:outerShdw dist="38100" dir="2700000" algn="tl" rotWithShape="0">
                    <a:schemeClr val="accent2"/>
                  </a:outerShdw>
                </a:effectLst>
              </a:rPr>
              <a:t>Military applications</a:t>
            </a:r>
          </a:p>
          <a:p>
            <a:r>
              <a:rPr lang="en-US" sz="2800" b="1" dirty="0" smtClean="0">
                <a:ln w="6600">
                  <a:solidFill>
                    <a:schemeClr val="accent4"/>
                  </a:solidFill>
                  <a:prstDash val="solid"/>
                </a:ln>
                <a:solidFill>
                  <a:srgbClr val="FFFFFF"/>
                </a:solidFill>
                <a:effectLst>
                  <a:glow rad="101600">
                    <a:schemeClr val="accent4">
                      <a:satMod val="175000"/>
                      <a:alpha val="40000"/>
                    </a:schemeClr>
                  </a:glow>
                  <a:outerShdw dist="38100" dir="2700000" algn="tl" rotWithShape="0">
                    <a:schemeClr val="accent2"/>
                  </a:outerShdw>
                </a:effectLst>
              </a:rPr>
              <a:t>Military UAS</a:t>
            </a:r>
            <a:endParaRPr lang="en-US" sz="2800" b="1" cap="none" spc="0" dirty="0">
              <a:ln w="6600">
                <a:solidFill>
                  <a:schemeClr val="accent4"/>
                </a:solidFill>
                <a:prstDash val="solid"/>
              </a:ln>
              <a:solidFill>
                <a:srgbClr val="FFFFFF"/>
              </a:solidFill>
              <a:effectLst>
                <a:glow rad="101600">
                  <a:schemeClr val="accent4">
                    <a:satMod val="175000"/>
                    <a:alpha val="40000"/>
                  </a:schemeClr>
                </a:glow>
                <a:outerShdw dist="38100" dir="2700000" algn="tl" rotWithShape="0">
                  <a:schemeClr val="accent2"/>
                </a:outerShdw>
              </a:effectLst>
            </a:endParaRPr>
          </a:p>
        </p:txBody>
      </p:sp>
      <p:pic>
        <p:nvPicPr>
          <p:cNvPr id="9" name="Picture 8" descr="ユニコーンクリップアート 無料画像 - Public Domain Pictures"/>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8087986" y="250167"/>
            <a:ext cx="1866897" cy="2096218"/>
          </a:xfrm>
          <a:prstGeom prst="rect">
            <a:avLst/>
          </a:prstGeom>
          <a:effectLst>
            <a:softEdge rad="127000"/>
          </a:effectLst>
        </p:spPr>
      </p:pic>
    </p:spTree>
    <p:extLst>
      <p:ext uri="{BB962C8B-B14F-4D97-AF65-F5344CB8AC3E}">
        <p14:creationId xmlns:p14="http://schemas.microsoft.com/office/powerpoint/2010/main" val="1569046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n-lt"/>
              </a:rPr>
              <a:t>The Reality</a:t>
            </a:r>
            <a:endParaRPr lang="en-US" b="1" dirty="0">
              <a:latin typeface="+mn-lt"/>
            </a:endParaRPr>
          </a:p>
        </p:txBody>
      </p:sp>
      <p:sp>
        <p:nvSpPr>
          <p:cNvPr id="3" name="Slide Number Placeholder 2"/>
          <p:cNvSpPr>
            <a:spLocks noGrp="1"/>
          </p:cNvSpPr>
          <p:nvPr>
            <p:ph type="sldNum" sz="quarter" idx="12"/>
          </p:nvPr>
        </p:nvSpPr>
        <p:spPr/>
        <p:txBody>
          <a:bodyPr/>
          <a:lstStyle/>
          <a:p>
            <a:fld id="{62DD0E4E-505F-4C0D-A708-697B708F77C2}" type="slidenum">
              <a:rPr lang="en-US" smtClean="0"/>
              <a:t>6</a:t>
            </a:fld>
            <a:endParaRPr lang="en-US" dirty="0"/>
          </a:p>
        </p:txBody>
      </p:sp>
      <p:sp>
        <p:nvSpPr>
          <p:cNvPr id="5" name="Oval 4" descr="Venn Circle" title="Domestic Commercial"/>
          <p:cNvSpPr/>
          <p:nvPr/>
        </p:nvSpPr>
        <p:spPr>
          <a:xfrm>
            <a:off x="2389517" y="2044461"/>
            <a:ext cx="4028536" cy="4028536"/>
          </a:xfrm>
          <a:prstGeom prst="ellipse">
            <a:avLst/>
          </a:prstGeom>
          <a:solidFill>
            <a:srgbClr val="29AF8C"/>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Do</a:t>
            </a:r>
            <a:endParaRPr lang="en-US" dirty="0"/>
          </a:p>
        </p:txBody>
      </p:sp>
      <p:sp>
        <p:nvSpPr>
          <p:cNvPr id="6" name="Oval 5" descr="Venn Circle" title="Military "/>
          <p:cNvSpPr/>
          <p:nvPr/>
        </p:nvSpPr>
        <p:spPr>
          <a:xfrm>
            <a:off x="5768198" y="2044461"/>
            <a:ext cx="4028536" cy="4028536"/>
          </a:xfrm>
          <a:prstGeom prst="ellipse">
            <a:avLst/>
          </a:prstGeom>
          <a:solidFill>
            <a:schemeClr val="accent4">
              <a:alpha val="40000"/>
            </a:schemeClr>
          </a:solidFill>
          <a:ln>
            <a:solidFill>
              <a:srgbClr val="7030A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3684" y="1966671"/>
            <a:ext cx="1960537" cy="954107"/>
          </a:xfrm>
          <a:prstGeom prst="rect">
            <a:avLst/>
          </a:prstGeom>
          <a:noFill/>
        </p:spPr>
        <p:txBody>
          <a:bodyPr wrap="none" lIns="91440" tIns="45720" rIns="91440" bIns="45720">
            <a:spAutoFit/>
          </a:bodyPr>
          <a:lstStyle/>
          <a:p>
            <a:r>
              <a:rPr lang="en-US" sz="2800" b="1" cap="none" spc="0" dirty="0" smtClean="0">
                <a:ln w="6600">
                  <a:solidFill>
                    <a:schemeClr val="accent2"/>
                  </a:solidFill>
                  <a:prstDash val="solid"/>
                </a:ln>
                <a:solidFill>
                  <a:srgbClr val="FFFFFF"/>
                </a:solidFill>
                <a:effectLst>
                  <a:outerShdw dist="38100" dir="2700000" algn="tl" rotWithShape="0">
                    <a:schemeClr val="accent2"/>
                  </a:outerShdw>
                </a:effectLst>
              </a:rPr>
              <a:t>Domestic</a:t>
            </a:r>
          </a:p>
          <a:p>
            <a:r>
              <a:rPr lang="en-US" sz="2800" b="1" dirty="0" smtClean="0">
                <a:ln w="6600">
                  <a:solidFill>
                    <a:schemeClr val="accent2"/>
                  </a:solidFill>
                  <a:prstDash val="solid"/>
                </a:ln>
                <a:solidFill>
                  <a:srgbClr val="FFFFFF"/>
                </a:solidFill>
                <a:effectLst>
                  <a:outerShdw dist="38100" dir="2700000" algn="tl" rotWithShape="0">
                    <a:schemeClr val="accent2"/>
                  </a:outerShdw>
                </a:effectLst>
              </a:rPr>
              <a:t>Commercial</a:t>
            </a:r>
            <a:endParaRPr lang="en-US" sz="2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Rectangle 7"/>
          <p:cNvSpPr/>
          <p:nvPr/>
        </p:nvSpPr>
        <p:spPr>
          <a:xfrm>
            <a:off x="10064152" y="2044461"/>
            <a:ext cx="1362552" cy="523220"/>
          </a:xfrm>
          <a:prstGeom prst="rect">
            <a:avLst/>
          </a:prstGeom>
          <a:noFill/>
        </p:spPr>
        <p:txBody>
          <a:bodyPr wrap="none" lIns="91440" tIns="45720" rIns="91440" bIns="45720">
            <a:spAutoFit/>
          </a:bodyPr>
          <a:lstStyle/>
          <a:p>
            <a:r>
              <a:rPr lang="en-US" sz="2800" b="1" cap="none" spc="0" dirty="0" smtClean="0">
                <a:ln w="6600">
                  <a:solidFill>
                    <a:schemeClr val="accent4"/>
                  </a:solidFill>
                  <a:prstDash val="solid"/>
                </a:ln>
                <a:solidFill>
                  <a:srgbClr val="FFFFFF"/>
                </a:solidFill>
                <a:effectLst>
                  <a:glow rad="101600">
                    <a:schemeClr val="accent4">
                      <a:satMod val="175000"/>
                      <a:alpha val="40000"/>
                    </a:schemeClr>
                  </a:glow>
                  <a:outerShdw dist="38100" dir="2700000" algn="tl" rotWithShape="0">
                    <a:schemeClr val="accent2"/>
                  </a:outerShdw>
                </a:effectLst>
              </a:rPr>
              <a:t>Military</a:t>
            </a:r>
            <a:endParaRPr lang="en-US" sz="2800" b="1" cap="none" spc="0" dirty="0">
              <a:ln w="6600">
                <a:solidFill>
                  <a:schemeClr val="accent4"/>
                </a:solidFill>
                <a:prstDash val="solid"/>
              </a:ln>
              <a:solidFill>
                <a:srgbClr val="FFFFFF"/>
              </a:solidFill>
              <a:effectLst>
                <a:glow rad="101600">
                  <a:schemeClr val="accent4">
                    <a:satMod val="175000"/>
                    <a:alpha val="40000"/>
                  </a:schemeClr>
                </a:glow>
                <a:outerShdw dist="38100" dir="2700000" algn="tl" rotWithShape="0">
                  <a:schemeClr val="accent2"/>
                </a:outerShdw>
              </a:effectLst>
            </a:endParaRPr>
          </a:p>
        </p:txBody>
      </p:sp>
      <p:sp>
        <p:nvSpPr>
          <p:cNvPr id="4" name="TextBox 3"/>
          <p:cNvSpPr txBox="1"/>
          <p:nvPr/>
        </p:nvSpPr>
        <p:spPr>
          <a:xfrm>
            <a:off x="2999117" y="2543366"/>
            <a:ext cx="3096883" cy="3477875"/>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Operating Environment.</a:t>
            </a:r>
          </a:p>
          <a:p>
            <a:pPr marL="285750" indent="-285750">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Mission.</a:t>
            </a:r>
          </a:p>
          <a:p>
            <a:pPr marL="285750" indent="-285750">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Product Range.</a:t>
            </a:r>
          </a:p>
          <a:p>
            <a:pPr marL="285750" indent="-285750">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Maintenance.</a:t>
            </a:r>
          </a:p>
          <a:p>
            <a:pPr marL="285750" indent="-285750">
              <a:buFont typeface="Arial" panose="020B0604020202020204" pitchFamily="34" charset="0"/>
              <a:buChar char="•"/>
            </a:pPr>
            <a:r>
              <a:rPr lang="en-US" sz="2000" b="1" dirty="0">
                <a:solidFill>
                  <a:srgbClr val="FFFF00"/>
                </a:solidFill>
                <a:effectLst>
                  <a:outerShdw blurRad="38100" dist="38100" dir="2700000" algn="tl">
                    <a:srgbClr val="000000">
                      <a:alpha val="43137"/>
                    </a:srgbClr>
                  </a:outerShdw>
                </a:effectLst>
              </a:rPr>
              <a:t>Automation.</a:t>
            </a:r>
          </a:p>
          <a:p>
            <a:pPr marL="285750" indent="-285750">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Training.</a:t>
            </a:r>
          </a:p>
          <a:p>
            <a:pPr marL="285750" indent="-285750">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Privacy.</a:t>
            </a:r>
          </a:p>
          <a:p>
            <a:pPr marL="285750" indent="-285750">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Transparency.</a:t>
            </a:r>
          </a:p>
          <a:p>
            <a:pPr marL="285750" indent="-285750">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Collaboration.</a:t>
            </a:r>
          </a:p>
          <a:p>
            <a:pPr marL="285750" indent="-285750">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Budget</a:t>
            </a:r>
            <a:r>
              <a:rPr lang="en-US" sz="2000" b="1" dirty="0">
                <a:solidFill>
                  <a:srgbClr val="FFFF00"/>
                </a:solidFill>
                <a:effectLst>
                  <a:outerShdw blurRad="38100" dist="38100" dir="2700000" algn="tl">
                    <a:srgbClr val="000000">
                      <a:alpha val="43137"/>
                    </a:srgbClr>
                  </a:outerShdw>
                </a:effectLst>
              </a:rPr>
              <a:t>.</a:t>
            </a:r>
          </a:p>
          <a:p>
            <a:pPr marL="285750" indent="-285750">
              <a:buFont typeface="Arial" panose="020B0604020202020204" pitchFamily="34" charset="0"/>
              <a:buChar char="•"/>
            </a:pPr>
            <a:endParaRPr lang="en-US" sz="2000" b="1"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5952602" y="2904567"/>
            <a:ext cx="327803" cy="2308324"/>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AI RCRAFT</a:t>
            </a:r>
            <a:endParaRPr lang="en-US" b="1" dirty="0">
              <a:effectLst>
                <a:outerShdw blurRad="38100" dist="38100" dir="2700000" algn="tl">
                  <a:srgbClr val="000000">
                    <a:alpha val="43137"/>
                  </a:srgbClr>
                </a:outerShdw>
              </a:effectLst>
            </a:endParaRPr>
          </a:p>
        </p:txBody>
      </p:sp>
      <p:pic>
        <p:nvPicPr>
          <p:cNvPr id="10" name="Picture 9" descr="This Motown Singer Turned His Wild Mustang Ranch Into a ..."/>
          <p:cNvPicPr/>
          <p:nvPr/>
        </p:nvPicPr>
        <p:blipFill>
          <a:blip r:embed="rId3">
            <a:extLst>
              <a:ext uri="{28A0092B-C50C-407E-A947-70E740481C1C}">
                <a14:useLocalDpi xmlns:a14="http://schemas.microsoft.com/office/drawing/2010/main" val="0"/>
              </a:ext>
            </a:extLst>
          </a:blip>
          <a:stretch>
            <a:fillRect/>
          </a:stretch>
        </p:blipFill>
        <p:spPr>
          <a:xfrm>
            <a:off x="4889266" y="433856"/>
            <a:ext cx="2287911" cy="1500998"/>
          </a:xfrm>
          <a:prstGeom prst="rect">
            <a:avLst/>
          </a:prstGeom>
          <a:effectLst>
            <a:softEdge rad="127000"/>
          </a:effectLst>
        </p:spPr>
      </p:pic>
      <p:sp>
        <p:nvSpPr>
          <p:cNvPr id="11" name="Rectangle 10"/>
          <p:cNvSpPr/>
          <p:nvPr/>
        </p:nvSpPr>
        <p:spPr>
          <a:xfrm>
            <a:off x="4040379" y="6425452"/>
            <a:ext cx="3958841" cy="369332"/>
          </a:xfrm>
          <a:prstGeom prst="rect">
            <a:avLst/>
          </a:prstGeom>
        </p:spPr>
        <p:txBody>
          <a:bodyPr wrap="none">
            <a:spAutoFit/>
          </a:bodyPr>
          <a:lstStyle/>
          <a:p>
            <a:r>
              <a:rPr lang="en-US" dirty="0"/>
              <a:t>https://www.doi.gov/aviation/uas/news</a:t>
            </a:r>
          </a:p>
        </p:txBody>
      </p:sp>
    </p:spTree>
    <p:extLst>
      <p:ext uri="{BB962C8B-B14F-4D97-AF65-F5344CB8AC3E}">
        <p14:creationId xmlns:p14="http://schemas.microsoft.com/office/powerpoint/2010/main" val="2376789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8955" y="103009"/>
            <a:ext cx="10131425" cy="1456267"/>
          </a:xfrm>
        </p:spPr>
        <p:txBody>
          <a:bodyPr>
            <a:normAutofit/>
          </a:bodyPr>
          <a:lstStyle/>
          <a:p>
            <a:r>
              <a:rPr lang="en-US" sz="4400" b="1" dirty="0" smtClean="0">
                <a:latin typeface="+mn-lt"/>
              </a:rPr>
              <a:t>Why? - </a:t>
            </a:r>
            <a:r>
              <a:rPr lang="en-US" sz="4400" b="1" i="1" dirty="0" smtClean="0">
                <a:solidFill>
                  <a:srgbClr val="FFFF00"/>
                </a:solidFill>
                <a:latin typeface="+mn-lt"/>
              </a:rPr>
              <a:t>Requirements</a:t>
            </a:r>
            <a:endParaRPr lang="en-US" sz="4400" b="1" i="1" dirty="0">
              <a:solidFill>
                <a:srgbClr val="FFFF00"/>
              </a:solidFill>
              <a:latin typeface="+mn-lt"/>
            </a:endParaRPr>
          </a:p>
        </p:txBody>
      </p:sp>
      <p:sp>
        <p:nvSpPr>
          <p:cNvPr id="13" name="Content Placeholder 12"/>
          <p:cNvSpPr>
            <a:spLocks noGrp="1"/>
          </p:cNvSpPr>
          <p:nvPr>
            <p:ph sz="half" idx="2"/>
          </p:nvPr>
        </p:nvSpPr>
        <p:spPr>
          <a:xfrm>
            <a:off x="4065162" y="2316470"/>
            <a:ext cx="4992573" cy="3990537"/>
          </a:xfrm>
        </p:spPr>
        <p:txBody>
          <a:bodyPr>
            <a:noAutofit/>
          </a:bodyPr>
          <a:lstStyle/>
          <a:p>
            <a:pPr>
              <a:spcAft>
                <a:spcPts val="1200"/>
              </a:spcAft>
            </a:pPr>
            <a:r>
              <a:rPr lang="en-US" b="1" dirty="0" smtClean="0">
                <a:solidFill>
                  <a:srgbClr val="FFFF00"/>
                </a:solidFill>
                <a:effectLst>
                  <a:outerShdw blurRad="38100" dist="38100" dir="2700000" algn="tl">
                    <a:srgbClr val="000000">
                      <a:alpha val="43137"/>
                    </a:srgbClr>
                  </a:outerShdw>
                </a:effectLst>
              </a:rPr>
              <a:t>2010 – 2014 </a:t>
            </a:r>
            <a:r>
              <a:rPr lang="en-US" dirty="0" smtClean="0"/>
              <a:t>OT&amp;E – Raven, T-Hawk, Super Bat didn’t meet DOI platform, payload, and processing requirements.</a:t>
            </a:r>
          </a:p>
          <a:p>
            <a:pPr>
              <a:spcAft>
                <a:spcPts val="1200"/>
              </a:spcAft>
            </a:pPr>
            <a:r>
              <a:rPr lang="en-US" b="1" dirty="0" smtClean="0">
                <a:solidFill>
                  <a:srgbClr val="FFFF00"/>
                </a:solidFill>
                <a:effectLst>
                  <a:outerShdw blurRad="38100" dist="38100" dir="2700000" algn="tl">
                    <a:srgbClr val="000000">
                      <a:alpha val="43137"/>
                    </a:srgbClr>
                  </a:outerShdw>
                </a:effectLst>
              </a:rPr>
              <a:t>2014</a:t>
            </a:r>
            <a:r>
              <a:rPr lang="en-US" dirty="0" smtClean="0"/>
              <a:t> </a:t>
            </a:r>
            <a:r>
              <a:rPr lang="en-US" dirty="0" smtClean="0">
                <a:hlinkClick r:id="rId3"/>
              </a:rPr>
              <a:t>Master UAS Requirements</a:t>
            </a:r>
            <a:r>
              <a:rPr lang="en-US" dirty="0"/>
              <a:t> </a:t>
            </a:r>
            <a:r>
              <a:rPr lang="en-US" dirty="0" smtClean="0"/>
              <a:t>published (9).</a:t>
            </a:r>
          </a:p>
        </p:txBody>
      </p:sp>
      <p:sp>
        <p:nvSpPr>
          <p:cNvPr id="4" name="Slide Number Placeholder 3"/>
          <p:cNvSpPr>
            <a:spLocks noGrp="1"/>
          </p:cNvSpPr>
          <p:nvPr>
            <p:ph type="sldNum" sz="quarter" idx="12"/>
          </p:nvPr>
        </p:nvSpPr>
        <p:spPr>
          <a:xfrm>
            <a:off x="11436419" y="6329306"/>
            <a:ext cx="551167" cy="377825"/>
          </a:xfrm>
        </p:spPr>
        <p:txBody>
          <a:bodyPr/>
          <a:lstStyle/>
          <a:p>
            <a:fld id="{D57F1E4F-1CFF-5643-939E-217C01CDF565}" type="slidenum">
              <a:rPr lang="en-US" smtClean="0"/>
              <a:pPr/>
              <a:t>7</a:t>
            </a:fld>
            <a:endParaRPr lang="en-US" dirty="0"/>
          </a:p>
        </p:txBody>
      </p:sp>
      <p:grpSp>
        <p:nvGrpSpPr>
          <p:cNvPr id="29" name="Group 28" descr="Platform, Payload, Processing, all considered in a mission and security context" title="UAS Components"/>
          <p:cNvGrpSpPr/>
          <p:nvPr/>
        </p:nvGrpSpPr>
        <p:grpSpPr>
          <a:xfrm>
            <a:off x="251309" y="2084859"/>
            <a:ext cx="3828098" cy="3857598"/>
            <a:chOff x="632662" y="1715066"/>
            <a:chExt cx="3828098" cy="3857598"/>
          </a:xfrm>
        </p:grpSpPr>
        <p:sp>
          <p:nvSpPr>
            <p:cNvPr id="2" name="Oval 1"/>
            <p:cNvSpPr/>
            <p:nvPr/>
          </p:nvSpPr>
          <p:spPr>
            <a:xfrm>
              <a:off x="898088" y="1989714"/>
              <a:ext cx="3283002" cy="3308302"/>
            </a:xfrm>
            <a:prstGeom prst="ellipse">
              <a:avLst/>
            </a:prstGeom>
            <a:solidFill>
              <a:srgbClr val="EED8F3">
                <a:alpha val="14902"/>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Oval 10"/>
            <p:cNvSpPr/>
            <p:nvPr/>
          </p:nvSpPr>
          <p:spPr>
            <a:xfrm>
              <a:off x="632662" y="1715066"/>
              <a:ext cx="3828098" cy="3857598"/>
            </a:xfrm>
            <a:prstGeom prst="ellipse">
              <a:avLst/>
            </a:prstGeom>
            <a:solidFill>
              <a:srgbClr val="F4D8E7">
                <a:alpha val="20000"/>
              </a:srgbClr>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27" name="Group 26"/>
            <p:cNvGrpSpPr/>
            <p:nvPr/>
          </p:nvGrpSpPr>
          <p:grpSpPr>
            <a:xfrm>
              <a:off x="1131139" y="2179232"/>
              <a:ext cx="2772308" cy="2616651"/>
              <a:chOff x="972518" y="2370255"/>
              <a:chExt cx="3543066" cy="3344133"/>
            </a:xfrm>
          </p:grpSpPr>
          <p:grpSp>
            <p:nvGrpSpPr>
              <p:cNvPr id="15" name="Group 14"/>
              <p:cNvGrpSpPr/>
              <p:nvPr/>
            </p:nvGrpSpPr>
            <p:grpSpPr>
              <a:xfrm>
                <a:off x="972518" y="2370255"/>
                <a:ext cx="3543066" cy="3344133"/>
                <a:chOff x="972518" y="2370255"/>
                <a:chExt cx="3543066" cy="3344133"/>
              </a:xfrm>
            </p:grpSpPr>
            <p:sp>
              <p:nvSpPr>
                <p:cNvPr id="24" name="Freeform 23"/>
                <p:cNvSpPr/>
                <p:nvPr/>
              </p:nvSpPr>
              <p:spPr>
                <a:xfrm>
                  <a:off x="1715087" y="2370255"/>
                  <a:ext cx="2057928" cy="2057928"/>
                </a:xfrm>
                <a:custGeom>
                  <a:avLst/>
                  <a:gdLst>
                    <a:gd name="connsiteX0" fmla="*/ 0 w 2057928"/>
                    <a:gd name="connsiteY0" fmla="*/ 1028964 h 2057928"/>
                    <a:gd name="connsiteX1" fmla="*/ 1028964 w 2057928"/>
                    <a:gd name="connsiteY1" fmla="*/ 0 h 2057928"/>
                    <a:gd name="connsiteX2" fmla="*/ 2057928 w 2057928"/>
                    <a:gd name="connsiteY2" fmla="*/ 1028964 h 2057928"/>
                    <a:gd name="connsiteX3" fmla="*/ 1028964 w 2057928"/>
                    <a:gd name="connsiteY3" fmla="*/ 2057928 h 2057928"/>
                    <a:gd name="connsiteX4" fmla="*/ 0 w 2057928"/>
                    <a:gd name="connsiteY4" fmla="*/ 1028964 h 205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928" h="2057928">
                      <a:moveTo>
                        <a:pt x="0" y="1028964"/>
                      </a:moveTo>
                      <a:cubicBezTo>
                        <a:pt x="0" y="460683"/>
                        <a:pt x="460683" y="0"/>
                        <a:pt x="1028964" y="0"/>
                      </a:cubicBezTo>
                      <a:cubicBezTo>
                        <a:pt x="1597245" y="0"/>
                        <a:pt x="2057928" y="460683"/>
                        <a:pt x="2057928" y="1028964"/>
                      </a:cubicBezTo>
                      <a:cubicBezTo>
                        <a:pt x="2057928" y="1597245"/>
                        <a:pt x="1597245" y="2057928"/>
                        <a:pt x="1028964" y="2057928"/>
                      </a:cubicBezTo>
                      <a:cubicBezTo>
                        <a:pt x="460683" y="2057928"/>
                        <a:pt x="0" y="1597245"/>
                        <a:pt x="0" y="1028964"/>
                      </a:cubicBezTo>
                      <a:close/>
                    </a:path>
                  </a:pathLst>
                </a:custGeom>
                <a:solidFill>
                  <a:srgbClr val="00B050">
                    <a:alpha val="50000"/>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2">
                    <a:alpha val="50000"/>
                    <a:hueOff val="0"/>
                    <a:satOff val="0"/>
                    <a:lumOff val="0"/>
                    <a:alphaOff val="0"/>
                  </a:schemeClr>
                </a:effectRef>
                <a:fontRef idx="minor">
                  <a:schemeClr val="tx1"/>
                </a:fontRef>
              </p:style>
              <p:txBody>
                <a:bodyPr spcFirstLastPara="0" vert="horz" wrap="none" lIns="274390" tIns="360137" rIns="274391" bIns="771724" numCol="1" spcCol="1270" anchor="ctr" anchorCtr="0">
                  <a:noAutofit/>
                </a:bodyPr>
                <a:lstStyle/>
                <a:p>
                  <a:pPr lvl="0" algn="ctr" defTabSz="1333500">
                    <a:lnSpc>
                      <a:spcPct val="90000"/>
                    </a:lnSpc>
                    <a:spcBef>
                      <a:spcPct val="0"/>
                    </a:spcBef>
                    <a:spcAft>
                      <a:spcPct val="35000"/>
                    </a:spcAft>
                  </a:pPr>
                  <a:r>
                    <a:rPr lang="en-US" sz="2400" kern="1200" dirty="0" smtClean="0">
                      <a:effectLst>
                        <a:outerShdw blurRad="38100" dist="38100" dir="2700000" algn="tl">
                          <a:srgbClr val="000000">
                            <a:alpha val="43137"/>
                          </a:srgbClr>
                        </a:outerShdw>
                      </a:effectLst>
                    </a:rPr>
                    <a:t>Platform</a:t>
                  </a:r>
                  <a:endParaRPr lang="en-US" sz="2400" kern="1200" dirty="0">
                    <a:effectLst>
                      <a:outerShdw blurRad="38100" dist="38100" dir="2700000" algn="tl">
                        <a:srgbClr val="000000">
                          <a:alpha val="43137"/>
                        </a:srgbClr>
                      </a:outerShdw>
                    </a:effectLst>
                  </a:endParaRPr>
                </a:p>
              </p:txBody>
            </p:sp>
            <p:sp>
              <p:nvSpPr>
                <p:cNvPr id="25" name="Freeform 24"/>
                <p:cNvSpPr/>
                <p:nvPr/>
              </p:nvSpPr>
              <p:spPr>
                <a:xfrm>
                  <a:off x="2457656" y="3656460"/>
                  <a:ext cx="2057928" cy="2057928"/>
                </a:xfrm>
                <a:custGeom>
                  <a:avLst/>
                  <a:gdLst>
                    <a:gd name="connsiteX0" fmla="*/ 0 w 2057928"/>
                    <a:gd name="connsiteY0" fmla="*/ 1028964 h 2057928"/>
                    <a:gd name="connsiteX1" fmla="*/ 1028964 w 2057928"/>
                    <a:gd name="connsiteY1" fmla="*/ 0 h 2057928"/>
                    <a:gd name="connsiteX2" fmla="*/ 2057928 w 2057928"/>
                    <a:gd name="connsiteY2" fmla="*/ 1028964 h 2057928"/>
                    <a:gd name="connsiteX3" fmla="*/ 1028964 w 2057928"/>
                    <a:gd name="connsiteY3" fmla="*/ 2057928 h 2057928"/>
                    <a:gd name="connsiteX4" fmla="*/ 0 w 2057928"/>
                    <a:gd name="connsiteY4" fmla="*/ 1028964 h 205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928" h="2057928">
                      <a:moveTo>
                        <a:pt x="0" y="1028964"/>
                      </a:moveTo>
                      <a:cubicBezTo>
                        <a:pt x="0" y="460683"/>
                        <a:pt x="460683" y="0"/>
                        <a:pt x="1028964" y="0"/>
                      </a:cubicBezTo>
                      <a:cubicBezTo>
                        <a:pt x="1597245" y="0"/>
                        <a:pt x="2057928" y="460683"/>
                        <a:pt x="2057928" y="1028964"/>
                      </a:cubicBezTo>
                      <a:cubicBezTo>
                        <a:pt x="2057928" y="1597245"/>
                        <a:pt x="1597245" y="2057928"/>
                        <a:pt x="1028964" y="2057928"/>
                      </a:cubicBezTo>
                      <a:cubicBezTo>
                        <a:pt x="460683" y="2057928"/>
                        <a:pt x="0" y="1597245"/>
                        <a:pt x="0" y="1028964"/>
                      </a:cubicBezTo>
                      <a:close/>
                    </a:path>
                  </a:pathLst>
                </a:custGeom>
                <a:solidFill>
                  <a:schemeClr val="accent5">
                    <a:lumMod val="50000"/>
                    <a:alpha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3">
                    <a:alpha val="50000"/>
                    <a:hueOff val="0"/>
                    <a:satOff val="0"/>
                    <a:lumOff val="0"/>
                    <a:alphaOff val="0"/>
                  </a:schemeClr>
                </a:effectRef>
                <a:fontRef idx="minor">
                  <a:schemeClr val="tx1"/>
                </a:fontRef>
              </p:style>
              <p:txBody>
                <a:bodyPr spcFirstLastPara="0" vert="horz" wrap="none" lIns="629383" tIns="531631" rIns="193789" bIns="394437" numCol="1" spcCol="1270" anchor="ctr" anchorCtr="0">
                  <a:noAutofit/>
                </a:bodyPr>
                <a:lstStyle/>
                <a:p>
                  <a:pPr lvl="0" algn="ctr" defTabSz="1333500">
                    <a:lnSpc>
                      <a:spcPct val="90000"/>
                    </a:lnSpc>
                    <a:spcBef>
                      <a:spcPct val="0"/>
                    </a:spcBef>
                    <a:spcAft>
                      <a:spcPct val="35000"/>
                    </a:spcAft>
                  </a:pPr>
                  <a:endParaRPr lang="en-US" sz="2400" kern="1200" dirty="0"/>
                </a:p>
              </p:txBody>
            </p:sp>
            <p:sp>
              <p:nvSpPr>
                <p:cNvPr id="26" name="Freeform 25"/>
                <p:cNvSpPr/>
                <p:nvPr/>
              </p:nvSpPr>
              <p:spPr>
                <a:xfrm>
                  <a:off x="972518" y="3656460"/>
                  <a:ext cx="2057928" cy="2057928"/>
                </a:xfrm>
                <a:custGeom>
                  <a:avLst/>
                  <a:gdLst>
                    <a:gd name="connsiteX0" fmla="*/ 0 w 2057928"/>
                    <a:gd name="connsiteY0" fmla="*/ 1028964 h 2057928"/>
                    <a:gd name="connsiteX1" fmla="*/ 1028964 w 2057928"/>
                    <a:gd name="connsiteY1" fmla="*/ 0 h 2057928"/>
                    <a:gd name="connsiteX2" fmla="*/ 2057928 w 2057928"/>
                    <a:gd name="connsiteY2" fmla="*/ 1028964 h 2057928"/>
                    <a:gd name="connsiteX3" fmla="*/ 1028964 w 2057928"/>
                    <a:gd name="connsiteY3" fmla="*/ 2057928 h 2057928"/>
                    <a:gd name="connsiteX4" fmla="*/ 0 w 2057928"/>
                    <a:gd name="connsiteY4" fmla="*/ 1028964 h 205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928" h="2057928">
                      <a:moveTo>
                        <a:pt x="0" y="1028964"/>
                      </a:moveTo>
                      <a:cubicBezTo>
                        <a:pt x="0" y="460683"/>
                        <a:pt x="460683" y="0"/>
                        <a:pt x="1028964" y="0"/>
                      </a:cubicBezTo>
                      <a:cubicBezTo>
                        <a:pt x="1597245" y="0"/>
                        <a:pt x="2057928" y="460683"/>
                        <a:pt x="2057928" y="1028964"/>
                      </a:cubicBezTo>
                      <a:cubicBezTo>
                        <a:pt x="2057928" y="1597245"/>
                        <a:pt x="1597245" y="2057928"/>
                        <a:pt x="1028964" y="2057928"/>
                      </a:cubicBezTo>
                      <a:cubicBezTo>
                        <a:pt x="460683" y="2057928"/>
                        <a:pt x="0" y="1597245"/>
                        <a:pt x="0" y="1028964"/>
                      </a:cubicBezTo>
                      <a:close/>
                    </a:path>
                  </a:pathLst>
                </a:custGeom>
                <a:solidFill>
                  <a:srgbClr val="FF0000">
                    <a:alpha val="50000"/>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4">
                    <a:alpha val="50000"/>
                    <a:hueOff val="0"/>
                    <a:satOff val="0"/>
                    <a:lumOff val="0"/>
                    <a:alphaOff val="0"/>
                  </a:schemeClr>
                </a:effectRef>
                <a:fontRef idx="minor">
                  <a:schemeClr val="tx1"/>
                </a:fontRef>
              </p:style>
              <p:txBody>
                <a:bodyPr spcFirstLastPara="0" vert="horz" wrap="none" lIns="193788" tIns="531631" rIns="629384" bIns="394437" numCol="1" spcCol="1270" anchor="ctr" anchorCtr="0">
                  <a:noAutofit/>
                </a:bodyPr>
                <a:lstStyle/>
                <a:p>
                  <a:pPr lvl="0" algn="ctr" defTabSz="1333500">
                    <a:lnSpc>
                      <a:spcPct val="90000"/>
                    </a:lnSpc>
                    <a:spcBef>
                      <a:spcPct val="0"/>
                    </a:spcBef>
                    <a:spcAft>
                      <a:spcPct val="35000"/>
                    </a:spcAft>
                  </a:pPr>
                  <a:r>
                    <a:rPr lang="en-US" sz="2400" kern="1200" dirty="0" smtClean="0">
                      <a:effectLst>
                        <a:outerShdw blurRad="38100" dist="38100" dir="2700000" algn="tl">
                          <a:srgbClr val="000000">
                            <a:alpha val="43137"/>
                          </a:srgbClr>
                        </a:outerShdw>
                      </a:effectLst>
                    </a:rPr>
                    <a:t>Payload</a:t>
                  </a:r>
                  <a:endParaRPr lang="en-US" sz="2400" kern="1200" dirty="0">
                    <a:effectLst>
                      <a:outerShdw blurRad="38100" dist="38100" dir="2700000" algn="tl">
                        <a:srgbClr val="000000">
                          <a:alpha val="43137"/>
                        </a:srgbClr>
                      </a:outerShdw>
                    </a:effectLst>
                  </a:endParaRPr>
                </a:p>
              </p:txBody>
            </p:sp>
          </p:grpSp>
          <p:sp>
            <p:nvSpPr>
              <p:cNvPr id="22" name="Rectangle 21"/>
              <p:cNvSpPr/>
              <p:nvPr/>
            </p:nvSpPr>
            <p:spPr>
              <a:xfrm>
                <a:off x="2540833" y="4476904"/>
                <a:ext cx="1974751" cy="5900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Processing</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3" name="5-Point Star 22"/>
              <p:cNvSpPr/>
              <p:nvPr/>
            </p:nvSpPr>
            <p:spPr>
              <a:xfrm>
                <a:off x="2540834" y="4035091"/>
                <a:ext cx="463426" cy="413994"/>
              </a:xfrm>
              <a:prstGeom prst="star5">
                <a:avLst/>
              </a:prstGeom>
              <a:solidFill>
                <a:srgbClr val="FFFF00"/>
              </a:solidFill>
              <a:effectLst>
                <a:glow rad="139700">
                  <a:schemeClr val="bg1">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6" name="Rectangle 5"/>
            <p:cNvSpPr/>
            <p:nvPr/>
          </p:nvSpPr>
          <p:spPr>
            <a:xfrm rot="18340270">
              <a:off x="835427" y="2619092"/>
              <a:ext cx="1531566" cy="713402"/>
            </a:xfrm>
            <a:prstGeom prst="rect">
              <a:avLst/>
            </a:prstGeom>
            <a:noFill/>
          </p:spPr>
          <p:txBody>
            <a:bodyPr wrap="none" lIns="91440" tIns="45720" rIns="91440" bIns="45720">
              <a:prstTxWarp prst="textArchUp">
                <a:avLst>
                  <a:gd name="adj" fmla="val 10978341"/>
                </a:avLst>
              </a:prstTxWarp>
              <a:spAutoFit/>
            </a:bodyPr>
            <a:lstStyle/>
            <a:p>
              <a:pPr algn="ctr"/>
              <a:r>
                <a:rPr lang="en-US" sz="20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Mission</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4" name="Rectangle 13"/>
            <p:cNvSpPr/>
            <p:nvPr/>
          </p:nvSpPr>
          <p:spPr>
            <a:xfrm rot="18289010">
              <a:off x="465855" y="2224149"/>
              <a:ext cx="1531566" cy="713402"/>
            </a:xfrm>
            <a:prstGeom prst="rect">
              <a:avLst/>
            </a:prstGeom>
            <a:noFill/>
          </p:spPr>
          <p:txBody>
            <a:bodyPr wrap="none" lIns="91440" tIns="45720" rIns="91440" bIns="45720">
              <a:prstTxWarp prst="textArchUp">
                <a:avLst>
                  <a:gd name="adj" fmla="val 10978341"/>
                </a:avLst>
              </a:prstTxWarp>
              <a:spAutoFit/>
            </a:bodyPr>
            <a:lstStyle/>
            <a:p>
              <a:pPr algn="ctr"/>
              <a:r>
                <a:rPr lang="en-U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Security</a:t>
              </a:r>
              <a:endParaRPr lang="en-U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12" name="Group 11" descr="UAS Performance, Scalability, Price" title="UAS Programmatic Considerations"/>
          <p:cNvGrpSpPr/>
          <p:nvPr/>
        </p:nvGrpSpPr>
        <p:grpSpPr>
          <a:xfrm>
            <a:off x="8433918" y="2460701"/>
            <a:ext cx="3553668" cy="3397142"/>
            <a:chOff x="6200413" y="103008"/>
            <a:chExt cx="4821424" cy="4609057"/>
          </a:xfrm>
        </p:grpSpPr>
        <p:grpSp>
          <p:nvGrpSpPr>
            <p:cNvPr id="7" name="Group 6"/>
            <p:cNvGrpSpPr/>
            <p:nvPr/>
          </p:nvGrpSpPr>
          <p:grpSpPr>
            <a:xfrm>
              <a:off x="6200413" y="103008"/>
              <a:ext cx="4821424" cy="4609057"/>
              <a:chOff x="6200413" y="103008"/>
              <a:chExt cx="4821424" cy="4609057"/>
            </a:xfrm>
          </p:grpSpPr>
          <p:sp>
            <p:nvSpPr>
              <p:cNvPr id="8" name="Freeform 7"/>
              <p:cNvSpPr/>
              <p:nvPr/>
            </p:nvSpPr>
            <p:spPr>
              <a:xfrm>
                <a:off x="7210905" y="103008"/>
                <a:ext cx="2800440" cy="2800440"/>
              </a:xfrm>
              <a:custGeom>
                <a:avLst/>
                <a:gdLst>
                  <a:gd name="connsiteX0" fmla="*/ 0 w 2800440"/>
                  <a:gd name="connsiteY0" fmla="*/ 1400220 h 2800440"/>
                  <a:gd name="connsiteX1" fmla="*/ 1400220 w 2800440"/>
                  <a:gd name="connsiteY1" fmla="*/ 0 h 2800440"/>
                  <a:gd name="connsiteX2" fmla="*/ 2800440 w 2800440"/>
                  <a:gd name="connsiteY2" fmla="*/ 1400220 h 2800440"/>
                  <a:gd name="connsiteX3" fmla="*/ 1400220 w 2800440"/>
                  <a:gd name="connsiteY3" fmla="*/ 2800440 h 2800440"/>
                  <a:gd name="connsiteX4" fmla="*/ 0 w 2800440"/>
                  <a:gd name="connsiteY4" fmla="*/ 1400220 h 280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440" h="2800440">
                    <a:moveTo>
                      <a:pt x="0" y="1400220"/>
                    </a:moveTo>
                    <a:cubicBezTo>
                      <a:pt x="0" y="626900"/>
                      <a:pt x="626900" y="0"/>
                      <a:pt x="1400220" y="0"/>
                    </a:cubicBezTo>
                    <a:cubicBezTo>
                      <a:pt x="2173540" y="0"/>
                      <a:pt x="2800440" y="626900"/>
                      <a:pt x="2800440" y="1400220"/>
                    </a:cubicBezTo>
                    <a:cubicBezTo>
                      <a:pt x="2800440" y="2173540"/>
                      <a:pt x="2173540" y="2800440"/>
                      <a:pt x="1400220" y="2800440"/>
                    </a:cubicBezTo>
                    <a:cubicBezTo>
                      <a:pt x="626900" y="2800440"/>
                      <a:pt x="0" y="2173540"/>
                      <a:pt x="0" y="1400220"/>
                    </a:cubicBezTo>
                    <a:close/>
                  </a:path>
                </a:pathLst>
              </a:custGeom>
              <a:solidFill>
                <a:srgbClr val="FF0000">
                  <a:alpha val="50000"/>
                </a:srgb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rgbClr r="0" g="0" b="0"/>
              </a:fillRef>
              <a:effectRef idx="1">
                <a:schemeClr val="accent4">
                  <a:alpha val="50000"/>
                  <a:hueOff val="0"/>
                  <a:satOff val="0"/>
                  <a:lumOff val="0"/>
                  <a:alphaOff val="0"/>
                </a:schemeClr>
              </a:effectRef>
              <a:fontRef idx="minor">
                <a:schemeClr val="tx1"/>
              </a:fontRef>
            </p:style>
            <p:txBody>
              <a:bodyPr spcFirstLastPara="0" vert="horz" wrap="none" lIns="373392" tIns="490077" rIns="373392" bIns="1050165" numCol="1" spcCol="1270" anchor="ctr" anchorCtr="0">
                <a:noAutofit/>
              </a:bodyPr>
              <a:lstStyle/>
              <a:p>
                <a:pPr lvl="0" algn="ctr" defTabSz="1111250">
                  <a:lnSpc>
                    <a:spcPct val="90000"/>
                  </a:lnSpc>
                  <a:spcBef>
                    <a:spcPct val="0"/>
                  </a:spcBef>
                  <a:spcAft>
                    <a:spcPct val="35000"/>
                  </a:spcAft>
                </a:pPr>
                <a:r>
                  <a:rPr lang="en-US" sz="2400" b="1" kern="1200" dirty="0" smtClean="0">
                    <a:solidFill>
                      <a:srgbClr val="FFFF00"/>
                    </a:solidFill>
                    <a:effectLst>
                      <a:outerShdw blurRad="38100" dist="38100" dir="2700000" algn="tl">
                        <a:srgbClr val="000000">
                          <a:alpha val="43137"/>
                        </a:srgbClr>
                      </a:outerShdw>
                    </a:effectLst>
                  </a:rPr>
                  <a:t>Performance</a:t>
                </a:r>
                <a:endParaRPr lang="en-US" sz="2400" b="1" kern="1200" dirty="0">
                  <a:solidFill>
                    <a:srgbClr val="FFFF00"/>
                  </a:solidFill>
                  <a:effectLst>
                    <a:outerShdw blurRad="38100" dist="38100" dir="2700000" algn="tl">
                      <a:srgbClr val="000000">
                        <a:alpha val="43137"/>
                      </a:srgbClr>
                    </a:outerShdw>
                  </a:effectLst>
                </a:endParaRPr>
              </a:p>
            </p:txBody>
          </p:sp>
          <p:sp>
            <p:nvSpPr>
              <p:cNvPr id="9" name="Freeform 8"/>
              <p:cNvSpPr/>
              <p:nvPr/>
            </p:nvSpPr>
            <p:spPr>
              <a:xfrm>
                <a:off x="8221397" y="1904036"/>
                <a:ext cx="2800440" cy="2800440"/>
              </a:xfrm>
              <a:custGeom>
                <a:avLst/>
                <a:gdLst>
                  <a:gd name="connsiteX0" fmla="*/ 0 w 2800440"/>
                  <a:gd name="connsiteY0" fmla="*/ 1400220 h 2800440"/>
                  <a:gd name="connsiteX1" fmla="*/ 1400220 w 2800440"/>
                  <a:gd name="connsiteY1" fmla="*/ 0 h 2800440"/>
                  <a:gd name="connsiteX2" fmla="*/ 2800440 w 2800440"/>
                  <a:gd name="connsiteY2" fmla="*/ 1400220 h 2800440"/>
                  <a:gd name="connsiteX3" fmla="*/ 1400220 w 2800440"/>
                  <a:gd name="connsiteY3" fmla="*/ 2800440 h 2800440"/>
                  <a:gd name="connsiteX4" fmla="*/ 0 w 2800440"/>
                  <a:gd name="connsiteY4" fmla="*/ 1400220 h 280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440" h="2800440">
                    <a:moveTo>
                      <a:pt x="0" y="1400220"/>
                    </a:moveTo>
                    <a:cubicBezTo>
                      <a:pt x="0" y="626900"/>
                      <a:pt x="626900" y="0"/>
                      <a:pt x="1400220" y="0"/>
                    </a:cubicBezTo>
                    <a:cubicBezTo>
                      <a:pt x="2173540" y="0"/>
                      <a:pt x="2800440" y="626900"/>
                      <a:pt x="2800440" y="1400220"/>
                    </a:cubicBezTo>
                    <a:cubicBezTo>
                      <a:pt x="2800440" y="2173540"/>
                      <a:pt x="2173540" y="2800440"/>
                      <a:pt x="1400220" y="2800440"/>
                    </a:cubicBezTo>
                    <a:cubicBezTo>
                      <a:pt x="626900" y="2800440"/>
                      <a:pt x="0" y="2173540"/>
                      <a:pt x="0" y="1400220"/>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4">
                  <a:alpha val="50000"/>
                  <a:hueOff val="-1357050"/>
                  <a:satOff val="13656"/>
                  <a:lumOff val="785"/>
                  <a:alphaOff val="0"/>
                </a:schemeClr>
              </a:fillRef>
              <a:effectRef idx="1">
                <a:schemeClr val="accent4">
                  <a:alpha val="50000"/>
                  <a:hueOff val="-1357050"/>
                  <a:satOff val="13656"/>
                  <a:lumOff val="785"/>
                  <a:alphaOff val="0"/>
                </a:schemeClr>
              </a:effectRef>
              <a:fontRef idx="minor">
                <a:schemeClr val="tx1"/>
              </a:fontRef>
            </p:style>
            <p:txBody>
              <a:bodyPr spcFirstLastPara="0" vert="horz" wrap="none" lIns="856468" tIns="723447" rIns="263708" bIns="536751" numCol="1" spcCol="1270" anchor="ctr" anchorCtr="0">
                <a:noAutofit/>
              </a:bodyPr>
              <a:lstStyle/>
              <a:p>
                <a:pPr lvl="0" algn="ctr" defTabSz="1111250">
                  <a:lnSpc>
                    <a:spcPct val="90000"/>
                  </a:lnSpc>
                  <a:spcBef>
                    <a:spcPct val="0"/>
                  </a:spcBef>
                  <a:spcAft>
                    <a:spcPct val="35000"/>
                  </a:spcAft>
                </a:pPr>
                <a:r>
                  <a:rPr lang="en-US" sz="2400" b="1" kern="1200" dirty="0" smtClean="0">
                    <a:solidFill>
                      <a:srgbClr val="FFFF00"/>
                    </a:solidFill>
                    <a:effectLst>
                      <a:outerShdw blurRad="38100" dist="38100" dir="2700000" algn="tl">
                        <a:srgbClr val="000000">
                          <a:alpha val="43137"/>
                        </a:srgbClr>
                      </a:outerShdw>
                    </a:effectLst>
                  </a:rPr>
                  <a:t>Price</a:t>
                </a:r>
                <a:endParaRPr lang="en-US" sz="2400" b="1" kern="1200" dirty="0">
                  <a:solidFill>
                    <a:srgbClr val="FFFF00"/>
                  </a:solidFill>
                  <a:effectLst>
                    <a:outerShdw blurRad="38100" dist="38100" dir="2700000" algn="tl">
                      <a:srgbClr val="000000">
                        <a:alpha val="43137"/>
                      </a:srgbClr>
                    </a:outerShdw>
                  </a:effectLst>
                </a:endParaRPr>
              </a:p>
            </p:txBody>
          </p:sp>
          <p:sp>
            <p:nvSpPr>
              <p:cNvPr id="10" name="Freeform 9"/>
              <p:cNvSpPr/>
              <p:nvPr/>
            </p:nvSpPr>
            <p:spPr>
              <a:xfrm>
                <a:off x="6200413" y="1911625"/>
                <a:ext cx="2800440" cy="2800440"/>
              </a:xfrm>
              <a:custGeom>
                <a:avLst/>
                <a:gdLst>
                  <a:gd name="connsiteX0" fmla="*/ 0 w 2800440"/>
                  <a:gd name="connsiteY0" fmla="*/ 1400220 h 2800440"/>
                  <a:gd name="connsiteX1" fmla="*/ 1400220 w 2800440"/>
                  <a:gd name="connsiteY1" fmla="*/ 0 h 2800440"/>
                  <a:gd name="connsiteX2" fmla="*/ 2800440 w 2800440"/>
                  <a:gd name="connsiteY2" fmla="*/ 1400220 h 2800440"/>
                  <a:gd name="connsiteX3" fmla="*/ 1400220 w 2800440"/>
                  <a:gd name="connsiteY3" fmla="*/ 2800440 h 2800440"/>
                  <a:gd name="connsiteX4" fmla="*/ 0 w 2800440"/>
                  <a:gd name="connsiteY4" fmla="*/ 1400220 h 280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0440" h="2800440">
                    <a:moveTo>
                      <a:pt x="0" y="1400220"/>
                    </a:moveTo>
                    <a:cubicBezTo>
                      <a:pt x="0" y="626900"/>
                      <a:pt x="626900" y="0"/>
                      <a:pt x="1400220" y="0"/>
                    </a:cubicBezTo>
                    <a:cubicBezTo>
                      <a:pt x="2173540" y="0"/>
                      <a:pt x="2800440" y="626900"/>
                      <a:pt x="2800440" y="1400220"/>
                    </a:cubicBezTo>
                    <a:cubicBezTo>
                      <a:pt x="2800440" y="2173540"/>
                      <a:pt x="2173540" y="2800440"/>
                      <a:pt x="1400220" y="2800440"/>
                    </a:cubicBezTo>
                    <a:cubicBezTo>
                      <a:pt x="626900" y="2800440"/>
                      <a:pt x="0" y="2173540"/>
                      <a:pt x="0" y="1400220"/>
                    </a:cubicBez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4">
                  <a:alpha val="50000"/>
                  <a:hueOff val="-2714099"/>
                  <a:satOff val="27312"/>
                  <a:lumOff val="1569"/>
                  <a:alphaOff val="0"/>
                </a:schemeClr>
              </a:fillRef>
              <a:effectRef idx="1">
                <a:schemeClr val="accent4">
                  <a:alpha val="50000"/>
                  <a:hueOff val="-2714099"/>
                  <a:satOff val="27312"/>
                  <a:lumOff val="1569"/>
                  <a:alphaOff val="0"/>
                </a:schemeClr>
              </a:effectRef>
              <a:fontRef idx="minor">
                <a:schemeClr val="tx1"/>
              </a:fontRef>
            </p:style>
            <p:txBody>
              <a:bodyPr spcFirstLastPara="0" vert="horz" wrap="none" lIns="263708" tIns="723447" rIns="856468" bIns="536751" numCol="1" spcCol="1270" anchor="ctr" anchorCtr="0">
                <a:noAutofit/>
              </a:bodyPr>
              <a:lstStyle/>
              <a:p>
                <a:pPr lvl="0" algn="ctr" defTabSz="1111250">
                  <a:lnSpc>
                    <a:spcPct val="90000"/>
                  </a:lnSpc>
                  <a:spcBef>
                    <a:spcPct val="0"/>
                  </a:spcBef>
                  <a:spcAft>
                    <a:spcPct val="35000"/>
                  </a:spcAft>
                </a:pPr>
                <a:r>
                  <a:rPr lang="en-US" sz="2400" b="1" kern="1200" dirty="0" smtClean="0">
                    <a:solidFill>
                      <a:srgbClr val="FFFF00"/>
                    </a:solidFill>
                    <a:effectLst>
                      <a:outerShdw blurRad="38100" dist="38100" dir="2700000" algn="tl">
                        <a:srgbClr val="000000">
                          <a:alpha val="43137"/>
                        </a:srgbClr>
                      </a:outerShdw>
                    </a:effectLst>
                  </a:rPr>
                  <a:t>Scalability</a:t>
                </a:r>
                <a:endParaRPr lang="en-US" sz="2400" b="1" kern="1200" dirty="0">
                  <a:solidFill>
                    <a:srgbClr val="FFFF00"/>
                  </a:solidFill>
                  <a:effectLst>
                    <a:outerShdw blurRad="38100" dist="38100" dir="2700000" algn="tl">
                      <a:srgbClr val="000000">
                        <a:alpha val="43137"/>
                      </a:srgbClr>
                    </a:outerShdw>
                  </a:effectLst>
                </a:endParaRPr>
              </a:p>
            </p:txBody>
          </p:sp>
        </p:grpSp>
        <p:sp>
          <p:nvSpPr>
            <p:cNvPr id="18" name="5-Point Star 17"/>
            <p:cNvSpPr/>
            <p:nvPr/>
          </p:nvSpPr>
          <p:spPr>
            <a:xfrm>
              <a:off x="8145143" y="2174934"/>
              <a:ext cx="931964" cy="878926"/>
            </a:xfrm>
            <a:prstGeom prst="star5">
              <a:avLst/>
            </a:prstGeom>
            <a:gradFill flip="none" rotWithShape="1">
              <a:gsLst>
                <a:gs pos="0">
                  <a:schemeClr val="accent4">
                    <a:lumMod val="0"/>
                    <a:lumOff val="100000"/>
                  </a:schemeClr>
                </a:gs>
                <a:gs pos="0">
                  <a:schemeClr val="accent4">
                    <a:lumMod val="100000"/>
                  </a:schemeClr>
                </a:gs>
              </a:gsLst>
              <a:path path="circle">
                <a:fillToRect l="50000" t="50000" r="50000" b="50000"/>
              </a:path>
              <a:tileRect/>
            </a:gradFill>
            <a:effectLst>
              <a:outerShdw blurRad="50800" dist="50800" dir="5400000" algn="ctr" rotWithShape="0">
                <a:schemeClr val="accent4">
                  <a:lumMod val="50000"/>
                </a:scheme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effectLst>
                  <a:outerShdw blurRad="38100" dist="38100" dir="2700000" algn="tl">
                    <a:srgbClr val="000000">
                      <a:alpha val="43137"/>
                    </a:srgbClr>
                  </a:outerShdw>
                </a:effectLst>
              </a:endParaRPr>
            </a:p>
          </p:txBody>
        </p:sp>
      </p:grpSp>
      <p:pic>
        <p:nvPicPr>
          <p:cNvPr id="19" name="Picture 18" descr="Hanging from the Family Tree: Bright Shiny Objects - They ..."/>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7291278" y="108145"/>
            <a:ext cx="2026487" cy="1981850"/>
          </a:xfrm>
          <a:prstGeom prst="rect">
            <a:avLst/>
          </a:prstGeom>
          <a:effectLst>
            <a:glow rad="228600">
              <a:schemeClr val="accent4">
                <a:satMod val="175000"/>
                <a:alpha val="40000"/>
              </a:schemeClr>
            </a:glow>
          </a:effectLst>
        </p:spPr>
      </p:pic>
      <p:sp>
        <p:nvSpPr>
          <p:cNvPr id="30" name="Rectangle 29"/>
          <p:cNvSpPr/>
          <p:nvPr/>
        </p:nvSpPr>
        <p:spPr>
          <a:xfrm>
            <a:off x="3549893" y="6090388"/>
            <a:ext cx="4939814" cy="707886"/>
          </a:xfrm>
          <a:prstGeom prst="rect">
            <a:avLst/>
          </a:prstGeom>
          <a:noFill/>
        </p:spPr>
        <p:txBody>
          <a:bodyPr wrap="none" lIns="91440" tIns="45720" rIns="91440" bIns="45720">
            <a:spAutoFit/>
          </a:bodyPr>
          <a:lstStyle/>
          <a:p>
            <a:pPr algn="ctr"/>
            <a:r>
              <a:rPr lang="en-US" sz="4000" b="1" i="1" cap="none" spc="0" dirty="0" smtClean="0">
                <a:ln w="9525">
                  <a:solidFill>
                    <a:schemeClr val="bg1"/>
                  </a:solidFill>
                  <a:prstDash val="solid"/>
                </a:ln>
                <a:solidFill>
                  <a:schemeClr val="accent1">
                    <a:lumMod val="40000"/>
                    <a:lumOff val="60000"/>
                  </a:schemeClr>
                </a:solidFill>
                <a:effectLst>
                  <a:outerShdw blurRad="12700" dist="38100" dir="2700000" algn="tl" rotWithShape="0">
                    <a:schemeClr val="bg1">
                      <a:lumMod val="50000"/>
                    </a:schemeClr>
                  </a:outerShdw>
                </a:effectLst>
              </a:rPr>
              <a:t>Disciplined Adherence</a:t>
            </a:r>
            <a:endParaRPr lang="en-US" sz="4000" b="1" i="1" cap="none" spc="0" dirty="0">
              <a:ln w="9525">
                <a:solidFill>
                  <a:schemeClr val="bg1"/>
                </a:solidFill>
                <a:prstDash val="solid"/>
              </a:ln>
              <a:solidFill>
                <a:schemeClr val="accent1">
                  <a:lumMod val="40000"/>
                  <a:lumOff val="60000"/>
                </a:schemeClr>
              </a:solidFill>
              <a:effectLst>
                <a:outerShdw blurRad="12700" dist="38100" dir="2700000" algn="tl" rotWithShape="0">
                  <a:schemeClr val="bg1">
                    <a:lumMod val="50000"/>
                  </a:schemeClr>
                </a:outerShdw>
              </a:effectLst>
            </a:endParaRPr>
          </a:p>
        </p:txBody>
      </p:sp>
      <p:sp>
        <p:nvSpPr>
          <p:cNvPr id="31" name="TextBox 30"/>
          <p:cNvSpPr txBox="1"/>
          <p:nvPr/>
        </p:nvSpPr>
        <p:spPr>
          <a:xfrm>
            <a:off x="10669180" y="103009"/>
            <a:ext cx="1332416" cy="1754326"/>
          </a:xfrm>
          <a:prstGeom prst="rect">
            <a:avLst/>
          </a:prstGeom>
          <a:noFill/>
        </p:spPr>
        <p:txBody>
          <a:bodyPr wrap="none" rtlCol="0">
            <a:spAutoFit/>
          </a:bodyPr>
          <a:lstStyle/>
          <a:p>
            <a:r>
              <a:rPr lang="en-US" sz="3600" b="1" spc="300" dirty="0" smtClean="0">
                <a:solidFill>
                  <a:srgbClr val="FF0000"/>
                </a:solidFill>
                <a:effectLst>
                  <a:glow rad="228600">
                    <a:schemeClr val="accent4">
                      <a:satMod val="175000"/>
                      <a:alpha val="40000"/>
                    </a:schemeClr>
                  </a:glow>
                  <a:outerShdw blurRad="38100" dist="38100" dir="2700000" algn="tl">
                    <a:srgbClr val="000000">
                      <a:alpha val="43137"/>
                    </a:srgbClr>
                  </a:outerShdw>
                </a:effectLst>
                <a:latin typeface="Chiller" panose="04020404031007020602" pitchFamily="82" charset="0"/>
              </a:rPr>
              <a:t>Access</a:t>
            </a:r>
          </a:p>
          <a:p>
            <a:r>
              <a:rPr lang="en-US" sz="3600" b="1" spc="300" dirty="0" smtClean="0">
                <a:solidFill>
                  <a:srgbClr val="FF0000"/>
                </a:solidFill>
                <a:effectLst>
                  <a:glow rad="228600">
                    <a:schemeClr val="accent4">
                      <a:satMod val="175000"/>
                      <a:alpha val="40000"/>
                    </a:schemeClr>
                  </a:glow>
                  <a:outerShdw blurRad="38100" dist="38100" dir="2700000" algn="tl">
                    <a:srgbClr val="000000">
                      <a:alpha val="43137"/>
                    </a:srgbClr>
                  </a:outerShdw>
                </a:effectLst>
                <a:latin typeface="Chiller" panose="04020404031007020602" pitchFamily="82" charset="0"/>
              </a:rPr>
              <a:t>Ease</a:t>
            </a:r>
          </a:p>
          <a:p>
            <a:r>
              <a:rPr lang="en-US" sz="3600" b="1" spc="300" dirty="0" smtClean="0">
                <a:solidFill>
                  <a:srgbClr val="FF0000"/>
                </a:solidFill>
                <a:effectLst>
                  <a:glow rad="228600">
                    <a:schemeClr val="accent4">
                      <a:satMod val="175000"/>
                      <a:alpha val="40000"/>
                    </a:schemeClr>
                  </a:glow>
                  <a:outerShdw blurRad="38100" dist="38100" dir="2700000" algn="tl">
                    <a:srgbClr val="000000">
                      <a:alpha val="43137"/>
                    </a:srgbClr>
                  </a:outerShdw>
                </a:effectLst>
                <a:latin typeface="Chiller" panose="04020404031007020602" pitchFamily="82" charset="0"/>
              </a:rPr>
              <a:t>Price</a:t>
            </a:r>
            <a:endParaRPr lang="en-US" sz="3600" b="1" spc="300" dirty="0">
              <a:solidFill>
                <a:srgbClr val="FF0000"/>
              </a:solidFill>
              <a:effectLst>
                <a:glow rad="228600">
                  <a:schemeClr val="accent4">
                    <a:satMod val="175000"/>
                    <a:alpha val="40000"/>
                  </a:schemeClr>
                </a:glow>
                <a:outerShdw blurRad="38100" dist="38100" dir="2700000" algn="tl">
                  <a:srgbClr val="000000">
                    <a:alpha val="43137"/>
                  </a:srgbClr>
                </a:outerShdw>
              </a:effectLst>
              <a:latin typeface="Chiller" panose="04020404031007020602" pitchFamily="82" charset="0"/>
            </a:endParaRPr>
          </a:p>
        </p:txBody>
      </p:sp>
      <p:sp>
        <p:nvSpPr>
          <p:cNvPr id="33" name="Left-Right Arrow 32" title="Beware the Bright Shiny Object"/>
          <p:cNvSpPr/>
          <p:nvPr/>
        </p:nvSpPr>
        <p:spPr>
          <a:xfrm>
            <a:off x="9336565" y="662839"/>
            <a:ext cx="1256328" cy="599489"/>
          </a:xfrm>
          <a:prstGeom prst="leftRight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3173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1" y="609601"/>
            <a:ext cx="10627987" cy="977660"/>
          </a:xfrm>
        </p:spPr>
        <p:txBody>
          <a:bodyPr/>
          <a:lstStyle/>
          <a:p>
            <a:r>
              <a:rPr lang="en-US" dirty="0" smtClean="0">
                <a:solidFill>
                  <a:srgbClr val="FFFF00"/>
                </a:solidFill>
              </a:rPr>
              <a:t>Why ? </a:t>
            </a:r>
            <a:r>
              <a:rPr lang="en-US" dirty="0" smtClean="0"/>
              <a:t>– Commercial Market realities</a:t>
            </a:r>
            <a:endParaRPr lang="en-US" dirty="0"/>
          </a:p>
        </p:txBody>
      </p:sp>
      <p:sp>
        <p:nvSpPr>
          <p:cNvPr id="6" name="Content Placeholder 5"/>
          <p:cNvSpPr>
            <a:spLocks noGrp="1"/>
          </p:cNvSpPr>
          <p:nvPr>
            <p:ph idx="1"/>
          </p:nvPr>
        </p:nvSpPr>
        <p:spPr>
          <a:xfrm>
            <a:off x="533400" y="1822455"/>
            <a:ext cx="11491248" cy="4977441"/>
          </a:xfrm>
        </p:spPr>
        <p:txBody>
          <a:bodyPr>
            <a:normAutofit/>
          </a:bodyPr>
          <a:lstStyle/>
          <a:p>
            <a:pPr>
              <a:lnSpc>
                <a:spcPct val="120000"/>
              </a:lnSpc>
              <a:spcBef>
                <a:spcPts val="1200"/>
              </a:spcBef>
            </a:pPr>
            <a:r>
              <a:rPr lang="en-US" sz="2400" dirty="0" smtClean="0">
                <a:solidFill>
                  <a:srgbClr val="FFFF00"/>
                </a:solidFill>
              </a:rPr>
              <a:t>2015</a:t>
            </a:r>
            <a:r>
              <a:rPr lang="en-US" sz="2400" dirty="0" smtClean="0"/>
              <a:t> – DOI market research revealed several commercial UAS did not meet Interior data management assurance </a:t>
            </a:r>
            <a:r>
              <a:rPr lang="en-US" sz="2400" dirty="0"/>
              <a:t>requirements - </a:t>
            </a:r>
            <a:r>
              <a:rPr lang="en-US" sz="1800" i="1" dirty="0">
                <a:solidFill>
                  <a:srgbClr val="FFFF00"/>
                </a:solidFill>
              </a:rPr>
              <a:t>“to decline and lock out any device information sharing including telemetry through aircraft, software or applications preventing any automated uploads or downloads.”</a:t>
            </a:r>
            <a:endParaRPr lang="en-US" sz="1800" i="1" dirty="0" smtClean="0">
              <a:solidFill>
                <a:srgbClr val="FFFF00"/>
              </a:solidFill>
            </a:endParaRPr>
          </a:p>
          <a:p>
            <a:pPr>
              <a:lnSpc>
                <a:spcPct val="120000"/>
              </a:lnSpc>
              <a:spcBef>
                <a:spcPts val="1200"/>
              </a:spcBef>
            </a:pPr>
            <a:r>
              <a:rPr lang="en-US" sz="2400" dirty="0" smtClean="0">
                <a:solidFill>
                  <a:srgbClr val="FFFF00"/>
                </a:solidFill>
              </a:rPr>
              <a:t>August 16, 2016 </a:t>
            </a:r>
            <a:r>
              <a:rPr lang="en-US" sz="2400" dirty="0" smtClean="0"/>
              <a:t>– DOI awarded first contract for fleet UAS fleet (3D Robotics – 3DR Solo); met </a:t>
            </a:r>
            <a:r>
              <a:rPr lang="en-US" sz="2400" dirty="0" smtClean="0">
                <a:hlinkClick r:id="rId3"/>
              </a:rPr>
              <a:t>DOI Master UAS Requirements</a:t>
            </a:r>
            <a:r>
              <a:rPr lang="en-US" sz="2400" dirty="0" smtClean="0"/>
              <a:t>.</a:t>
            </a:r>
          </a:p>
          <a:p>
            <a:pPr>
              <a:lnSpc>
                <a:spcPct val="120000"/>
              </a:lnSpc>
              <a:spcBef>
                <a:spcPts val="1200"/>
              </a:spcBef>
            </a:pPr>
            <a:r>
              <a:rPr lang="en-US" sz="2400" dirty="0" smtClean="0">
                <a:solidFill>
                  <a:srgbClr val="FFFF00"/>
                </a:solidFill>
              </a:rPr>
              <a:t>October, 2016 </a:t>
            </a:r>
            <a:r>
              <a:rPr lang="en-US" sz="2400" dirty="0" smtClean="0"/>
              <a:t>–  3DR ceased UAS production, citing market competition as a factor.</a:t>
            </a:r>
          </a:p>
          <a:p>
            <a:pPr>
              <a:lnSpc>
                <a:spcPct val="120000"/>
              </a:lnSpc>
              <a:spcBef>
                <a:spcPts val="1200"/>
              </a:spcBef>
            </a:pPr>
            <a:r>
              <a:rPr lang="en-US" sz="2400" dirty="0" smtClean="0">
                <a:solidFill>
                  <a:srgbClr val="FFFF00"/>
                </a:solidFill>
              </a:rPr>
              <a:t>2016 – 2019 </a:t>
            </a:r>
            <a:r>
              <a:rPr lang="en-US" sz="2400" dirty="0" smtClean="0"/>
              <a:t>DOI market research - U.S. replacements up to </a:t>
            </a:r>
            <a:r>
              <a:rPr lang="en-US" sz="2400" dirty="0" smtClean="0">
                <a:solidFill>
                  <a:srgbClr val="FFFF00"/>
                </a:solidFill>
              </a:rPr>
              <a:t>10X the cost or 1/10</a:t>
            </a:r>
            <a:r>
              <a:rPr lang="en-US" sz="2400" baseline="30000" dirty="0" smtClean="0">
                <a:solidFill>
                  <a:srgbClr val="FFFF00"/>
                </a:solidFill>
              </a:rPr>
              <a:t>th</a:t>
            </a:r>
            <a:r>
              <a:rPr lang="en-US" sz="2400" dirty="0" smtClean="0">
                <a:solidFill>
                  <a:srgbClr val="FFFF00"/>
                </a:solidFill>
              </a:rPr>
              <a:t> the capability</a:t>
            </a:r>
            <a:r>
              <a:rPr lang="en-US" sz="2400" dirty="0" smtClean="0"/>
              <a:t> of available DJI drones.</a:t>
            </a:r>
            <a:endParaRPr lang="en-US" sz="2400" dirty="0"/>
          </a:p>
        </p:txBody>
      </p:sp>
      <p:sp>
        <p:nvSpPr>
          <p:cNvPr id="2" name="Slide Number Placeholder 1"/>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7" name="Picture 6" descr="This Motown Singer Turned His Wild Mustang Ranch Into a ..."/>
          <p:cNvPicPr/>
          <p:nvPr/>
        </p:nvPicPr>
        <p:blipFill>
          <a:blip r:embed="rId4">
            <a:extLst>
              <a:ext uri="{28A0092B-C50C-407E-A947-70E740481C1C}">
                <a14:useLocalDpi xmlns:a14="http://schemas.microsoft.com/office/drawing/2010/main" val="0"/>
              </a:ext>
            </a:extLst>
          </a:blip>
          <a:stretch>
            <a:fillRect/>
          </a:stretch>
        </p:blipFill>
        <p:spPr>
          <a:xfrm>
            <a:off x="9829799" y="451091"/>
            <a:ext cx="2194849" cy="1439944"/>
          </a:xfrm>
          <a:prstGeom prst="rect">
            <a:avLst/>
          </a:prstGeom>
          <a:effectLst>
            <a:softEdge rad="127000"/>
          </a:effectLst>
        </p:spPr>
      </p:pic>
    </p:spTree>
    <p:extLst>
      <p:ext uri="{BB962C8B-B14F-4D97-AF65-F5344CB8AC3E}">
        <p14:creationId xmlns:p14="http://schemas.microsoft.com/office/powerpoint/2010/main" val="3656920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6624" y="351950"/>
            <a:ext cx="6655278" cy="1456267"/>
          </a:xfrm>
        </p:spPr>
        <p:txBody>
          <a:bodyPr/>
          <a:lstStyle/>
          <a:p>
            <a:r>
              <a:rPr lang="en-US" dirty="0" smtClean="0">
                <a:solidFill>
                  <a:srgbClr val="FFFF00"/>
                </a:solidFill>
              </a:rPr>
              <a:t>information security ?</a:t>
            </a:r>
            <a:endParaRPr lang="en-US" dirty="0">
              <a:solidFill>
                <a:srgbClr val="FFFF00"/>
              </a:solidFill>
            </a:endParaRPr>
          </a:p>
        </p:txBody>
      </p:sp>
      <p:sp>
        <p:nvSpPr>
          <p:cNvPr id="7" name="Content Placeholder 6"/>
          <p:cNvSpPr>
            <a:spLocks noGrp="1"/>
          </p:cNvSpPr>
          <p:nvPr>
            <p:ph idx="1"/>
          </p:nvPr>
        </p:nvSpPr>
        <p:spPr>
          <a:xfrm>
            <a:off x="296252" y="2142067"/>
            <a:ext cx="6015565" cy="4253059"/>
          </a:xfrm>
        </p:spPr>
        <p:txBody>
          <a:bodyPr>
            <a:normAutofit fontScale="92500" lnSpcReduction="10000"/>
          </a:bodyPr>
          <a:lstStyle/>
          <a:p>
            <a:r>
              <a:rPr lang="en-US" dirty="0" smtClean="0"/>
              <a:t>….since the dawn of man.  </a:t>
            </a:r>
          </a:p>
          <a:p>
            <a:r>
              <a:rPr lang="en-US" dirty="0" smtClean="0"/>
              <a:t>Sun Tzu – </a:t>
            </a:r>
            <a:r>
              <a:rPr lang="en-US" i="1" dirty="0" smtClean="0"/>
              <a:t>The Art of War </a:t>
            </a:r>
            <a:r>
              <a:rPr lang="en-US" dirty="0" smtClean="0"/>
              <a:t>~500BC.</a:t>
            </a:r>
          </a:p>
          <a:p>
            <a:r>
              <a:rPr lang="en-US" dirty="0" smtClean="0"/>
              <a:t>Governments, businesses, people.</a:t>
            </a:r>
          </a:p>
          <a:p>
            <a:endParaRPr lang="en-US" dirty="0" smtClean="0"/>
          </a:p>
          <a:p>
            <a:endParaRPr lang="en-US" dirty="0" smtClean="0"/>
          </a:p>
          <a:p>
            <a:endParaRPr lang="en-US" dirty="0" smtClean="0"/>
          </a:p>
          <a:p>
            <a:r>
              <a:rPr lang="en-US" dirty="0" smtClean="0"/>
              <a:t>Unlike real estate, location </a:t>
            </a:r>
            <a:r>
              <a:rPr lang="en-US" u="sng" dirty="0" smtClean="0"/>
              <a:t>doesn’t</a:t>
            </a:r>
            <a:r>
              <a:rPr lang="en-US" dirty="0" smtClean="0"/>
              <a:t> matter for data: OPM, Equifax, Capitol One, Facebook, Yahoo, Marriott, etc.</a:t>
            </a:r>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grpSp>
        <p:nvGrpSpPr>
          <p:cNvPr id="3" name="Group 2" descr="illustrates the relationship between the potential for information insecurity ad information methods and nodes increase, increasing the requirements for layered defenses." title="information insecurity - information methods, layered defenses"/>
          <p:cNvGrpSpPr/>
          <p:nvPr/>
        </p:nvGrpSpPr>
        <p:grpSpPr>
          <a:xfrm>
            <a:off x="6732322" y="2423296"/>
            <a:ext cx="5029115" cy="3998774"/>
            <a:chOff x="6288657" y="2282242"/>
            <a:chExt cx="5576298" cy="4433853"/>
          </a:xfrm>
        </p:grpSpPr>
        <p:sp>
          <p:nvSpPr>
            <p:cNvPr id="23" name="Rounded Rectangle 22"/>
            <p:cNvSpPr/>
            <p:nvPr/>
          </p:nvSpPr>
          <p:spPr>
            <a:xfrm>
              <a:off x="6288657" y="2282242"/>
              <a:ext cx="5576298" cy="4433853"/>
            </a:xfrm>
            <a:prstGeom prst="roundRect">
              <a:avLst/>
            </a:prstGeom>
            <a:solidFill>
              <a:srgbClr val="AC3EC1">
                <a:alpha val="60000"/>
              </a:srgb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7021902" y="6065520"/>
              <a:ext cx="4063041" cy="0"/>
            </a:xfrm>
            <a:prstGeom prst="straightConnector1">
              <a:avLst/>
            </a:prstGeom>
            <a:ln w="76200">
              <a:solidFill>
                <a:srgbClr val="00B050"/>
              </a:solidFill>
              <a:tailEnd type="triangle"/>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p:nvPr/>
          </p:nvCxnSpPr>
          <p:spPr>
            <a:xfrm flipH="1" flipV="1">
              <a:off x="7021902" y="3065253"/>
              <a:ext cx="5751" cy="3000268"/>
            </a:xfrm>
            <a:prstGeom prst="straightConnector1">
              <a:avLst/>
            </a:prstGeom>
            <a:ln w="76200">
              <a:solidFill>
                <a:srgbClr val="FF0000"/>
              </a:solidFill>
              <a:tailEnd type="triangle"/>
            </a:ln>
          </p:spPr>
          <p:style>
            <a:lnRef idx="3">
              <a:schemeClr val="accent5"/>
            </a:lnRef>
            <a:fillRef idx="0">
              <a:schemeClr val="accent5"/>
            </a:fillRef>
            <a:effectRef idx="2">
              <a:schemeClr val="accent5"/>
            </a:effectRef>
            <a:fontRef idx="minor">
              <a:schemeClr val="tx1"/>
            </a:fontRef>
          </p:style>
        </p:cxnSp>
        <p:sp>
          <p:nvSpPr>
            <p:cNvPr id="17" name="Freeform 16"/>
            <p:cNvSpPr/>
            <p:nvPr/>
          </p:nvSpPr>
          <p:spPr>
            <a:xfrm>
              <a:off x="7168551" y="3295291"/>
              <a:ext cx="3416060" cy="2631056"/>
            </a:xfrm>
            <a:custGeom>
              <a:avLst/>
              <a:gdLst>
                <a:gd name="connsiteX0" fmla="*/ 0 w 3071004"/>
                <a:gd name="connsiteY0" fmla="*/ 2337758 h 2337758"/>
                <a:gd name="connsiteX1" fmla="*/ 1690777 w 3071004"/>
                <a:gd name="connsiteY1" fmla="*/ 1889184 h 2337758"/>
                <a:gd name="connsiteX2" fmla="*/ 3071004 w 3071004"/>
                <a:gd name="connsiteY2" fmla="*/ 0 h 2337758"/>
                <a:gd name="connsiteX3" fmla="*/ 3071004 w 3071004"/>
                <a:gd name="connsiteY3" fmla="*/ 0 h 2337758"/>
                <a:gd name="connsiteX0" fmla="*/ 0 w 3071004"/>
                <a:gd name="connsiteY0" fmla="*/ 2337758 h 2337758"/>
                <a:gd name="connsiteX1" fmla="*/ 1566697 w 3071004"/>
                <a:gd name="connsiteY1" fmla="*/ 1751217 h 2337758"/>
                <a:gd name="connsiteX2" fmla="*/ 3071004 w 3071004"/>
                <a:gd name="connsiteY2" fmla="*/ 0 h 2337758"/>
                <a:gd name="connsiteX3" fmla="*/ 3071004 w 3071004"/>
                <a:gd name="connsiteY3" fmla="*/ 0 h 2337758"/>
              </a:gdLst>
              <a:ahLst/>
              <a:cxnLst>
                <a:cxn ang="0">
                  <a:pos x="connsiteX0" y="connsiteY0"/>
                </a:cxn>
                <a:cxn ang="0">
                  <a:pos x="connsiteX1" y="connsiteY1"/>
                </a:cxn>
                <a:cxn ang="0">
                  <a:pos x="connsiteX2" y="connsiteY2"/>
                </a:cxn>
                <a:cxn ang="0">
                  <a:pos x="connsiteX3" y="connsiteY3"/>
                </a:cxn>
              </a:cxnLst>
              <a:rect l="l" t="t" r="r" b="b"/>
              <a:pathLst>
                <a:path w="3071004" h="2337758">
                  <a:moveTo>
                    <a:pt x="0" y="2337758"/>
                  </a:moveTo>
                  <a:cubicBezTo>
                    <a:pt x="589471" y="2308284"/>
                    <a:pt x="1054863" y="2140843"/>
                    <a:pt x="1566697" y="1751217"/>
                  </a:cubicBezTo>
                  <a:cubicBezTo>
                    <a:pt x="2078531" y="1361591"/>
                    <a:pt x="2820286" y="291869"/>
                    <a:pt x="3071004" y="0"/>
                  </a:cubicBezTo>
                  <a:lnTo>
                    <a:pt x="3071004" y="0"/>
                  </a:lnTo>
                </a:path>
              </a:pathLst>
            </a:custGeom>
            <a:ln w="76200" cap="flat" cmpd="sng" algn="ctr">
              <a:solidFill>
                <a:srgbClr val="FFFF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9" name="Rectangle 18"/>
            <p:cNvSpPr/>
            <p:nvPr/>
          </p:nvSpPr>
          <p:spPr>
            <a:xfrm>
              <a:off x="7183264" y="6190753"/>
              <a:ext cx="3740321" cy="443643"/>
            </a:xfrm>
            <a:prstGeom prst="rect">
              <a:avLst/>
            </a:prstGeom>
            <a:noFill/>
          </p:spPr>
          <p:txBody>
            <a:bodyPr wrap="none" lIns="91440" tIns="45720" rIns="91440" bIns="45720">
              <a:spAutoFit/>
            </a:bodyPr>
            <a:lstStyle/>
            <a:p>
              <a:pPr algn="ctr"/>
              <a:r>
                <a:rPr lang="en-US" sz="2000" b="1" cap="none" spc="0" dirty="0" smtClean="0">
                  <a:ln w="6600">
                    <a:solidFill>
                      <a:schemeClr val="accent2"/>
                    </a:solidFill>
                    <a:prstDash val="solid"/>
                  </a:ln>
                  <a:solidFill>
                    <a:srgbClr val="FFFF00"/>
                  </a:solidFill>
                  <a:effectLst>
                    <a:outerShdw dist="38100" dir="2700000" algn="tl" rotWithShape="0">
                      <a:schemeClr val="accent2"/>
                    </a:outerShdw>
                  </a:effectLst>
                </a:rPr>
                <a:t>Information Methods / Nodes</a:t>
              </a:r>
              <a:endParaRPr lang="en-US" sz="2000" b="1" cap="none" spc="0"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20" name="Rectangle 19"/>
            <p:cNvSpPr/>
            <p:nvPr/>
          </p:nvSpPr>
          <p:spPr>
            <a:xfrm rot="16200000">
              <a:off x="4876754" y="4253634"/>
              <a:ext cx="3580211" cy="400110"/>
            </a:xfrm>
            <a:prstGeom prst="rect">
              <a:avLst/>
            </a:prstGeom>
            <a:noFill/>
          </p:spPr>
          <p:txBody>
            <a:bodyPr wrap="none" lIns="91440" tIns="45720" rIns="91440" bIns="45720">
              <a:spAutoFit/>
            </a:bodyPr>
            <a:lstStyle/>
            <a:p>
              <a:pPr algn="ctr"/>
              <a:r>
                <a:rPr lang="en-US" sz="2000" b="1" cap="none" spc="0" dirty="0" smtClean="0">
                  <a:ln w="6600">
                    <a:solidFill>
                      <a:srgbClr val="FF0000"/>
                    </a:solidFill>
                    <a:prstDash val="solid"/>
                  </a:ln>
                  <a:solidFill>
                    <a:srgbClr val="FFFF00"/>
                  </a:solidFill>
                  <a:effectLst>
                    <a:outerShdw dist="38100" dir="2700000" algn="tl" rotWithShape="0">
                      <a:schemeClr val="accent2"/>
                    </a:outerShdw>
                  </a:effectLst>
                </a:rPr>
                <a:t>Information </a:t>
              </a:r>
              <a:r>
                <a:rPr lang="en-US" sz="2000" b="1" u="sng" cap="none" spc="0" dirty="0" smtClean="0">
                  <a:ln w="6600">
                    <a:solidFill>
                      <a:srgbClr val="FF0000"/>
                    </a:solidFill>
                    <a:prstDash val="solid"/>
                  </a:ln>
                  <a:solidFill>
                    <a:srgbClr val="FFFF00"/>
                  </a:solidFill>
                  <a:effectLst>
                    <a:outerShdw dist="38100" dir="2700000" algn="tl" rotWithShape="0">
                      <a:schemeClr val="accent2"/>
                    </a:outerShdw>
                  </a:effectLst>
                </a:rPr>
                <a:t>In</a:t>
              </a:r>
              <a:r>
                <a:rPr lang="en-US" sz="2000" b="1" cap="none" spc="0" dirty="0" smtClean="0">
                  <a:ln w="6600">
                    <a:solidFill>
                      <a:srgbClr val="FF0000"/>
                    </a:solidFill>
                    <a:prstDash val="solid"/>
                  </a:ln>
                  <a:solidFill>
                    <a:srgbClr val="FFFF00"/>
                  </a:solidFill>
                  <a:effectLst>
                    <a:outerShdw dist="38100" dir="2700000" algn="tl" rotWithShape="0">
                      <a:schemeClr val="accent2"/>
                    </a:outerShdw>
                  </a:effectLst>
                </a:rPr>
                <a:t>security Potential</a:t>
              </a:r>
              <a:endParaRPr lang="en-US" sz="2000" b="1" cap="none" spc="0" dirty="0">
                <a:ln w="6600">
                  <a:solidFill>
                    <a:srgbClr val="FF0000"/>
                  </a:solidFill>
                  <a:prstDash val="solid"/>
                </a:ln>
                <a:solidFill>
                  <a:srgbClr val="FFFF00"/>
                </a:solidFill>
                <a:effectLst>
                  <a:outerShdw dist="38100" dir="2700000" algn="tl" rotWithShape="0">
                    <a:schemeClr val="accent2"/>
                  </a:outerShdw>
                </a:effectLst>
              </a:endParaRPr>
            </a:p>
          </p:txBody>
        </p:sp>
        <p:cxnSp>
          <p:nvCxnSpPr>
            <p:cNvPr id="21" name="Straight Arrow Connector 20"/>
            <p:cNvCxnSpPr/>
            <p:nvPr/>
          </p:nvCxnSpPr>
          <p:spPr>
            <a:xfrm flipH="1" flipV="1">
              <a:off x="11175903" y="3082137"/>
              <a:ext cx="5751" cy="3000268"/>
            </a:xfrm>
            <a:prstGeom prst="straightConnector1">
              <a:avLst/>
            </a:prstGeom>
            <a:ln w="76200">
              <a:solidFill>
                <a:srgbClr val="00B0F0"/>
              </a:solidFill>
              <a:tailEnd type="triangle"/>
            </a:ln>
          </p:spPr>
          <p:style>
            <a:lnRef idx="3">
              <a:schemeClr val="accent5"/>
            </a:lnRef>
            <a:fillRef idx="0">
              <a:schemeClr val="accent5"/>
            </a:fillRef>
            <a:effectRef idx="2">
              <a:schemeClr val="accent5"/>
            </a:effectRef>
            <a:fontRef idx="minor">
              <a:schemeClr val="tx1"/>
            </a:fontRef>
          </p:style>
        </p:cxnSp>
        <p:sp>
          <p:nvSpPr>
            <p:cNvPr id="22" name="Rectangle 21"/>
            <p:cNvSpPr/>
            <p:nvPr/>
          </p:nvSpPr>
          <p:spPr>
            <a:xfrm rot="16200000">
              <a:off x="9766481" y="4447701"/>
              <a:ext cx="3494739" cy="400110"/>
            </a:xfrm>
            <a:prstGeom prst="rect">
              <a:avLst/>
            </a:prstGeom>
            <a:noFill/>
          </p:spPr>
          <p:txBody>
            <a:bodyPr wrap="none" lIns="91440" tIns="45720" rIns="91440" bIns="45720">
              <a:spAutoFit/>
            </a:bodyPr>
            <a:lstStyle/>
            <a:p>
              <a:pPr algn="ctr"/>
              <a:r>
                <a:rPr lang="en-US" sz="2000" b="1" cap="none" spc="0" dirty="0" smtClean="0">
                  <a:ln w="6600">
                    <a:solidFill>
                      <a:srgbClr val="00B0F0"/>
                    </a:solidFill>
                    <a:prstDash val="solid"/>
                  </a:ln>
                  <a:solidFill>
                    <a:srgbClr val="FFFF00"/>
                  </a:solidFill>
                  <a:effectLst>
                    <a:outerShdw dist="38100" dir="2700000" algn="tl" rotWithShape="0">
                      <a:schemeClr val="accent2"/>
                    </a:outerShdw>
                  </a:effectLst>
                </a:rPr>
                <a:t>Layered Defense Requirements</a:t>
              </a:r>
              <a:endParaRPr lang="en-US" sz="2000" b="1" cap="none" spc="0" dirty="0">
                <a:ln w="6600">
                  <a:solidFill>
                    <a:srgbClr val="00B0F0"/>
                  </a:solidFill>
                  <a:prstDash val="solid"/>
                </a:ln>
                <a:solidFill>
                  <a:srgbClr val="FFFF00"/>
                </a:solidFill>
                <a:effectLst>
                  <a:outerShdw dist="38100" dir="2700000" algn="tl" rotWithShape="0">
                    <a:schemeClr val="accent2"/>
                  </a:outerShdw>
                </a:effectLst>
              </a:endParaRPr>
            </a:p>
          </p:txBody>
        </p:sp>
      </p:grpSp>
      <p:pic>
        <p:nvPicPr>
          <p:cNvPr id="24" name="Picture 23" descr="ユニコーンクリップアート 無料画像 - Public Domain Pictur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859" y="180045"/>
            <a:ext cx="1591055" cy="1881728"/>
          </a:xfrm>
          <a:prstGeom prst="rect">
            <a:avLst/>
          </a:prstGeom>
          <a:scene3d>
            <a:camera prst="orthographicFront"/>
            <a:lightRig rig="threePt" dir="t"/>
          </a:scene3d>
          <a:sp3d>
            <a:bevelT/>
          </a:sp3d>
        </p:spPr>
      </p:pic>
      <p:pic>
        <p:nvPicPr>
          <p:cNvPr id="2" name="Picture 1" descr="headline banner from an article that US F-35 fighters are sending back information from their Norwegian owners to the US" title="F35 Spy on its owner"/>
          <p:cNvPicPr>
            <a:picLocks noChangeAspect="1"/>
          </p:cNvPicPr>
          <p:nvPr/>
        </p:nvPicPr>
        <p:blipFill>
          <a:blip r:embed="rId4"/>
          <a:stretch>
            <a:fillRect/>
          </a:stretch>
        </p:blipFill>
        <p:spPr>
          <a:xfrm>
            <a:off x="235103" y="3846477"/>
            <a:ext cx="5680165" cy="844237"/>
          </a:xfrm>
          <a:prstGeom prst="rect">
            <a:avLst/>
          </a:prstGeom>
          <a:effectLst>
            <a:softEdge rad="31750"/>
          </a:effectLst>
        </p:spPr>
      </p:pic>
      <p:pic>
        <p:nvPicPr>
          <p:cNvPr id="15" name="Picture 14" descr="This Motown Singer Turned His Wild Mustang Ranch Into a ..."/>
          <p:cNvPicPr/>
          <p:nvPr/>
        </p:nvPicPr>
        <p:blipFill>
          <a:blip r:embed="rId5">
            <a:extLst>
              <a:ext uri="{28A0092B-C50C-407E-A947-70E740481C1C}">
                <a14:useLocalDpi xmlns:a14="http://schemas.microsoft.com/office/drawing/2010/main" val="0"/>
              </a:ext>
            </a:extLst>
          </a:blip>
          <a:stretch>
            <a:fillRect/>
          </a:stretch>
        </p:blipFill>
        <p:spPr>
          <a:xfrm>
            <a:off x="8539819" y="180045"/>
            <a:ext cx="2990631" cy="1962022"/>
          </a:xfrm>
          <a:prstGeom prst="rect">
            <a:avLst/>
          </a:prstGeom>
          <a:effectLst>
            <a:softEdge rad="127000"/>
          </a:effectLst>
        </p:spPr>
      </p:pic>
      <p:pic>
        <p:nvPicPr>
          <p:cNvPr id="4" name="Picture 3" descr="Benjamin Franklin was reported to have said: &quot;three can keep a secret if two are dead&quot;" title="Benjamin Franklin"/>
          <p:cNvPicPr>
            <a:picLocks noChangeAspect="1"/>
          </p:cNvPicPr>
          <p:nvPr/>
        </p:nvPicPr>
        <p:blipFill>
          <a:blip r:embed="rId6"/>
          <a:stretch>
            <a:fillRect/>
          </a:stretch>
        </p:blipFill>
        <p:spPr>
          <a:xfrm>
            <a:off x="5666268" y="2767218"/>
            <a:ext cx="683358" cy="1061527"/>
          </a:xfrm>
          <a:prstGeom prst="rect">
            <a:avLst/>
          </a:prstGeom>
          <a:effectLst>
            <a:softEdge rad="63500"/>
          </a:effectLst>
        </p:spPr>
      </p:pic>
    </p:spTree>
    <p:extLst>
      <p:ext uri="{BB962C8B-B14F-4D97-AF65-F5344CB8AC3E}">
        <p14:creationId xmlns:p14="http://schemas.microsoft.com/office/powerpoint/2010/main" val="39409993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3370F4A1-FC59-4361-989F-6C79533DA5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57094B-4684-420B-AFE0-4E41CA2AF714}">
  <ds:schemaRefs>
    <ds:schemaRef ds:uri="http://schemas.microsoft.com/sharepoint/v3/contenttype/forms"/>
  </ds:schemaRefs>
</ds:datastoreItem>
</file>

<file path=customXml/itemProps3.xml><?xml version="1.0" encoding="utf-8"?>
<ds:datastoreItem xmlns:ds="http://schemas.openxmlformats.org/officeDocument/2006/customXml" ds:itemID="{B26D5668-1971-40BB-BC7C-94C9B101AAB7}">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Celestial design</Template>
  <TotalTime>0</TotalTime>
  <Words>9112</Words>
  <Application>Microsoft Office PowerPoint</Application>
  <PresentationFormat>Widescreen</PresentationFormat>
  <Paragraphs>368</Paragraphs>
  <Slides>20</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Calibri Light</vt:lpstr>
      <vt:lpstr>Chiller</vt:lpstr>
      <vt:lpstr>Franklin Gothic Book</vt:lpstr>
      <vt:lpstr>Stencil</vt:lpstr>
      <vt:lpstr>Times New Roman</vt:lpstr>
      <vt:lpstr>Wingdings</vt:lpstr>
      <vt:lpstr>Celestial</vt:lpstr>
      <vt:lpstr>Office Theme</vt:lpstr>
      <vt:lpstr>Mustangs and Unicorns A Commercial Drone Integration Story</vt:lpstr>
      <vt:lpstr>Mission Objectives</vt:lpstr>
      <vt:lpstr>WHO</vt:lpstr>
      <vt:lpstr>WHO</vt:lpstr>
      <vt:lpstr>A Common Myth </vt:lpstr>
      <vt:lpstr>The Reality</vt:lpstr>
      <vt:lpstr>Why? - Requirements</vt:lpstr>
      <vt:lpstr>Why ? – Commercial Market realities</vt:lpstr>
      <vt:lpstr>information security ?</vt:lpstr>
      <vt:lpstr>PowerPoint Presentation</vt:lpstr>
      <vt:lpstr>This is an “everything” issue</vt:lpstr>
      <vt:lpstr>WHAT ?      2017 - 2019</vt:lpstr>
      <vt:lpstr>How? &gt; 2,200 test flights</vt:lpstr>
      <vt:lpstr>Ex: Aerial ignition</vt:lpstr>
      <vt:lpstr>PowerPoint Presentation</vt:lpstr>
      <vt:lpstr>PowerPoint Presentation</vt:lpstr>
      <vt:lpstr>PowerPoint Presentation</vt:lpstr>
      <vt:lpstr>Final Myths</vt:lpstr>
      <vt:lpstr>Conclusions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2019-07-15T14:23:17Z</dcterms:created>
  <dcterms:modified xsi:type="dcterms:W3CDTF">2019-09-01T17:17:31Z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