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67" r:id="rId2"/>
    <p:sldMasterId id="2147483685" r:id="rId3"/>
  </p:sldMasterIdLst>
  <p:sldIdLst>
    <p:sldId id="301" r:id="rId4"/>
    <p:sldId id="272" r:id="rId5"/>
    <p:sldId id="273" r:id="rId6"/>
    <p:sldId id="274" r:id="rId7"/>
    <p:sldId id="275" r:id="rId8"/>
    <p:sldId id="276" r:id="rId9"/>
    <p:sldId id="278" r:id="rId10"/>
    <p:sldId id="280" r:id="rId11"/>
    <p:sldId id="281" r:id="rId12"/>
    <p:sldId id="286" r:id="rId13"/>
    <p:sldId id="279" r:id="rId14"/>
    <p:sldId id="283" r:id="rId15"/>
    <p:sldId id="282" r:id="rId16"/>
    <p:sldId id="285" r:id="rId17"/>
    <p:sldId id="287" r:id="rId18"/>
    <p:sldId id="289" r:id="rId19"/>
    <p:sldId id="288" r:id="rId20"/>
    <p:sldId id="290" r:id="rId21"/>
    <p:sldId id="291" r:id="rId22"/>
    <p:sldId id="295" r:id="rId23"/>
    <p:sldId id="296" r:id="rId24"/>
    <p:sldId id="297" r:id="rId25"/>
    <p:sldId id="298" r:id="rId26"/>
    <p:sldId id="300" r:id="rId27"/>
    <p:sldId id="302" r:id="rId28"/>
    <p:sldId id="30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6" autoAdjust="0"/>
    <p:restoredTop sz="86488" autoAdjust="0"/>
  </p:normalViewPr>
  <p:slideViewPr>
    <p:cSldViewPr snapToGrid="0" snapToObjects="1">
      <p:cViewPr varScale="1">
        <p:scale>
          <a:sx n="79" d="100"/>
          <a:sy n="79" d="100"/>
        </p:scale>
        <p:origin x="224" y="1352"/>
      </p:cViewPr>
      <p:guideLst>
        <p:guide orient="horz" pos="773"/>
        <p:guide pos="244"/>
      </p:guideLst>
    </p:cSldViewPr>
  </p:slideViewPr>
  <p:outlineViewPr>
    <p:cViewPr>
      <p:scale>
        <a:sx n="33" d="100"/>
        <a:sy n="33" d="100"/>
      </p:scale>
      <p:origin x="0" y="-189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0" y="1557867"/>
            <a:ext cx="6795913" cy="2235200"/>
          </a:xfrm>
        </p:spPr>
        <p:txBody>
          <a:bodyPr anchor="b" anchorCtr="0">
            <a:noAutofit/>
          </a:bodyPr>
          <a:lstStyle>
            <a:lvl1pPr algn="l">
              <a:lnSpc>
                <a:spcPts val="4800"/>
              </a:lnSpc>
              <a:defRPr b="1" cap="none" spc="2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hasCustomPrompt="1"/>
          </p:nvPr>
        </p:nvSpPr>
        <p:spPr>
          <a:xfrm>
            <a:off x="4967109" y="4275667"/>
            <a:ext cx="6795913" cy="1202267"/>
          </a:xfrm>
        </p:spPr>
        <p:txBody>
          <a:bodyPr>
            <a:noAutofit/>
          </a:bodyPr>
          <a:lstStyle>
            <a:lvl1pPr marL="0" indent="0" algn="l">
              <a:lnSpc>
                <a:spcPts val="2800"/>
              </a:lnSpc>
              <a:buNone/>
              <a:defRPr sz="2400" b="1" cap="none" spc="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 y="1413933"/>
            <a:ext cx="11830756" cy="4749800"/>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92362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66170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Picture Placeholder 3"/>
          <p:cNvSpPr>
            <a:spLocks noGrp="1"/>
          </p:cNvSpPr>
          <p:nvPr>
            <p:ph type="pic" sz="quarter" idx="10"/>
          </p:nvPr>
        </p:nvSpPr>
        <p:spPr>
          <a:xfrm>
            <a:off x="338666" y="1371600"/>
            <a:ext cx="5621868" cy="2253044"/>
          </a:xfrm>
        </p:spPr>
        <p:txBody>
          <a:bodyPr/>
          <a:lstStyle/>
          <a:p>
            <a:endParaRPr lang="en-US" dirty="0"/>
          </a:p>
        </p:txBody>
      </p:sp>
      <p:sp>
        <p:nvSpPr>
          <p:cNvPr id="4" name="Picture Placeholder 3"/>
          <p:cNvSpPr>
            <a:spLocks noGrp="1"/>
          </p:cNvSpPr>
          <p:nvPr>
            <p:ph type="pic" sz="quarter" idx="11"/>
          </p:nvPr>
        </p:nvSpPr>
        <p:spPr>
          <a:xfrm>
            <a:off x="6208889" y="1371600"/>
            <a:ext cx="5610579" cy="2253044"/>
          </a:xfrm>
        </p:spPr>
        <p:txBody>
          <a:bodyPr/>
          <a:lstStyle/>
          <a:p>
            <a:endParaRPr lang="en-US"/>
          </a:p>
        </p:txBody>
      </p:sp>
      <p:sp>
        <p:nvSpPr>
          <p:cNvPr id="5" name="Picture Placeholder 3"/>
          <p:cNvSpPr>
            <a:spLocks noGrp="1"/>
          </p:cNvSpPr>
          <p:nvPr>
            <p:ph type="pic" sz="quarter" idx="12"/>
          </p:nvPr>
        </p:nvSpPr>
        <p:spPr>
          <a:xfrm>
            <a:off x="338666" y="3784601"/>
            <a:ext cx="5621868" cy="2459799"/>
          </a:xfrm>
        </p:spPr>
        <p:txBody>
          <a:bodyPr/>
          <a:lstStyle/>
          <a:p>
            <a:endParaRPr lang="en-US"/>
          </a:p>
        </p:txBody>
      </p:sp>
      <p:sp>
        <p:nvSpPr>
          <p:cNvPr id="6" name="Picture Placeholder 3"/>
          <p:cNvSpPr>
            <a:spLocks noGrp="1"/>
          </p:cNvSpPr>
          <p:nvPr>
            <p:ph type="pic" sz="quarter" idx="13"/>
          </p:nvPr>
        </p:nvSpPr>
        <p:spPr>
          <a:xfrm>
            <a:off x="6208889" y="3784600"/>
            <a:ext cx="5610579" cy="2459800"/>
          </a:xfrm>
        </p:spPr>
        <p:txBody>
          <a:bodyPr/>
          <a:lstStyle/>
          <a:p>
            <a:endParaRPr lang="en-US"/>
          </a:p>
        </p:txBody>
      </p:sp>
    </p:spTree>
    <p:extLst>
      <p:ext uri="{BB962C8B-B14F-4D97-AF65-F5344CB8AC3E}">
        <p14:creationId xmlns:p14="http://schemas.microsoft.com/office/powerpoint/2010/main" val="1729135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3"/>
          <p:cNvSpPr>
            <a:spLocks noGrp="1"/>
          </p:cNvSpPr>
          <p:nvPr>
            <p:ph type="pic" sz="quarter" idx="10"/>
          </p:nvPr>
        </p:nvSpPr>
        <p:spPr>
          <a:xfrm>
            <a:off x="349956" y="1329267"/>
            <a:ext cx="3668888" cy="1400218"/>
          </a:xfrm>
        </p:spPr>
        <p:txBody>
          <a:bodyPr/>
          <a:lstStyle/>
          <a:p>
            <a:endParaRPr lang="en-US"/>
          </a:p>
        </p:txBody>
      </p:sp>
      <p:sp>
        <p:nvSpPr>
          <p:cNvPr id="6" name="Picture Placeholder 3"/>
          <p:cNvSpPr>
            <a:spLocks noGrp="1"/>
          </p:cNvSpPr>
          <p:nvPr>
            <p:ph type="pic" sz="quarter" idx="12"/>
          </p:nvPr>
        </p:nvSpPr>
        <p:spPr>
          <a:xfrm>
            <a:off x="8123701" y="1329267"/>
            <a:ext cx="3740924" cy="1400218"/>
          </a:xfrm>
        </p:spPr>
        <p:txBody>
          <a:bodyPr/>
          <a:lstStyle/>
          <a:p>
            <a:endParaRPr lang="en-US"/>
          </a:p>
        </p:txBody>
      </p:sp>
      <p:sp>
        <p:nvSpPr>
          <p:cNvPr id="7" name="Picture Placeholder 3"/>
          <p:cNvSpPr>
            <a:spLocks noGrp="1"/>
          </p:cNvSpPr>
          <p:nvPr>
            <p:ph type="pic" sz="quarter" idx="13"/>
          </p:nvPr>
        </p:nvSpPr>
        <p:spPr>
          <a:xfrm>
            <a:off x="4176890" y="1329267"/>
            <a:ext cx="3826933" cy="1400218"/>
          </a:xfrm>
        </p:spPr>
        <p:txBody>
          <a:bodyPr/>
          <a:lstStyle/>
          <a:p>
            <a:endParaRPr lang="en-US"/>
          </a:p>
        </p:txBody>
      </p:sp>
      <p:sp>
        <p:nvSpPr>
          <p:cNvPr id="8" name="Picture Placeholder 3"/>
          <p:cNvSpPr>
            <a:spLocks noGrp="1"/>
          </p:cNvSpPr>
          <p:nvPr>
            <p:ph type="pic" sz="quarter" idx="14"/>
          </p:nvPr>
        </p:nvSpPr>
        <p:spPr>
          <a:xfrm>
            <a:off x="349956" y="2946400"/>
            <a:ext cx="3668888" cy="1514524"/>
          </a:xfrm>
        </p:spPr>
        <p:txBody>
          <a:bodyPr/>
          <a:lstStyle/>
          <a:p>
            <a:endParaRPr lang="en-US"/>
          </a:p>
        </p:txBody>
      </p:sp>
      <p:sp>
        <p:nvSpPr>
          <p:cNvPr id="9" name="Picture Placeholder 3"/>
          <p:cNvSpPr>
            <a:spLocks noGrp="1"/>
          </p:cNvSpPr>
          <p:nvPr>
            <p:ph type="pic" sz="quarter" idx="15"/>
          </p:nvPr>
        </p:nvSpPr>
        <p:spPr>
          <a:xfrm>
            <a:off x="8123701" y="2946400"/>
            <a:ext cx="3740924" cy="1514524"/>
          </a:xfrm>
        </p:spPr>
        <p:txBody>
          <a:bodyPr/>
          <a:lstStyle/>
          <a:p>
            <a:endParaRPr lang="en-US"/>
          </a:p>
        </p:txBody>
      </p:sp>
      <p:sp>
        <p:nvSpPr>
          <p:cNvPr id="10" name="Picture Placeholder 3"/>
          <p:cNvSpPr>
            <a:spLocks noGrp="1"/>
          </p:cNvSpPr>
          <p:nvPr>
            <p:ph type="pic" sz="quarter" idx="16"/>
          </p:nvPr>
        </p:nvSpPr>
        <p:spPr>
          <a:xfrm>
            <a:off x="4176890" y="2946400"/>
            <a:ext cx="3826933" cy="1514524"/>
          </a:xfrm>
        </p:spPr>
        <p:txBody>
          <a:bodyPr/>
          <a:lstStyle/>
          <a:p>
            <a:endParaRPr lang="en-US"/>
          </a:p>
        </p:txBody>
      </p:sp>
      <p:sp>
        <p:nvSpPr>
          <p:cNvPr id="11" name="Picture Placeholder 3"/>
          <p:cNvSpPr>
            <a:spLocks noGrp="1"/>
          </p:cNvSpPr>
          <p:nvPr>
            <p:ph type="pic" sz="quarter" idx="17"/>
          </p:nvPr>
        </p:nvSpPr>
        <p:spPr>
          <a:xfrm>
            <a:off x="349956" y="4677839"/>
            <a:ext cx="3668888" cy="1507682"/>
          </a:xfrm>
        </p:spPr>
        <p:txBody>
          <a:bodyPr/>
          <a:lstStyle/>
          <a:p>
            <a:endParaRPr lang="en-US"/>
          </a:p>
        </p:txBody>
      </p:sp>
      <p:sp>
        <p:nvSpPr>
          <p:cNvPr id="12" name="Picture Placeholder 3"/>
          <p:cNvSpPr>
            <a:spLocks noGrp="1"/>
          </p:cNvSpPr>
          <p:nvPr>
            <p:ph type="pic" sz="quarter" idx="18"/>
          </p:nvPr>
        </p:nvSpPr>
        <p:spPr>
          <a:xfrm>
            <a:off x="8123701" y="4677839"/>
            <a:ext cx="3740923" cy="1507682"/>
          </a:xfrm>
        </p:spPr>
        <p:txBody>
          <a:bodyPr/>
          <a:lstStyle/>
          <a:p>
            <a:endParaRPr lang="en-US"/>
          </a:p>
        </p:txBody>
      </p:sp>
      <p:sp>
        <p:nvSpPr>
          <p:cNvPr id="13" name="Picture Placeholder 3"/>
          <p:cNvSpPr>
            <a:spLocks noGrp="1"/>
          </p:cNvSpPr>
          <p:nvPr>
            <p:ph type="pic" sz="quarter" idx="19"/>
          </p:nvPr>
        </p:nvSpPr>
        <p:spPr>
          <a:xfrm>
            <a:off x="4176890" y="4677839"/>
            <a:ext cx="3826933" cy="1507682"/>
          </a:xfrm>
        </p:spPr>
        <p:txBody>
          <a:bodyPr/>
          <a:lstStyle/>
          <a:p>
            <a:endParaRPr lang="en-US"/>
          </a:p>
        </p:txBody>
      </p:sp>
    </p:spTree>
    <p:extLst>
      <p:ext uri="{BB962C8B-B14F-4D97-AF65-F5344CB8AC3E}">
        <p14:creationId xmlns:p14="http://schemas.microsoft.com/office/powerpoint/2010/main" val="335747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0" y="1557867"/>
            <a:ext cx="6795913" cy="2235200"/>
          </a:xfrm>
        </p:spPr>
        <p:txBody>
          <a:bodyPr anchor="b" anchorCtr="0">
            <a:noAutofit/>
          </a:bodyPr>
          <a:lstStyle>
            <a:lvl1pPr algn="l">
              <a:lnSpc>
                <a:spcPts val="4800"/>
              </a:lnSpc>
              <a:defRPr b="1" cap="none" spc="2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hasCustomPrompt="1"/>
          </p:nvPr>
        </p:nvSpPr>
        <p:spPr>
          <a:xfrm>
            <a:off x="4967109" y="4275667"/>
            <a:ext cx="6795913" cy="1202267"/>
          </a:xfrm>
        </p:spPr>
        <p:txBody>
          <a:bodyPr>
            <a:noAutofit/>
          </a:bodyPr>
          <a:lstStyle>
            <a:lvl1pPr marL="0" indent="0" algn="l">
              <a:lnSpc>
                <a:spcPts val="2800"/>
              </a:lnSpc>
              <a:buNone/>
              <a:defRPr sz="2400" b="1" cap="none" spc="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15732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34968" y="1534584"/>
            <a:ext cx="5761549"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234968" y="2175934"/>
            <a:ext cx="5761549" cy="4135209"/>
          </a:xfrm>
        </p:spPr>
        <p:txBody>
          <a:bodyPr/>
          <a:lstStyle>
            <a:lvl1pPr>
              <a:defRPr sz="3200"/>
            </a:lvl1pPr>
            <a:lvl2pPr marL="990575" indent="-380990">
              <a:buFont typeface="Arial"/>
              <a:buChar cha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4584"/>
            <a:ext cx="5733281"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733281" cy="4135209"/>
          </a:xfrm>
        </p:spPr>
        <p:txBody>
          <a:bodyPr/>
          <a:lstStyle>
            <a:lvl1pPr>
              <a:defRPr sz="3200"/>
            </a:lvl1pPr>
            <a:lvl2pPr marL="990575" indent="-380990">
              <a:buFont typeface="Arial"/>
              <a:buChar cha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942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Slant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990575" indent="-38099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22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hite Title Slide with No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CB128D-EA64-FE47-B54E-0DD2CAB95B5E}" type="datetimeFigureOut">
              <a:rPr lang="en-US" smtClean="0"/>
              <a:t>5/3/19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4CA4B5-EF04-FF44-909F-167530198BA3}" type="slidenum">
              <a:rPr lang="en-US" smtClean="0"/>
              <a:t>‹#›</a:t>
            </a:fld>
            <a:endParaRPr lang="en-US"/>
          </a:p>
        </p:txBody>
      </p:sp>
      <p:sp>
        <p:nvSpPr>
          <p:cNvPr id="6" name="Title 1"/>
          <p:cNvSpPr>
            <a:spLocks noGrp="1"/>
          </p:cNvSpPr>
          <p:nvPr>
            <p:ph type="title" hasCustomPrompt="1"/>
          </p:nvPr>
        </p:nvSpPr>
        <p:spPr>
          <a:xfrm>
            <a:off x="3454401" y="2349463"/>
            <a:ext cx="8391225" cy="1466388"/>
          </a:xfrm>
        </p:spPr>
        <p:txBody>
          <a:bodyPr/>
          <a:lstStyle/>
          <a:p>
            <a:r>
              <a:rPr lang="en-US" dirty="0"/>
              <a:t>CLICK TO EDIT MASTER TITLE STYLE</a:t>
            </a:r>
          </a:p>
        </p:txBody>
      </p:sp>
    </p:spTree>
    <p:extLst>
      <p:ext uri="{BB962C8B-B14F-4D97-AF65-F5344CB8AC3E}">
        <p14:creationId xmlns:p14="http://schemas.microsoft.com/office/powerpoint/2010/main" val="3620186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 y="1413933"/>
            <a:ext cx="11830756" cy="4749800"/>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28188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30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0607" y="4457822"/>
            <a:ext cx="8213313" cy="819573"/>
          </a:xfrm>
        </p:spPr>
        <p:txBody>
          <a:bodyPr anchor="b" anchorCtr="0">
            <a:noAutofit/>
          </a:bodyPr>
          <a:lstStyle>
            <a:lvl1pPr algn="l">
              <a:lnSpc>
                <a:spcPts val="4800"/>
              </a:lnSpc>
              <a:defRPr b="1" cap="none" spc="2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hasCustomPrompt="1"/>
          </p:nvPr>
        </p:nvSpPr>
        <p:spPr>
          <a:xfrm>
            <a:off x="290607" y="5712583"/>
            <a:ext cx="7390353" cy="675154"/>
          </a:xfrm>
        </p:spPr>
        <p:txBody>
          <a:bodyPr>
            <a:noAutofit/>
          </a:bodyPr>
          <a:lstStyle>
            <a:lvl1pPr marL="0" indent="0" algn="l">
              <a:lnSpc>
                <a:spcPts val="2800"/>
              </a:lnSpc>
              <a:buNone/>
              <a:defRPr sz="2400" b="1" cap="none" spc="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20921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Picture Placeholder 3"/>
          <p:cNvSpPr>
            <a:spLocks noGrp="1"/>
          </p:cNvSpPr>
          <p:nvPr>
            <p:ph type="pic" sz="quarter" idx="10"/>
          </p:nvPr>
        </p:nvSpPr>
        <p:spPr>
          <a:xfrm>
            <a:off x="338666" y="1371600"/>
            <a:ext cx="5621868" cy="2253044"/>
          </a:xfrm>
        </p:spPr>
        <p:txBody>
          <a:bodyPr/>
          <a:lstStyle/>
          <a:p>
            <a:endParaRPr lang="en-US" dirty="0"/>
          </a:p>
        </p:txBody>
      </p:sp>
      <p:sp>
        <p:nvSpPr>
          <p:cNvPr id="4" name="Picture Placeholder 3"/>
          <p:cNvSpPr>
            <a:spLocks noGrp="1"/>
          </p:cNvSpPr>
          <p:nvPr>
            <p:ph type="pic" sz="quarter" idx="11"/>
          </p:nvPr>
        </p:nvSpPr>
        <p:spPr>
          <a:xfrm>
            <a:off x="6208889" y="1371600"/>
            <a:ext cx="5610579" cy="2253044"/>
          </a:xfrm>
        </p:spPr>
        <p:txBody>
          <a:bodyPr/>
          <a:lstStyle/>
          <a:p>
            <a:endParaRPr lang="en-US"/>
          </a:p>
        </p:txBody>
      </p:sp>
      <p:sp>
        <p:nvSpPr>
          <p:cNvPr id="5" name="Picture Placeholder 3"/>
          <p:cNvSpPr>
            <a:spLocks noGrp="1"/>
          </p:cNvSpPr>
          <p:nvPr>
            <p:ph type="pic" sz="quarter" idx="12"/>
          </p:nvPr>
        </p:nvSpPr>
        <p:spPr>
          <a:xfrm>
            <a:off x="338666" y="3784601"/>
            <a:ext cx="5621868" cy="2459799"/>
          </a:xfrm>
        </p:spPr>
        <p:txBody>
          <a:bodyPr/>
          <a:lstStyle/>
          <a:p>
            <a:endParaRPr lang="en-US"/>
          </a:p>
        </p:txBody>
      </p:sp>
      <p:sp>
        <p:nvSpPr>
          <p:cNvPr id="6" name="Picture Placeholder 3"/>
          <p:cNvSpPr>
            <a:spLocks noGrp="1"/>
          </p:cNvSpPr>
          <p:nvPr>
            <p:ph type="pic" sz="quarter" idx="13"/>
          </p:nvPr>
        </p:nvSpPr>
        <p:spPr>
          <a:xfrm>
            <a:off x="6208889" y="3784600"/>
            <a:ext cx="5610579" cy="2459800"/>
          </a:xfrm>
        </p:spPr>
        <p:txBody>
          <a:bodyPr/>
          <a:lstStyle/>
          <a:p>
            <a:endParaRPr lang="en-US"/>
          </a:p>
        </p:txBody>
      </p:sp>
    </p:spTree>
    <p:extLst>
      <p:ext uri="{BB962C8B-B14F-4D97-AF65-F5344CB8AC3E}">
        <p14:creationId xmlns:p14="http://schemas.microsoft.com/office/powerpoint/2010/main" val="356562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3"/>
          <p:cNvSpPr>
            <a:spLocks noGrp="1"/>
          </p:cNvSpPr>
          <p:nvPr>
            <p:ph type="pic" sz="quarter" idx="10"/>
          </p:nvPr>
        </p:nvSpPr>
        <p:spPr>
          <a:xfrm>
            <a:off x="349956" y="1329267"/>
            <a:ext cx="3668888" cy="1400218"/>
          </a:xfrm>
        </p:spPr>
        <p:txBody>
          <a:bodyPr/>
          <a:lstStyle/>
          <a:p>
            <a:endParaRPr lang="en-US"/>
          </a:p>
        </p:txBody>
      </p:sp>
      <p:sp>
        <p:nvSpPr>
          <p:cNvPr id="6" name="Picture Placeholder 3"/>
          <p:cNvSpPr>
            <a:spLocks noGrp="1"/>
          </p:cNvSpPr>
          <p:nvPr>
            <p:ph type="pic" sz="quarter" idx="12"/>
          </p:nvPr>
        </p:nvSpPr>
        <p:spPr>
          <a:xfrm>
            <a:off x="8123701" y="1329267"/>
            <a:ext cx="3740924" cy="1400218"/>
          </a:xfrm>
        </p:spPr>
        <p:txBody>
          <a:bodyPr/>
          <a:lstStyle/>
          <a:p>
            <a:endParaRPr lang="en-US"/>
          </a:p>
        </p:txBody>
      </p:sp>
      <p:sp>
        <p:nvSpPr>
          <p:cNvPr id="7" name="Picture Placeholder 3"/>
          <p:cNvSpPr>
            <a:spLocks noGrp="1"/>
          </p:cNvSpPr>
          <p:nvPr>
            <p:ph type="pic" sz="quarter" idx="13"/>
          </p:nvPr>
        </p:nvSpPr>
        <p:spPr>
          <a:xfrm>
            <a:off x="4176890" y="1329267"/>
            <a:ext cx="3826933" cy="1400218"/>
          </a:xfrm>
        </p:spPr>
        <p:txBody>
          <a:bodyPr/>
          <a:lstStyle/>
          <a:p>
            <a:endParaRPr lang="en-US"/>
          </a:p>
        </p:txBody>
      </p:sp>
      <p:sp>
        <p:nvSpPr>
          <p:cNvPr id="8" name="Picture Placeholder 3"/>
          <p:cNvSpPr>
            <a:spLocks noGrp="1"/>
          </p:cNvSpPr>
          <p:nvPr>
            <p:ph type="pic" sz="quarter" idx="14"/>
          </p:nvPr>
        </p:nvSpPr>
        <p:spPr>
          <a:xfrm>
            <a:off x="349956" y="2946400"/>
            <a:ext cx="3668888" cy="1514524"/>
          </a:xfrm>
        </p:spPr>
        <p:txBody>
          <a:bodyPr/>
          <a:lstStyle/>
          <a:p>
            <a:endParaRPr lang="en-US"/>
          </a:p>
        </p:txBody>
      </p:sp>
      <p:sp>
        <p:nvSpPr>
          <p:cNvPr id="9" name="Picture Placeholder 3"/>
          <p:cNvSpPr>
            <a:spLocks noGrp="1"/>
          </p:cNvSpPr>
          <p:nvPr>
            <p:ph type="pic" sz="quarter" idx="15"/>
          </p:nvPr>
        </p:nvSpPr>
        <p:spPr>
          <a:xfrm>
            <a:off x="8123701" y="2946400"/>
            <a:ext cx="3740924" cy="1514524"/>
          </a:xfrm>
        </p:spPr>
        <p:txBody>
          <a:bodyPr/>
          <a:lstStyle/>
          <a:p>
            <a:endParaRPr lang="en-US"/>
          </a:p>
        </p:txBody>
      </p:sp>
      <p:sp>
        <p:nvSpPr>
          <p:cNvPr id="10" name="Picture Placeholder 3"/>
          <p:cNvSpPr>
            <a:spLocks noGrp="1"/>
          </p:cNvSpPr>
          <p:nvPr>
            <p:ph type="pic" sz="quarter" idx="16"/>
          </p:nvPr>
        </p:nvSpPr>
        <p:spPr>
          <a:xfrm>
            <a:off x="4176890" y="2946400"/>
            <a:ext cx="3826933" cy="1514524"/>
          </a:xfrm>
        </p:spPr>
        <p:txBody>
          <a:bodyPr/>
          <a:lstStyle/>
          <a:p>
            <a:endParaRPr lang="en-US"/>
          </a:p>
        </p:txBody>
      </p:sp>
      <p:sp>
        <p:nvSpPr>
          <p:cNvPr id="11" name="Picture Placeholder 3"/>
          <p:cNvSpPr>
            <a:spLocks noGrp="1"/>
          </p:cNvSpPr>
          <p:nvPr>
            <p:ph type="pic" sz="quarter" idx="17"/>
          </p:nvPr>
        </p:nvSpPr>
        <p:spPr>
          <a:xfrm>
            <a:off x="349956" y="4677839"/>
            <a:ext cx="3668888" cy="1507682"/>
          </a:xfrm>
        </p:spPr>
        <p:txBody>
          <a:bodyPr/>
          <a:lstStyle/>
          <a:p>
            <a:endParaRPr lang="en-US"/>
          </a:p>
        </p:txBody>
      </p:sp>
      <p:sp>
        <p:nvSpPr>
          <p:cNvPr id="12" name="Picture Placeholder 3"/>
          <p:cNvSpPr>
            <a:spLocks noGrp="1"/>
          </p:cNvSpPr>
          <p:nvPr>
            <p:ph type="pic" sz="quarter" idx="18"/>
          </p:nvPr>
        </p:nvSpPr>
        <p:spPr>
          <a:xfrm>
            <a:off x="8123701" y="4677839"/>
            <a:ext cx="3740923" cy="1507682"/>
          </a:xfrm>
        </p:spPr>
        <p:txBody>
          <a:bodyPr/>
          <a:lstStyle/>
          <a:p>
            <a:endParaRPr lang="en-US"/>
          </a:p>
        </p:txBody>
      </p:sp>
      <p:sp>
        <p:nvSpPr>
          <p:cNvPr id="13" name="Picture Placeholder 3"/>
          <p:cNvSpPr>
            <a:spLocks noGrp="1"/>
          </p:cNvSpPr>
          <p:nvPr>
            <p:ph type="pic" sz="quarter" idx="19"/>
          </p:nvPr>
        </p:nvSpPr>
        <p:spPr>
          <a:xfrm>
            <a:off x="4176890" y="4677839"/>
            <a:ext cx="3826933" cy="1507682"/>
          </a:xfrm>
        </p:spPr>
        <p:txBody>
          <a:bodyPr/>
          <a:lstStyle/>
          <a:p>
            <a:endParaRPr lang="en-US"/>
          </a:p>
        </p:txBody>
      </p:sp>
    </p:spTree>
    <p:extLst>
      <p:ext uri="{BB962C8B-B14F-4D97-AF65-F5344CB8AC3E}">
        <p14:creationId xmlns:p14="http://schemas.microsoft.com/office/powerpoint/2010/main" val="2143574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Blue Title Slide with Subtitle Below">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54400" y="2130425"/>
            <a:ext cx="8391225" cy="1871763"/>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3454400" y="3653819"/>
            <a:ext cx="8391224" cy="1166631"/>
          </a:xfrm>
          <a:prstGeom prst="rect">
            <a:avLst/>
          </a:prstGeom>
        </p:spPr>
        <p:txBody>
          <a:bodyPr/>
          <a:lstStyle>
            <a:lvl1pPr marL="0" indent="0" algn="l">
              <a:buNone/>
              <a:defRPr sz="2400" b="0" i="0" spc="0">
                <a:solidFill>
                  <a:schemeClr val="bg1"/>
                </a:solidFill>
                <a:latin typeface="+mn-lt"/>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D1FFC5A-79FC-244A-8A39-2A6CB8B62659}" type="datetimeFigureOut">
              <a:rPr lang="en-US" smtClean="0"/>
              <a:t>5/3/19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C47A8-9DE4-B345-9E8D-8A2B5D3EE445}" type="slidenum">
              <a:rPr lang="en-US" smtClean="0"/>
              <a:t>‹#›</a:t>
            </a:fld>
            <a:endParaRPr lang="en-US"/>
          </a:p>
        </p:txBody>
      </p:sp>
    </p:spTree>
    <p:extLst>
      <p:ext uri="{BB962C8B-B14F-4D97-AF65-F5344CB8AC3E}">
        <p14:creationId xmlns:p14="http://schemas.microsoft.com/office/powerpoint/2010/main" val="3489802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34968" y="1534584"/>
            <a:ext cx="5761549"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234968" y="2175934"/>
            <a:ext cx="5761549" cy="4135209"/>
          </a:xfrm>
        </p:spPr>
        <p:txBody>
          <a:bodyPr/>
          <a:lstStyle>
            <a:lvl1pPr>
              <a:defRPr sz="3200"/>
            </a:lvl1pPr>
            <a:lvl2pPr marL="990575" indent="-380990">
              <a:buFont typeface="Arial"/>
              <a:buChar cha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4584"/>
            <a:ext cx="5733281"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733281" cy="4135209"/>
          </a:xfrm>
        </p:spPr>
        <p:txBody>
          <a:bodyPr/>
          <a:lstStyle>
            <a:lvl1pPr>
              <a:defRPr sz="3200"/>
            </a:lvl1pPr>
            <a:lvl2pPr marL="990575" indent="-380990">
              <a:buFont typeface="Arial"/>
              <a:buChar cha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269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Slant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990575" indent="-38099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7028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White Title Slide with No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CB128D-EA64-FE47-B54E-0DD2CAB95B5E}" type="datetimeFigureOut">
              <a:rPr lang="en-US" smtClean="0"/>
              <a:t>5/3/19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4CA4B5-EF04-FF44-909F-167530198BA3}" type="slidenum">
              <a:rPr lang="en-US" smtClean="0"/>
              <a:t>‹#›</a:t>
            </a:fld>
            <a:endParaRPr lang="en-US"/>
          </a:p>
        </p:txBody>
      </p:sp>
      <p:sp>
        <p:nvSpPr>
          <p:cNvPr id="6" name="Title 1"/>
          <p:cNvSpPr>
            <a:spLocks noGrp="1"/>
          </p:cNvSpPr>
          <p:nvPr>
            <p:ph type="title" hasCustomPrompt="1"/>
          </p:nvPr>
        </p:nvSpPr>
        <p:spPr>
          <a:xfrm>
            <a:off x="3454401" y="2349463"/>
            <a:ext cx="8391225" cy="1466388"/>
          </a:xfrm>
        </p:spPr>
        <p:txBody>
          <a:bodyPr/>
          <a:lstStyle/>
          <a:p>
            <a:r>
              <a:rPr lang="en-US" dirty="0"/>
              <a:t>CLICK TO EDIT MASTER TITLE STYLE</a:t>
            </a:r>
          </a:p>
        </p:txBody>
      </p:sp>
    </p:spTree>
    <p:extLst>
      <p:ext uri="{BB962C8B-B14F-4D97-AF65-F5344CB8AC3E}">
        <p14:creationId xmlns:p14="http://schemas.microsoft.com/office/powerpoint/2010/main" val="2826680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0" y="1557867"/>
            <a:ext cx="6795913" cy="2235200"/>
          </a:xfrm>
        </p:spPr>
        <p:txBody>
          <a:bodyPr anchor="b" anchorCtr="0">
            <a:noAutofit/>
          </a:bodyPr>
          <a:lstStyle>
            <a:lvl1pPr algn="l">
              <a:lnSpc>
                <a:spcPts val="4800"/>
              </a:lnSpc>
              <a:defRPr b="1" cap="none" spc="200">
                <a:solidFill>
                  <a:schemeClr val="bg1"/>
                </a:solidFill>
              </a:defRPr>
            </a:lvl1pPr>
          </a:lstStyle>
          <a:p>
            <a:r>
              <a:rPr lang="en-US" dirty="0"/>
              <a:t>Click To Edit Master Title SLIDE</a:t>
            </a:r>
          </a:p>
        </p:txBody>
      </p:sp>
      <p:sp>
        <p:nvSpPr>
          <p:cNvPr id="3" name="Subtitle 2"/>
          <p:cNvSpPr>
            <a:spLocks noGrp="1"/>
          </p:cNvSpPr>
          <p:nvPr>
            <p:ph type="subTitle" idx="1" hasCustomPrompt="1"/>
          </p:nvPr>
        </p:nvSpPr>
        <p:spPr>
          <a:xfrm>
            <a:off x="4967109" y="4275667"/>
            <a:ext cx="6795913" cy="1202267"/>
          </a:xfrm>
        </p:spPr>
        <p:txBody>
          <a:bodyPr>
            <a:noAutofit/>
          </a:bodyPr>
          <a:lstStyle>
            <a:lvl1pPr marL="0" indent="0" algn="l">
              <a:lnSpc>
                <a:spcPts val="2800"/>
              </a:lnSpc>
              <a:buNone/>
              <a:defRPr sz="2400" b="1" cap="none"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4498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048" y="4483947"/>
            <a:ext cx="7847552" cy="858762"/>
          </a:xfrm>
        </p:spPr>
        <p:txBody>
          <a:bodyPr anchor="b" anchorCtr="0">
            <a:noAutofit/>
          </a:bodyPr>
          <a:lstStyle>
            <a:lvl1pPr algn="l">
              <a:lnSpc>
                <a:spcPts val="4800"/>
              </a:lnSpc>
              <a:defRPr b="1" cap="none" spc="200">
                <a:solidFill>
                  <a:schemeClr val="bg1"/>
                </a:solidFill>
              </a:defRPr>
            </a:lvl1pPr>
          </a:lstStyle>
          <a:p>
            <a:r>
              <a:rPr lang="en-US" dirty="0"/>
              <a:t>Click To Edit Master Title SLIDE</a:t>
            </a:r>
          </a:p>
        </p:txBody>
      </p:sp>
      <p:sp>
        <p:nvSpPr>
          <p:cNvPr id="3" name="Subtitle 2"/>
          <p:cNvSpPr>
            <a:spLocks noGrp="1"/>
          </p:cNvSpPr>
          <p:nvPr>
            <p:ph type="subTitle" idx="1" hasCustomPrompt="1"/>
          </p:nvPr>
        </p:nvSpPr>
        <p:spPr>
          <a:xfrm>
            <a:off x="382049" y="5656218"/>
            <a:ext cx="7050718" cy="770708"/>
          </a:xfrm>
        </p:spPr>
        <p:txBody>
          <a:bodyPr>
            <a:noAutofit/>
          </a:bodyPr>
          <a:lstStyle>
            <a:lvl1pPr marL="0" indent="0" algn="l">
              <a:lnSpc>
                <a:spcPts val="2800"/>
              </a:lnSpc>
              <a:buNone/>
              <a:defRPr sz="2400" b="1" cap="none"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36102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34968" y="1534584"/>
            <a:ext cx="5761549"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234968" y="2175934"/>
            <a:ext cx="5761549" cy="4135209"/>
          </a:xfrm>
        </p:spPr>
        <p:txBody>
          <a:bodyPr/>
          <a:lstStyle>
            <a:lvl1pPr>
              <a:defRPr sz="3200"/>
            </a:lvl1pPr>
            <a:lvl2pPr marL="990575" indent="-380990">
              <a:buFont typeface="Arial"/>
              <a:buChar cha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4584"/>
            <a:ext cx="5733281"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733281" cy="4135209"/>
          </a:xfrm>
        </p:spPr>
        <p:txBody>
          <a:bodyPr/>
          <a:lstStyle>
            <a:lvl1pPr>
              <a:defRPr sz="3200"/>
            </a:lvl1pPr>
            <a:lvl2pPr marL="990575" indent="-380990">
              <a:buFont typeface="Arial"/>
              <a:buChar cha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660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Slant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990575" indent="-38099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461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68633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hite Title Slide with No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CB128D-EA64-FE47-B54E-0DD2CAB95B5E}" type="datetimeFigureOut">
              <a:rPr lang="en-US" smtClean="0"/>
              <a:t>5/3/19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4CA4B5-EF04-FF44-909F-167530198BA3}" type="slidenum">
              <a:rPr lang="en-US" smtClean="0"/>
              <a:t>‹#›</a:t>
            </a:fld>
            <a:endParaRPr lang="en-US"/>
          </a:p>
        </p:txBody>
      </p:sp>
      <p:sp>
        <p:nvSpPr>
          <p:cNvPr id="6" name="Title 1"/>
          <p:cNvSpPr>
            <a:spLocks noGrp="1"/>
          </p:cNvSpPr>
          <p:nvPr>
            <p:ph type="title" hasCustomPrompt="1"/>
          </p:nvPr>
        </p:nvSpPr>
        <p:spPr>
          <a:xfrm>
            <a:off x="3454401" y="2349463"/>
            <a:ext cx="8391225" cy="1466388"/>
          </a:xfrm>
        </p:spPr>
        <p:txBody>
          <a:bodyPr/>
          <a:lstStyle/>
          <a:p>
            <a:r>
              <a:rPr lang="en-US" dirty="0"/>
              <a:t>CLICK TO EDIT MASTER TITLE STYLE</a:t>
            </a:r>
          </a:p>
        </p:txBody>
      </p:sp>
    </p:spTree>
    <p:extLst>
      <p:ext uri="{BB962C8B-B14F-4D97-AF65-F5344CB8AC3E}">
        <p14:creationId xmlns:p14="http://schemas.microsoft.com/office/powerpoint/2010/main" val="4064007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White Title Slide with No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FFCB128D-EA64-FE47-B54E-0DD2CAB95B5E}" type="datetimeFigureOut">
              <a:rPr lang="en-US" smtClean="0"/>
              <a:t>5/3/19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44CA4B5-EF04-FF44-909F-167530198BA3}" type="slidenum">
              <a:rPr lang="en-US" smtClean="0"/>
              <a:t>‹#›</a:t>
            </a:fld>
            <a:endParaRPr lang="en-US"/>
          </a:p>
        </p:txBody>
      </p:sp>
      <p:sp>
        <p:nvSpPr>
          <p:cNvPr id="6" name="Title 1"/>
          <p:cNvSpPr>
            <a:spLocks noGrp="1"/>
          </p:cNvSpPr>
          <p:nvPr>
            <p:ph type="title" hasCustomPrompt="1"/>
          </p:nvPr>
        </p:nvSpPr>
        <p:spPr>
          <a:xfrm>
            <a:off x="3454401" y="2349463"/>
            <a:ext cx="8391225" cy="1466388"/>
          </a:xfrm>
        </p:spPr>
        <p:txBody>
          <a:bodyPr/>
          <a:lstStyle/>
          <a:p>
            <a:r>
              <a:rPr lang="en-US" dirty="0"/>
              <a:t>CLICK TO EDIT MASTER TITLE STYLE</a:t>
            </a:r>
          </a:p>
        </p:txBody>
      </p:sp>
    </p:spTree>
    <p:extLst>
      <p:ext uri="{BB962C8B-B14F-4D97-AF65-F5344CB8AC3E}">
        <p14:creationId xmlns:p14="http://schemas.microsoft.com/office/powerpoint/2010/main" val="3722970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6.jp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7.jp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7188926" cy="11230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684" r:id="rId2"/>
    <p:sldLayoutId id="2147483682" r:id="rId3"/>
    <p:sldLayoutId id="2147483683" r:id="rId4"/>
    <p:sldLayoutId id="2147483694" r:id="rId5"/>
    <p:sldLayoutId id="2147483695" r:id="rId6"/>
    <p:sldLayoutId id="2147483696" r:id="rId7"/>
    <p:sldLayoutId id="2147483697" r:id="rId8"/>
    <p:sldLayoutId id="2147483714" r:id="rId9"/>
  </p:sldLayoutIdLst>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7687733" cy="991352"/>
          </a:xfrm>
          <a:prstGeom prst="rect">
            <a:avLst/>
          </a:prstGeom>
          <a:solidFill>
            <a:schemeClr val="bg1"/>
          </a:solidFill>
        </p:spPr>
        <p:txBody>
          <a:bodyPr vert="horz" lIns="27432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1" y="1363133"/>
            <a:ext cx="11899345" cy="4834466"/>
          </a:xfrm>
          <a:prstGeom prst="rect">
            <a:avLst/>
          </a:prstGeom>
        </p:spPr>
        <p:txBody>
          <a:bodyPr vert="horz" lIns="274320" tIns="45720" rIns="27432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7784912"/>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98" r:id="rId5"/>
    <p:sldLayoutId id="2147483699" r:id="rId6"/>
    <p:sldLayoutId id="2147483700" r:id="rId7"/>
    <p:sldLayoutId id="2147483701" r:id="rId8"/>
  </p:sldLayoutIdLst>
  <p:txStyles>
    <p:titleStyle>
      <a:lvl1pPr algn="l" defTabSz="457200" rtl="0" eaLnBrk="1" latinLnBrk="0" hangingPunct="1">
        <a:spcBef>
          <a:spcPct val="0"/>
        </a:spcBef>
        <a:buNone/>
        <a:defRPr sz="4000" b="1" kern="1200" cap="none"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rgbClr val="262626"/>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rgbClr val="26262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6262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7511143" cy="1018903"/>
          </a:xfrm>
          <a:prstGeom prst="rect">
            <a:avLst/>
          </a:prstGeom>
          <a:solidFill>
            <a:schemeClr val="bg1"/>
          </a:solidFill>
        </p:spPr>
        <p:txBody>
          <a:bodyPr vert="horz" lIns="27432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1" y="1363133"/>
            <a:ext cx="11899345" cy="4834466"/>
          </a:xfrm>
          <a:prstGeom prst="rect">
            <a:avLst/>
          </a:prstGeom>
        </p:spPr>
        <p:txBody>
          <a:bodyPr vert="horz" lIns="274320" tIns="45720" rIns="27432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735891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txStyles>
    <p:titleStyle>
      <a:lvl1pPr algn="l" defTabSz="457200" rtl="0" eaLnBrk="1" latinLnBrk="0" hangingPunct="1">
        <a:spcBef>
          <a:spcPct val="0"/>
        </a:spcBef>
        <a:buNone/>
        <a:defRPr sz="4000" b="1" kern="1200" cap="none"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C7T4PS3hxJE"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listeningislearning.org/" TargetMode="External"/><Relationship Id="rId2" Type="http://schemas.openxmlformats.org/officeDocument/2006/relationships/hyperlink" Target="https://www.dcmp.org/descriptionkey/" TargetMode="External"/><Relationship Id="rId1" Type="http://schemas.openxmlformats.org/officeDocument/2006/relationships/slideLayout" Target="../slideLayouts/slideLayout10.xml"/><Relationship Id="rId5" Type="http://schemas.openxmlformats.org/officeDocument/2006/relationships/hyperlink" Target="http://education.kennedy-center.org/education/accessibility/lead/conference.html" TargetMode="External"/><Relationship Id="rId4" Type="http://schemas.openxmlformats.org/officeDocument/2006/relationships/hyperlink" Target="https://www.amacusg.gatech.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O7j4_aP8dWA"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54400" y="1278967"/>
            <a:ext cx="8391225" cy="1301395"/>
          </a:xfrm>
        </p:spPr>
        <p:txBody>
          <a:bodyPr>
            <a:normAutofit/>
          </a:bodyPr>
          <a:lstStyle/>
          <a:p>
            <a:r>
              <a:rPr lang="en-US" dirty="0"/>
              <a:t>An Introduction to Audio Description</a:t>
            </a:r>
          </a:p>
        </p:txBody>
      </p:sp>
      <p:sp>
        <p:nvSpPr>
          <p:cNvPr id="5" name="Text Placeholder 4"/>
          <p:cNvSpPr>
            <a:spLocks noGrp="1"/>
          </p:cNvSpPr>
          <p:nvPr>
            <p:ph type="subTitle" idx="1"/>
          </p:nvPr>
        </p:nvSpPr>
        <p:spPr>
          <a:xfrm>
            <a:off x="3800776" y="2869677"/>
            <a:ext cx="8391224" cy="1433981"/>
          </a:xfrm>
        </p:spPr>
        <p:txBody>
          <a:bodyPr/>
          <a:lstStyle/>
          <a:p>
            <a:r>
              <a:rPr lang="en-US" dirty="0"/>
              <a:t>Christopher Delano</a:t>
            </a:r>
          </a:p>
          <a:p>
            <a:r>
              <a:rPr lang="en-US" dirty="0"/>
              <a:t>Audio Description Coordinator</a:t>
            </a:r>
          </a:p>
        </p:txBody>
      </p:sp>
    </p:spTree>
    <p:extLst>
      <p:ext uri="{BB962C8B-B14F-4D97-AF65-F5344CB8AC3E}">
        <p14:creationId xmlns:p14="http://schemas.microsoft.com/office/powerpoint/2010/main" val="2735912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Post-Production AD Considerations</a:t>
            </a:r>
          </a:p>
        </p:txBody>
      </p:sp>
      <p:sp>
        <p:nvSpPr>
          <p:cNvPr id="3" name="Content Placeholder 2"/>
          <p:cNvSpPr>
            <a:spLocks noGrp="1"/>
          </p:cNvSpPr>
          <p:nvPr>
            <p:ph idx="1"/>
          </p:nvPr>
        </p:nvSpPr>
        <p:spPr/>
        <p:txBody>
          <a:bodyPr>
            <a:normAutofit fontScale="85000" lnSpcReduction="20000"/>
          </a:bodyPr>
          <a:lstStyle/>
          <a:p>
            <a:pPr marL="457189" indent="-457189">
              <a:buFont typeface="Arial" charset="0"/>
              <a:buChar char="•"/>
            </a:pPr>
            <a:r>
              <a:rPr lang="en-US" b="1" dirty="0"/>
              <a:t>Time</a:t>
            </a:r>
          </a:p>
          <a:p>
            <a:pPr marL="1447764" lvl="1" indent="-457189">
              <a:buFont typeface="Arial" charset="0"/>
              <a:buChar char="•"/>
            </a:pPr>
            <a:r>
              <a:rPr lang="en-US" dirty="0"/>
              <a:t>Post-production AD is going to take time to create, anywhere from a week to two months depending on the length and complexity of the video. Add it into your production timeline.</a:t>
            </a:r>
          </a:p>
          <a:p>
            <a:pPr marL="457189" indent="-457189">
              <a:buFont typeface="Arial" charset="0"/>
              <a:buChar char="•"/>
            </a:pPr>
            <a:r>
              <a:rPr lang="en-US" b="1" dirty="0"/>
              <a:t>Cost</a:t>
            </a:r>
            <a:endParaRPr lang="en-US" dirty="0"/>
          </a:p>
          <a:p>
            <a:pPr marL="1447764" lvl="1" indent="-457189">
              <a:buFont typeface="Arial" charset="0"/>
              <a:buChar char="•"/>
            </a:pPr>
            <a:r>
              <a:rPr lang="en-US" dirty="0"/>
              <a:t>There’s no way around it: AD can be expensive.</a:t>
            </a:r>
          </a:p>
          <a:p>
            <a:pPr marL="457189" indent="-457189">
              <a:buFont typeface="Arial" charset="0"/>
              <a:buChar char="•"/>
            </a:pPr>
            <a:r>
              <a:rPr lang="en-US" b="1" dirty="0"/>
              <a:t>Voice</a:t>
            </a:r>
            <a:endParaRPr lang="en-US" dirty="0"/>
          </a:p>
          <a:p>
            <a:pPr marL="1447764" lvl="1" indent="-457189">
              <a:buFont typeface="Arial" charset="0"/>
              <a:buChar char="•"/>
            </a:pPr>
            <a:r>
              <a:rPr lang="en-US" dirty="0"/>
              <a:t>Some AD creators choose to use synthesized speech while others will use human voice actors.</a:t>
            </a:r>
          </a:p>
          <a:p>
            <a:pPr marL="457189" indent="-457189">
              <a:buFont typeface="Arial" charset="0"/>
              <a:buChar char="•"/>
            </a:pPr>
            <a:r>
              <a:rPr lang="en-US" b="1" dirty="0"/>
              <a:t>Delivery</a:t>
            </a:r>
          </a:p>
          <a:p>
            <a:pPr marL="1447764" lvl="1" indent="-457189">
              <a:buFont typeface="Arial" charset="0"/>
              <a:buChar char="•"/>
            </a:pPr>
            <a:r>
              <a:rPr lang="en-US" dirty="0"/>
              <a:t>Separate audio track.</a:t>
            </a:r>
          </a:p>
          <a:p>
            <a:pPr marL="1447764" lvl="1" indent="-457189">
              <a:buFont typeface="Arial" charset="0"/>
              <a:buChar char="•"/>
            </a:pPr>
            <a:r>
              <a:rPr lang="en-US" dirty="0"/>
              <a:t>Timed-text track.</a:t>
            </a:r>
          </a:p>
          <a:p>
            <a:pPr marL="1447764" lvl="1" indent="-457189">
              <a:buFont typeface="Arial" charset="0"/>
              <a:buChar char="•"/>
            </a:pPr>
            <a:r>
              <a:rPr lang="en-US" dirty="0"/>
              <a:t>Extended description or un-extended description on separate video.</a:t>
            </a:r>
          </a:p>
        </p:txBody>
      </p:sp>
    </p:spTree>
    <p:extLst>
      <p:ext uri="{BB962C8B-B14F-4D97-AF65-F5344CB8AC3E}">
        <p14:creationId xmlns:p14="http://schemas.microsoft.com/office/powerpoint/2010/main" val="1816581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Approach Adding Audio Description</a:t>
            </a:r>
          </a:p>
        </p:txBody>
      </p:sp>
      <p:sp>
        <p:nvSpPr>
          <p:cNvPr id="5" name="Text Placeholder 4"/>
          <p:cNvSpPr>
            <a:spLocks noGrp="1"/>
          </p:cNvSpPr>
          <p:nvPr>
            <p:ph type="body" idx="1"/>
          </p:nvPr>
        </p:nvSpPr>
        <p:spPr/>
        <p:txBody>
          <a:bodyPr/>
          <a:lstStyle/>
          <a:p>
            <a:r>
              <a:rPr lang="en-US" dirty="0"/>
              <a:t>As-Needed Post-Production</a:t>
            </a:r>
          </a:p>
        </p:txBody>
      </p:sp>
      <p:sp>
        <p:nvSpPr>
          <p:cNvPr id="6" name="Content Placeholder 5"/>
          <p:cNvSpPr>
            <a:spLocks noGrp="1"/>
          </p:cNvSpPr>
          <p:nvPr>
            <p:ph sz="half" idx="2"/>
          </p:nvPr>
        </p:nvSpPr>
        <p:spPr/>
        <p:txBody>
          <a:bodyPr>
            <a:normAutofit lnSpcReduction="10000"/>
          </a:bodyPr>
          <a:lstStyle/>
          <a:p>
            <a:pPr marL="457189" indent="-457189">
              <a:buFont typeface="Arial" charset="0"/>
              <a:buChar char="•"/>
            </a:pPr>
            <a:r>
              <a:rPr lang="en-US" dirty="0"/>
              <a:t>Add AD to videos only when a need has been brought to your attention.</a:t>
            </a:r>
          </a:p>
          <a:p>
            <a:pPr marL="457189" indent="-457189">
              <a:buFont typeface="Arial" charset="0"/>
              <a:buChar char="•"/>
            </a:pPr>
            <a:r>
              <a:rPr lang="en-US" dirty="0"/>
              <a:t>Gives much needed access.</a:t>
            </a:r>
          </a:p>
          <a:p>
            <a:pPr marL="457189" indent="-457189">
              <a:buFont typeface="Arial" charset="0"/>
              <a:buChar char="•"/>
            </a:pPr>
            <a:r>
              <a:rPr lang="en-US" dirty="0"/>
              <a:t>Can cause delays in access to video by client.</a:t>
            </a:r>
          </a:p>
          <a:p>
            <a:pPr marL="457189" indent="-457189">
              <a:buFont typeface="Arial" charset="0"/>
              <a:buChar char="•"/>
            </a:pPr>
            <a:r>
              <a:rPr lang="en-US" dirty="0"/>
              <a:t>Budgeting may not have been done.</a:t>
            </a:r>
          </a:p>
        </p:txBody>
      </p:sp>
      <p:sp>
        <p:nvSpPr>
          <p:cNvPr id="7" name="Text Placeholder 6"/>
          <p:cNvSpPr>
            <a:spLocks noGrp="1"/>
          </p:cNvSpPr>
          <p:nvPr>
            <p:ph type="body" sz="quarter" idx="3"/>
          </p:nvPr>
        </p:nvSpPr>
        <p:spPr/>
        <p:txBody>
          <a:bodyPr/>
          <a:lstStyle/>
          <a:p>
            <a:r>
              <a:rPr lang="en-US" dirty="0"/>
              <a:t>Planned Post-Production</a:t>
            </a:r>
          </a:p>
        </p:txBody>
      </p:sp>
      <p:sp>
        <p:nvSpPr>
          <p:cNvPr id="8" name="Content Placeholder 7"/>
          <p:cNvSpPr>
            <a:spLocks noGrp="1"/>
          </p:cNvSpPr>
          <p:nvPr>
            <p:ph sz="quarter" idx="4"/>
          </p:nvPr>
        </p:nvSpPr>
        <p:spPr/>
        <p:txBody>
          <a:bodyPr>
            <a:normAutofit lnSpcReduction="10000"/>
          </a:bodyPr>
          <a:lstStyle/>
          <a:p>
            <a:pPr marL="457189" indent="-457189">
              <a:buFont typeface="Arial" charset="0"/>
              <a:buChar char="•"/>
            </a:pPr>
            <a:r>
              <a:rPr lang="en-US" dirty="0"/>
              <a:t>Add AD to videos before release, but after they’ve been made.</a:t>
            </a:r>
          </a:p>
          <a:p>
            <a:pPr marL="457189" indent="-457189">
              <a:buFont typeface="Arial" charset="0"/>
              <a:buChar char="•"/>
            </a:pPr>
            <a:r>
              <a:rPr lang="en-US" dirty="0"/>
              <a:t>Creates accessible content for any future client.</a:t>
            </a:r>
          </a:p>
          <a:p>
            <a:pPr marL="457189" indent="-457189">
              <a:buFont typeface="Arial" charset="0"/>
              <a:buChar char="•"/>
            </a:pPr>
            <a:r>
              <a:rPr lang="en-US" dirty="0"/>
              <a:t>Costs should be accounted for in initial budgeting.</a:t>
            </a:r>
          </a:p>
          <a:p>
            <a:pPr marL="457189" indent="-457189">
              <a:buFont typeface="Arial" charset="0"/>
              <a:buChar char="•"/>
            </a:pPr>
            <a:r>
              <a:rPr lang="en-US" dirty="0"/>
              <a:t>Need may never arise.</a:t>
            </a:r>
          </a:p>
        </p:txBody>
      </p:sp>
    </p:spTree>
    <p:extLst>
      <p:ext uri="{BB962C8B-B14F-4D97-AF65-F5344CB8AC3E}">
        <p14:creationId xmlns:p14="http://schemas.microsoft.com/office/powerpoint/2010/main" val="3282995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Get Post-Production AD</a:t>
            </a:r>
          </a:p>
        </p:txBody>
      </p:sp>
      <p:sp>
        <p:nvSpPr>
          <p:cNvPr id="3" name="Content Placeholder 2"/>
          <p:cNvSpPr>
            <a:spLocks noGrp="1"/>
          </p:cNvSpPr>
          <p:nvPr>
            <p:ph idx="1"/>
          </p:nvPr>
        </p:nvSpPr>
        <p:spPr/>
        <p:txBody>
          <a:bodyPr>
            <a:normAutofit lnSpcReduction="10000"/>
          </a:bodyPr>
          <a:lstStyle/>
          <a:p>
            <a:pPr marL="609585" indent="-609585">
              <a:buFont typeface="+mj-lt"/>
              <a:buAutoNum type="arabicPeriod"/>
            </a:pPr>
            <a:r>
              <a:rPr lang="en-US" dirty="0"/>
              <a:t>In-House Team</a:t>
            </a:r>
          </a:p>
          <a:p>
            <a:pPr marL="1600160" lvl="1" indent="-609585"/>
            <a:r>
              <a:rPr lang="en-US" dirty="0"/>
              <a:t>A dedicated team at your organization trained on proper description practices and equipped with the skills to record and edit descriptions.</a:t>
            </a:r>
          </a:p>
          <a:p>
            <a:pPr marL="609585" indent="-609585">
              <a:buFont typeface="+mj-lt"/>
              <a:buAutoNum type="arabicPeriod"/>
            </a:pPr>
            <a:r>
              <a:rPr lang="en-US" dirty="0"/>
              <a:t>Contract Vendor</a:t>
            </a:r>
          </a:p>
          <a:p>
            <a:pPr marL="1600160" lvl="1" indent="-609585"/>
            <a:r>
              <a:rPr lang="en-US" dirty="0"/>
              <a:t>A service provider agrees to complete your audio description, usually offering a fast turnaround and reduced price in exchange for a commitment to deliver a large number of videos.</a:t>
            </a:r>
          </a:p>
          <a:p>
            <a:pPr marL="609585" indent="-609585">
              <a:buFont typeface="+mj-lt"/>
              <a:buAutoNum type="arabicPeriod"/>
            </a:pPr>
            <a:r>
              <a:rPr lang="en-US" dirty="0"/>
              <a:t>CIDI</a:t>
            </a:r>
          </a:p>
          <a:p>
            <a:pPr marL="1600160" lvl="1" indent="-609585"/>
            <a:r>
              <a:rPr lang="en-US" dirty="0"/>
              <a:t>Membership based, </a:t>
            </a:r>
            <a:r>
              <a:rPr lang="en-US" dirty="0" err="1"/>
              <a:t>à</a:t>
            </a:r>
            <a:r>
              <a:rPr lang="en-US" dirty="0"/>
              <a:t> la carte ordering system.</a:t>
            </a:r>
          </a:p>
        </p:txBody>
      </p:sp>
    </p:spTree>
    <p:extLst>
      <p:ext uri="{BB962C8B-B14F-4D97-AF65-F5344CB8AC3E}">
        <p14:creationId xmlns:p14="http://schemas.microsoft.com/office/powerpoint/2010/main" val="1296750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Pre-Production AD Considerations</a:t>
            </a:r>
          </a:p>
        </p:txBody>
      </p:sp>
      <p:sp>
        <p:nvSpPr>
          <p:cNvPr id="4" name="Text Placeholder 3"/>
          <p:cNvSpPr>
            <a:spLocks noGrp="1"/>
          </p:cNvSpPr>
          <p:nvPr>
            <p:ph type="body" idx="1"/>
          </p:nvPr>
        </p:nvSpPr>
        <p:spPr>
          <a:xfrm>
            <a:off x="234968" y="991352"/>
            <a:ext cx="5761549" cy="1184581"/>
          </a:xfrm>
        </p:spPr>
        <p:txBody>
          <a:bodyPr/>
          <a:lstStyle/>
          <a:p>
            <a:r>
              <a:rPr lang="en-US" dirty="0"/>
              <a:t>During </a:t>
            </a:r>
            <a:r>
              <a:rPr lang="en-US" dirty="0" err="1"/>
              <a:t>Concepting</a:t>
            </a:r>
            <a:r>
              <a:rPr lang="en-US" dirty="0"/>
              <a:t> and Creation</a:t>
            </a:r>
          </a:p>
        </p:txBody>
      </p:sp>
      <p:sp>
        <p:nvSpPr>
          <p:cNvPr id="5" name="Content Placeholder 4"/>
          <p:cNvSpPr>
            <a:spLocks noGrp="1"/>
          </p:cNvSpPr>
          <p:nvPr>
            <p:ph sz="half" idx="2"/>
          </p:nvPr>
        </p:nvSpPr>
        <p:spPr/>
        <p:txBody>
          <a:bodyPr/>
          <a:lstStyle/>
          <a:p>
            <a:pPr marL="457189" indent="-457189">
              <a:buFont typeface="Arial" charset="0"/>
              <a:buChar char="•"/>
            </a:pPr>
            <a:r>
              <a:rPr lang="en-US" dirty="0"/>
              <a:t>Work closely with the script-writer to insert AD into the narrative.</a:t>
            </a:r>
          </a:p>
          <a:p>
            <a:pPr marL="457189" indent="-457189">
              <a:buFont typeface="Arial" charset="0"/>
              <a:buChar char="•"/>
            </a:pPr>
            <a:r>
              <a:rPr lang="en-US" dirty="0"/>
              <a:t>Plan for what visual elements need to be shown versus what can be removed to reduce confusion.</a:t>
            </a:r>
          </a:p>
        </p:txBody>
      </p:sp>
      <p:sp>
        <p:nvSpPr>
          <p:cNvPr id="6" name="Text Placeholder 5"/>
          <p:cNvSpPr>
            <a:spLocks noGrp="1"/>
          </p:cNvSpPr>
          <p:nvPr>
            <p:ph type="body" sz="quarter" idx="3"/>
          </p:nvPr>
        </p:nvSpPr>
        <p:spPr/>
        <p:txBody>
          <a:bodyPr>
            <a:normAutofit/>
          </a:bodyPr>
          <a:lstStyle/>
          <a:p>
            <a:r>
              <a:rPr lang="en-US" dirty="0"/>
              <a:t>During Production</a:t>
            </a:r>
          </a:p>
        </p:txBody>
      </p:sp>
      <p:sp>
        <p:nvSpPr>
          <p:cNvPr id="7" name="Content Placeholder 6"/>
          <p:cNvSpPr>
            <a:spLocks noGrp="1"/>
          </p:cNvSpPr>
          <p:nvPr>
            <p:ph sz="quarter" idx="4"/>
          </p:nvPr>
        </p:nvSpPr>
        <p:spPr/>
        <p:txBody>
          <a:bodyPr/>
          <a:lstStyle/>
          <a:p>
            <a:pPr marL="457189" indent="-457189">
              <a:buFont typeface="Arial" charset="0"/>
              <a:buChar char="•"/>
            </a:pPr>
            <a:r>
              <a:rPr lang="en-US" dirty="0"/>
              <a:t>Allow text and graphics to remain on screen for longer period of time.</a:t>
            </a:r>
          </a:p>
          <a:p>
            <a:pPr marL="457189" indent="-457189">
              <a:buFont typeface="Arial" charset="0"/>
              <a:buChar char="•"/>
            </a:pPr>
            <a:r>
              <a:rPr lang="en-US" dirty="0"/>
              <a:t>Give space between speakers so there is time for description.</a:t>
            </a:r>
          </a:p>
          <a:p>
            <a:pPr marL="457189" indent="-457189">
              <a:buFont typeface="Arial" charset="0"/>
              <a:buChar char="•"/>
            </a:pPr>
            <a:r>
              <a:rPr lang="en-US" dirty="0"/>
              <a:t>Avoid loud background music.</a:t>
            </a:r>
          </a:p>
        </p:txBody>
      </p:sp>
    </p:spTree>
    <p:extLst>
      <p:ext uri="{BB962C8B-B14F-4D97-AF65-F5344CB8AC3E}">
        <p14:creationId xmlns:p14="http://schemas.microsoft.com/office/powerpoint/2010/main" val="4262291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How to Work AD Into Your Script</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When creating the script for a video—or even when presenting without a script—do not consider any visual element to be a “given.” You will have viewers, clients, audience members, and more who can not or do not see the visual information. If a visual element is present, describe it with these considerations:</a:t>
            </a:r>
          </a:p>
          <a:p>
            <a:pPr marL="609585" indent="-609585">
              <a:buFont typeface="+mj-lt"/>
              <a:buAutoNum type="arabicPeriod"/>
            </a:pPr>
            <a:r>
              <a:rPr lang="en-US" dirty="0"/>
              <a:t>Content</a:t>
            </a:r>
          </a:p>
          <a:p>
            <a:pPr marL="1447764" lvl="1" indent="-457189">
              <a:buFont typeface="Arial" charset="0"/>
              <a:buChar char="•"/>
            </a:pPr>
            <a:r>
              <a:rPr lang="en-US" dirty="0"/>
              <a:t>For charts and graphs, describe trends and important figures, but avoid overload.</a:t>
            </a:r>
          </a:p>
          <a:p>
            <a:pPr marL="609585" indent="-609585">
              <a:buFont typeface="+mj-lt"/>
              <a:buAutoNum type="arabicPeriod"/>
            </a:pPr>
            <a:r>
              <a:rPr lang="en-US" dirty="0"/>
              <a:t>Context</a:t>
            </a:r>
          </a:p>
          <a:p>
            <a:pPr marL="1447764" lvl="1" indent="-457189">
              <a:buFont typeface="Arial" charset="0"/>
              <a:buChar char="•"/>
            </a:pPr>
            <a:r>
              <a:rPr lang="en-US" dirty="0"/>
              <a:t>Where is it located?</a:t>
            </a:r>
          </a:p>
          <a:p>
            <a:pPr marL="1447764" lvl="1" indent="-457189">
              <a:buFont typeface="Arial" charset="0"/>
              <a:buChar char="•"/>
            </a:pPr>
            <a:r>
              <a:rPr lang="en-US" dirty="0"/>
              <a:t>If it’s moving, how and where?</a:t>
            </a:r>
          </a:p>
          <a:p>
            <a:pPr marL="609585" indent="-609585">
              <a:buFont typeface="+mj-lt"/>
              <a:buAutoNum type="arabicPeriod"/>
            </a:pPr>
            <a:r>
              <a:rPr lang="en-US" dirty="0"/>
              <a:t>Aesthetics</a:t>
            </a:r>
          </a:p>
          <a:p>
            <a:pPr marL="1447764" lvl="1" indent="-457189">
              <a:buFont typeface="Arial" charset="0"/>
              <a:buChar char="•"/>
            </a:pPr>
            <a:r>
              <a:rPr lang="en-US" dirty="0"/>
              <a:t>What color is it? What shape is it?</a:t>
            </a:r>
          </a:p>
        </p:txBody>
      </p:sp>
    </p:spTree>
    <p:extLst>
      <p:ext uri="{BB962C8B-B14F-4D97-AF65-F5344CB8AC3E}">
        <p14:creationId xmlns:p14="http://schemas.microsoft.com/office/powerpoint/2010/main" val="3278657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Other Ways to Make Your Content</a:t>
            </a:r>
            <a:br>
              <a:rPr lang="en-US" dirty="0"/>
            </a:br>
            <a:r>
              <a:rPr lang="en-US" dirty="0"/>
              <a:t>AD-less</a:t>
            </a:r>
          </a:p>
        </p:txBody>
      </p:sp>
      <p:sp>
        <p:nvSpPr>
          <p:cNvPr id="6" name="Content Placeholder 5"/>
          <p:cNvSpPr>
            <a:spLocks noGrp="1"/>
          </p:cNvSpPr>
          <p:nvPr>
            <p:ph idx="1"/>
          </p:nvPr>
        </p:nvSpPr>
        <p:spPr/>
        <p:txBody>
          <a:bodyPr>
            <a:normAutofit/>
          </a:bodyPr>
          <a:lstStyle/>
          <a:p>
            <a:pPr marL="457189" indent="-457189">
              <a:buFont typeface="Arial" charset="0"/>
              <a:buChar char="•"/>
            </a:pPr>
            <a:r>
              <a:rPr lang="en-US" b="1" dirty="0"/>
              <a:t>Introductions</a:t>
            </a:r>
          </a:p>
          <a:p>
            <a:pPr marL="1447764" lvl="1" indent="-457189">
              <a:buFont typeface="Arial" charset="0"/>
              <a:buChar char="•"/>
            </a:pPr>
            <a:r>
              <a:rPr lang="en-US" dirty="0"/>
              <a:t>Introduce yourself and your speakers.</a:t>
            </a:r>
          </a:p>
          <a:p>
            <a:pPr marL="457189" indent="-457189">
              <a:buFont typeface="Arial" charset="0"/>
              <a:buChar char="•"/>
            </a:pPr>
            <a:r>
              <a:rPr lang="en-US" b="1" dirty="0"/>
              <a:t>Reading Text</a:t>
            </a:r>
          </a:p>
          <a:p>
            <a:pPr marL="1447764" lvl="1" indent="-457189">
              <a:buFont typeface="Arial" charset="0"/>
              <a:buChar char="•"/>
            </a:pPr>
            <a:r>
              <a:rPr lang="en-US" dirty="0"/>
              <a:t>Always read the full text that you are displaying.</a:t>
            </a:r>
          </a:p>
          <a:p>
            <a:pPr marL="1447764" lvl="1" indent="-457189">
              <a:buFont typeface="Arial" charset="0"/>
              <a:buChar char="•"/>
            </a:pPr>
            <a:r>
              <a:rPr lang="en-US" dirty="0"/>
              <a:t>If the text you are displaying is too much to read, consider making cuts.</a:t>
            </a:r>
          </a:p>
          <a:p>
            <a:pPr marL="457189" indent="-457189">
              <a:buFont typeface="Arial" charset="0"/>
              <a:buChar char="•"/>
            </a:pPr>
            <a:r>
              <a:rPr lang="en-US" b="1" dirty="0"/>
              <a:t>Avoid Clip Art</a:t>
            </a:r>
          </a:p>
          <a:p>
            <a:pPr marL="1447764" lvl="1" indent="-457189">
              <a:buFont typeface="Arial" charset="0"/>
              <a:buChar char="•"/>
            </a:pPr>
            <a:r>
              <a:rPr lang="en-US" dirty="0"/>
              <a:t>The more you add, the more you describe.</a:t>
            </a:r>
          </a:p>
          <a:p>
            <a:pPr marL="1447764" lvl="1" indent="-457189">
              <a:buFont typeface="Arial" charset="0"/>
              <a:buChar char="•"/>
            </a:pPr>
            <a:r>
              <a:rPr lang="en-US" dirty="0"/>
              <a:t>Images can be confusing and distracting.</a:t>
            </a:r>
          </a:p>
        </p:txBody>
      </p:sp>
    </p:spTree>
    <p:extLst>
      <p:ext uri="{BB962C8B-B14F-4D97-AF65-F5344CB8AC3E}">
        <p14:creationId xmlns:p14="http://schemas.microsoft.com/office/powerpoint/2010/main" val="233326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Host Audio Description</a:t>
            </a:r>
          </a:p>
        </p:txBody>
      </p:sp>
      <p:sp>
        <p:nvSpPr>
          <p:cNvPr id="3" name="Text Placeholder 2"/>
          <p:cNvSpPr>
            <a:spLocks noGrp="1"/>
          </p:cNvSpPr>
          <p:nvPr>
            <p:ph type="body" idx="1"/>
          </p:nvPr>
        </p:nvSpPr>
        <p:spPr/>
        <p:txBody>
          <a:bodyPr/>
          <a:lstStyle/>
          <a:p>
            <a:r>
              <a:rPr lang="en-US" dirty="0"/>
              <a:t>Online</a:t>
            </a:r>
          </a:p>
        </p:txBody>
      </p:sp>
      <p:sp>
        <p:nvSpPr>
          <p:cNvPr id="4" name="Content Placeholder 3"/>
          <p:cNvSpPr>
            <a:spLocks noGrp="1"/>
          </p:cNvSpPr>
          <p:nvPr>
            <p:ph sz="half" idx="2"/>
          </p:nvPr>
        </p:nvSpPr>
        <p:spPr/>
        <p:txBody>
          <a:bodyPr/>
          <a:lstStyle/>
          <a:p>
            <a:pPr marL="457189" indent="-457189" defTabSz="1219170">
              <a:spcBef>
                <a:spcPts val="0"/>
              </a:spcBef>
              <a:buFont typeface="Arial" charset="0"/>
              <a:buChar char="•"/>
            </a:pPr>
            <a:r>
              <a:rPr lang="en-US" dirty="0"/>
              <a:t>WCAG guidelines advise hosting a separate video with extended description so to allow users to choose which version to view.</a:t>
            </a:r>
          </a:p>
          <a:p>
            <a:pPr marL="457189" indent="-457189" defTabSz="1219170">
              <a:spcBef>
                <a:spcPts val="0"/>
              </a:spcBef>
              <a:buFont typeface="Arial" charset="0"/>
              <a:buChar char="•"/>
            </a:pPr>
            <a:r>
              <a:rPr lang="en-US" dirty="0"/>
              <a:t>YouTube hosting allows for videos to be made private or unlisted.</a:t>
            </a:r>
          </a:p>
        </p:txBody>
      </p:sp>
      <p:sp>
        <p:nvSpPr>
          <p:cNvPr id="5" name="Text Placeholder 4"/>
          <p:cNvSpPr>
            <a:spLocks noGrp="1"/>
          </p:cNvSpPr>
          <p:nvPr>
            <p:ph type="body" sz="quarter" idx="3"/>
          </p:nvPr>
        </p:nvSpPr>
        <p:spPr/>
        <p:txBody>
          <a:bodyPr/>
          <a:lstStyle/>
          <a:p>
            <a:r>
              <a:rPr lang="en-US" dirty="0"/>
              <a:t>In Person</a:t>
            </a:r>
          </a:p>
        </p:txBody>
      </p:sp>
      <p:sp>
        <p:nvSpPr>
          <p:cNvPr id="6" name="Content Placeholder 5"/>
          <p:cNvSpPr>
            <a:spLocks noGrp="1"/>
          </p:cNvSpPr>
          <p:nvPr>
            <p:ph sz="quarter" idx="4"/>
          </p:nvPr>
        </p:nvSpPr>
        <p:spPr>
          <a:xfrm>
            <a:off x="6193368" y="2175933"/>
            <a:ext cx="5733281" cy="4312920"/>
          </a:xfrm>
        </p:spPr>
        <p:txBody>
          <a:bodyPr>
            <a:normAutofit lnSpcReduction="10000"/>
          </a:bodyPr>
          <a:lstStyle/>
          <a:p>
            <a:pPr marL="457189" indent="-457189">
              <a:buFont typeface="Arial" charset="0"/>
              <a:buChar char="•"/>
            </a:pPr>
            <a:r>
              <a:rPr lang="en-US" dirty="0"/>
              <a:t>Presenting the described video to all audience members is good for access if described video contains captions.</a:t>
            </a:r>
          </a:p>
          <a:p>
            <a:pPr marL="457189" indent="-457189">
              <a:buFont typeface="Arial" charset="0"/>
              <a:buChar char="•"/>
            </a:pPr>
            <a:r>
              <a:rPr lang="en-US" dirty="0"/>
              <a:t>You can also offer an audio recording of descriptions to play simultaneously with video.</a:t>
            </a:r>
          </a:p>
        </p:txBody>
      </p:sp>
    </p:spTree>
    <p:extLst>
      <p:ext uri="{BB962C8B-B14F-4D97-AF65-F5344CB8AC3E}">
        <p14:creationId xmlns:p14="http://schemas.microsoft.com/office/powerpoint/2010/main" val="4184725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Simplicity in Audio Description</a:t>
            </a:r>
          </a:p>
        </p:txBody>
      </p:sp>
      <p:sp>
        <p:nvSpPr>
          <p:cNvPr id="8" name="Content Placeholder 7"/>
          <p:cNvSpPr>
            <a:spLocks noGrp="1"/>
          </p:cNvSpPr>
          <p:nvPr>
            <p:ph sz="half" idx="1"/>
          </p:nvPr>
        </p:nvSpPr>
        <p:spPr/>
        <p:txBody>
          <a:bodyPr>
            <a:normAutofit/>
          </a:bodyPr>
          <a:lstStyle/>
          <a:p>
            <a:pPr marL="0" indent="0">
              <a:buNone/>
            </a:pPr>
            <a:r>
              <a:rPr lang="en-US" sz="4267" dirty="0"/>
              <a:t>“Before you leave the house, look in the mirror and take at least one thing off.”</a:t>
            </a:r>
          </a:p>
          <a:p>
            <a:pPr marL="0" indent="0">
              <a:buNone/>
            </a:pPr>
            <a:r>
              <a:rPr lang="en-US" sz="4267" dirty="0"/>
              <a:t>— Coco Chanel</a:t>
            </a:r>
          </a:p>
        </p:txBody>
      </p:sp>
      <p:pic>
        <p:nvPicPr>
          <p:cNvPr id="10" name="Content Placeholder 9" descr="A black and white photograph of fashion icon Coco Chanel." title="Coco Chane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7600" y="2067983"/>
            <a:ext cx="5384800" cy="3589867"/>
          </a:xfrm>
        </p:spPr>
      </p:pic>
    </p:spTree>
    <p:extLst>
      <p:ext uri="{BB962C8B-B14F-4D97-AF65-F5344CB8AC3E}">
        <p14:creationId xmlns:p14="http://schemas.microsoft.com/office/powerpoint/2010/main" val="604969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Description Practice</a:t>
            </a:r>
          </a:p>
        </p:txBody>
      </p:sp>
      <p:sp>
        <p:nvSpPr>
          <p:cNvPr id="3" name="Content Placeholder 2"/>
          <p:cNvSpPr>
            <a:spLocks noGrp="1"/>
          </p:cNvSpPr>
          <p:nvPr>
            <p:ph sz="half" idx="1"/>
          </p:nvPr>
        </p:nvSpPr>
        <p:spPr>
          <a:xfrm>
            <a:off x="609600" y="1815254"/>
            <a:ext cx="4619413" cy="4310380"/>
          </a:xfrm>
        </p:spPr>
        <p:txBody>
          <a:bodyPr>
            <a:normAutofit/>
          </a:bodyPr>
          <a:lstStyle/>
          <a:p>
            <a:pPr marL="0" indent="0">
              <a:buNone/>
            </a:pPr>
            <a:r>
              <a:rPr lang="en-US" sz="4000" dirty="0"/>
              <a:t>Look at the image on the right. Describe it how you believe an audio describer would describe it.</a:t>
            </a:r>
          </a:p>
        </p:txBody>
      </p:sp>
      <p:pic>
        <p:nvPicPr>
          <p:cNvPr id="5" name="Content Placeholder 4" descr="Image for Audio Description practice with description on the following slid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65912" y="2186660"/>
            <a:ext cx="6319689" cy="3567565"/>
          </a:xfrm>
        </p:spPr>
      </p:pic>
    </p:spTree>
    <p:extLst>
      <p:ext uri="{BB962C8B-B14F-4D97-AF65-F5344CB8AC3E}">
        <p14:creationId xmlns:p14="http://schemas.microsoft.com/office/powerpoint/2010/main" val="3333585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My Description</a:t>
            </a:r>
          </a:p>
        </p:txBody>
      </p:sp>
      <p:sp>
        <p:nvSpPr>
          <p:cNvPr id="7" name="Content Placeholder 6"/>
          <p:cNvSpPr>
            <a:spLocks noGrp="1"/>
          </p:cNvSpPr>
          <p:nvPr>
            <p:ph sz="half" idx="1"/>
          </p:nvPr>
        </p:nvSpPr>
        <p:spPr/>
        <p:txBody>
          <a:bodyPr>
            <a:normAutofit/>
          </a:bodyPr>
          <a:lstStyle/>
          <a:p>
            <a:pPr marL="0" indent="0">
              <a:buNone/>
            </a:pPr>
            <a:r>
              <a:rPr lang="en-US" sz="3600" dirty="0"/>
              <a:t>An older man holds an air horn outside of a home. Text reads “Jeff Foster: Tired of Birds.” The Weather Channel logo appears in the lower right.</a:t>
            </a:r>
          </a:p>
        </p:txBody>
      </p:sp>
      <p:pic>
        <p:nvPicPr>
          <p:cNvPr id="9" name="Content Placeholder 4" descr="Image with description on slid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7600" y="2343014"/>
            <a:ext cx="5384800" cy="3039805"/>
          </a:xfrm>
        </p:spPr>
      </p:pic>
    </p:spTree>
    <p:extLst>
      <p:ext uri="{BB962C8B-B14F-4D97-AF65-F5344CB8AC3E}">
        <p14:creationId xmlns:p14="http://schemas.microsoft.com/office/powerpoint/2010/main" val="940128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Presenter</a:t>
            </a:r>
          </a:p>
        </p:txBody>
      </p:sp>
      <p:sp>
        <p:nvSpPr>
          <p:cNvPr id="4" name="Content Placeholder 3"/>
          <p:cNvSpPr>
            <a:spLocks noGrp="1"/>
          </p:cNvSpPr>
          <p:nvPr>
            <p:ph idx="1"/>
          </p:nvPr>
        </p:nvSpPr>
        <p:spPr/>
        <p:txBody>
          <a:bodyPr>
            <a:normAutofit fontScale="92500" lnSpcReduction="20000"/>
          </a:bodyPr>
          <a:lstStyle/>
          <a:p>
            <a:pPr marL="0" indent="0">
              <a:lnSpc>
                <a:spcPct val="120000"/>
              </a:lnSpc>
              <a:buNone/>
            </a:pPr>
            <a:r>
              <a:rPr lang="en-US" dirty="0"/>
              <a:t>Christopher Delano is an Audio Description specialist. He earned a degree in Theatre Arts and English at Columbus State University. His background in writing and criticism of dramatic and poetic literature has led to publications in the area of literary art. Christopher served for a number of years in a student support position at Columbus State University before joining CIDI. He has passion for providing necessary accommodations to all students, and has channeled that passion into the work he does today. Christopher and his description team have attended trainings in Audio Description with the LEAD conference at the Kennedy Center and through Joel Snyder.</a:t>
            </a:r>
          </a:p>
        </p:txBody>
      </p:sp>
    </p:spTree>
    <p:extLst>
      <p:ext uri="{BB962C8B-B14F-4D97-AF65-F5344CB8AC3E}">
        <p14:creationId xmlns:p14="http://schemas.microsoft.com/office/powerpoint/2010/main" val="313543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Video Description</a:t>
            </a:r>
          </a:p>
        </p:txBody>
      </p:sp>
      <p:sp>
        <p:nvSpPr>
          <p:cNvPr id="5" name="Content Placeholder 4">
            <a:extLst>
              <a:ext uri="{FF2B5EF4-FFF2-40B4-BE49-F238E27FC236}">
                <a16:creationId xmlns:a16="http://schemas.microsoft.com/office/drawing/2014/main" id="{C315D4F2-EDA1-0D44-BC7E-41FDA82F6CDD}"/>
              </a:ext>
            </a:extLst>
          </p:cNvPr>
          <p:cNvSpPr>
            <a:spLocks noGrp="1"/>
          </p:cNvSpPr>
          <p:nvPr>
            <p:ph idx="1"/>
          </p:nvPr>
        </p:nvSpPr>
        <p:spPr>
          <a:xfrm>
            <a:off x="197710" y="1354666"/>
            <a:ext cx="11417642" cy="626305"/>
          </a:xfrm>
        </p:spPr>
        <p:txBody>
          <a:bodyPr>
            <a:normAutofit/>
          </a:bodyPr>
          <a:lstStyle/>
          <a:p>
            <a:pPr marL="0" indent="0">
              <a:buNone/>
            </a:pPr>
            <a:r>
              <a:rPr lang="en-US" sz="2667" dirty="0">
                <a:latin typeface="APHont" panose="020B0604030504040204" pitchFamily="34" charset="77"/>
                <a:hlinkClick r:id="rId2"/>
              </a:rPr>
              <a:t>Princess Mononoke - Calm Your Fury</a:t>
            </a:r>
            <a:r>
              <a:rPr lang="en-US" sz="2667" dirty="0">
                <a:latin typeface="APHont" panose="020B0604030504040204" pitchFamily="34" charset="77"/>
              </a:rPr>
              <a:t> (First 15 seconds)</a:t>
            </a:r>
          </a:p>
        </p:txBody>
      </p:sp>
      <p:pic>
        <p:nvPicPr>
          <p:cNvPr id="7" name="Picture 6" descr="A screenclip of Ashitaka and the monster from the beginning of the film Princess Mononoke." title="Image from Princess Mononoke">
            <a:extLst>
              <a:ext uri="{FF2B5EF4-FFF2-40B4-BE49-F238E27FC236}">
                <a16:creationId xmlns:a16="http://schemas.microsoft.com/office/drawing/2014/main" id="{1932D764-768B-3C4A-84B9-D89836B33EB5}"/>
              </a:ext>
            </a:extLst>
          </p:cNvPr>
          <p:cNvPicPr>
            <a:picLocks noChangeAspect="1"/>
          </p:cNvPicPr>
          <p:nvPr/>
        </p:nvPicPr>
        <p:blipFill>
          <a:blip r:embed="rId3"/>
          <a:stretch>
            <a:fillRect/>
          </a:stretch>
        </p:blipFill>
        <p:spPr>
          <a:xfrm>
            <a:off x="2198968" y="2205619"/>
            <a:ext cx="7794064" cy="4325800"/>
          </a:xfrm>
          <a:prstGeom prst="rect">
            <a:avLst/>
          </a:prstGeom>
        </p:spPr>
      </p:pic>
    </p:spTree>
    <p:extLst>
      <p:ext uri="{BB962C8B-B14F-4D97-AF65-F5344CB8AC3E}">
        <p14:creationId xmlns:p14="http://schemas.microsoft.com/office/powerpoint/2010/main" val="257225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Video Description</a:t>
            </a:r>
          </a:p>
        </p:txBody>
      </p:sp>
      <p:sp>
        <p:nvSpPr>
          <p:cNvPr id="5" name="Content Placeholder 4"/>
          <p:cNvSpPr>
            <a:spLocks noGrp="1"/>
          </p:cNvSpPr>
          <p:nvPr>
            <p:ph idx="1"/>
          </p:nvPr>
        </p:nvSpPr>
        <p:spPr/>
        <p:txBody>
          <a:bodyPr>
            <a:normAutofit/>
          </a:bodyPr>
          <a:lstStyle/>
          <a:p>
            <a:pPr marL="0" indent="0">
              <a:buNone/>
            </a:pPr>
            <a:r>
              <a:rPr lang="en-US" sz="5867" dirty="0" err="1"/>
              <a:t>Ashitaka</a:t>
            </a:r>
            <a:r>
              <a:rPr lang="en-US" sz="5867" dirty="0"/>
              <a:t>, carrying a bow, rides his galloping red elk through the forest. A monster crashes through the trees pursuing him.</a:t>
            </a:r>
          </a:p>
        </p:txBody>
      </p:sp>
    </p:spTree>
    <p:extLst>
      <p:ext uri="{BB962C8B-B14F-4D97-AF65-F5344CB8AC3E}">
        <p14:creationId xmlns:p14="http://schemas.microsoft.com/office/powerpoint/2010/main" val="3129495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Why is My Description so Short?</a:t>
            </a:r>
          </a:p>
        </p:txBody>
      </p:sp>
      <p:sp>
        <p:nvSpPr>
          <p:cNvPr id="3" name="Content Placeholder 2"/>
          <p:cNvSpPr>
            <a:spLocks noGrp="1"/>
          </p:cNvSpPr>
          <p:nvPr>
            <p:ph idx="1"/>
          </p:nvPr>
        </p:nvSpPr>
        <p:spPr/>
        <p:txBody>
          <a:bodyPr/>
          <a:lstStyle/>
          <a:p>
            <a:r>
              <a:rPr lang="en-US" dirty="0"/>
              <a:t>When writing this description, I considered these to be the key factors:</a:t>
            </a:r>
          </a:p>
          <a:p>
            <a:pPr marL="457189" indent="-457189">
              <a:buFont typeface="Arial" charset="0"/>
              <a:buChar char="•"/>
            </a:pPr>
            <a:r>
              <a:rPr lang="en-US" b="1" dirty="0"/>
              <a:t>Names</a:t>
            </a:r>
            <a:r>
              <a:rPr lang="en-US" dirty="0"/>
              <a:t>: In this case, the boy’s name is </a:t>
            </a:r>
            <a:r>
              <a:rPr lang="en-US" dirty="0" err="1"/>
              <a:t>Ashitaka</a:t>
            </a:r>
            <a:r>
              <a:rPr lang="en-US" dirty="0"/>
              <a:t>.</a:t>
            </a:r>
          </a:p>
          <a:p>
            <a:pPr marL="457189" indent="-457189">
              <a:buFont typeface="Arial" charset="0"/>
              <a:buChar char="•"/>
            </a:pPr>
            <a:r>
              <a:rPr lang="en-US" b="1" dirty="0"/>
              <a:t>Location</a:t>
            </a:r>
            <a:r>
              <a:rPr lang="en-US" dirty="0"/>
              <a:t>: The forest.</a:t>
            </a:r>
          </a:p>
          <a:p>
            <a:pPr marL="457189" indent="-457189">
              <a:buFont typeface="Arial" charset="0"/>
              <a:buChar char="•"/>
            </a:pPr>
            <a:r>
              <a:rPr lang="en-US" b="1" dirty="0"/>
              <a:t>Context</a:t>
            </a:r>
            <a:r>
              <a:rPr lang="en-US" dirty="0"/>
              <a:t>: Down a hill, or toward the town; on the back of a red elk; away from a monster.</a:t>
            </a:r>
          </a:p>
          <a:p>
            <a:pPr marL="457189" indent="-457189">
              <a:buFont typeface="Arial" charset="0"/>
              <a:buChar char="•"/>
            </a:pPr>
            <a:r>
              <a:rPr lang="en-US" b="1" dirty="0"/>
              <a:t>Details</a:t>
            </a:r>
            <a:r>
              <a:rPr lang="en-US" dirty="0"/>
              <a:t>: Carrying a bow.</a:t>
            </a:r>
          </a:p>
          <a:p>
            <a:pPr marL="457189" indent="-457189">
              <a:buFont typeface="Arial" charset="0"/>
              <a:buChar char="•"/>
            </a:pPr>
            <a:r>
              <a:rPr lang="en-US" b="1" dirty="0"/>
              <a:t>Descriptors</a:t>
            </a:r>
            <a:r>
              <a:rPr lang="en-US" dirty="0"/>
              <a:t>: Quickly; closely.</a:t>
            </a:r>
          </a:p>
        </p:txBody>
      </p:sp>
    </p:spTree>
    <p:extLst>
      <p:ext uri="{BB962C8B-B14F-4D97-AF65-F5344CB8AC3E}">
        <p14:creationId xmlns:p14="http://schemas.microsoft.com/office/powerpoint/2010/main" val="2852643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a:t>Writing My Concise Description</a:t>
            </a:r>
          </a:p>
        </p:txBody>
      </p:sp>
      <p:sp>
        <p:nvSpPr>
          <p:cNvPr id="6" name="Content Placeholder 5"/>
          <p:cNvSpPr>
            <a:spLocks noGrp="1"/>
          </p:cNvSpPr>
          <p:nvPr>
            <p:ph idx="1"/>
          </p:nvPr>
        </p:nvSpPr>
        <p:spPr>
          <a:xfrm>
            <a:off x="234968" y="1600201"/>
            <a:ext cx="11347432" cy="4890247"/>
          </a:xfrm>
        </p:spPr>
        <p:txBody>
          <a:bodyPr>
            <a:noAutofit/>
          </a:bodyPr>
          <a:lstStyle/>
          <a:p>
            <a:r>
              <a:rPr lang="en-US" sz="2400" dirty="0"/>
              <a:t>My original text: </a:t>
            </a:r>
            <a:r>
              <a:rPr lang="en-US" sz="2400" b="1" dirty="0"/>
              <a:t>“</a:t>
            </a:r>
            <a:r>
              <a:rPr lang="en-US" sz="2400" b="1" dirty="0" err="1"/>
              <a:t>Ashitaka</a:t>
            </a:r>
            <a:r>
              <a:rPr lang="en-US" sz="2400" b="1" dirty="0"/>
              <a:t>, carrying a bow, quickly rides down a hill in the forest on the back of a red elk away from a monster.”</a:t>
            </a:r>
          </a:p>
          <a:p>
            <a:r>
              <a:rPr lang="en-US" sz="2400" dirty="0"/>
              <a:t>This description is clear, but it is also wordy and long. Let’s identify some of the areas of improvement.</a:t>
            </a:r>
          </a:p>
          <a:p>
            <a:pPr marL="1257260" lvl="1" indent="-609585">
              <a:buFont typeface="+mj-lt"/>
              <a:buAutoNum type="arabicPeriod"/>
            </a:pPr>
            <a:r>
              <a:rPr lang="en-US" sz="2000" dirty="0"/>
              <a:t>It does not convey the urgency of the scene.</a:t>
            </a:r>
          </a:p>
          <a:p>
            <a:pPr marL="1257260" lvl="1" indent="-609585">
              <a:buFont typeface="+mj-lt"/>
              <a:buAutoNum type="arabicPeriod"/>
            </a:pPr>
            <a:r>
              <a:rPr lang="en-US" sz="2000" dirty="0"/>
              <a:t>The spatial context is cluttered in one spot of the sentence.</a:t>
            </a:r>
          </a:p>
          <a:p>
            <a:pPr marL="1257260" lvl="1" indent="-609585">
              <a:buFont typeface="+mj-lt"/>
              <a:buAutoNum type="arabicPeriod"/>
            </a:pPr>
            <a:r>
              <a:rPr lang="en-US" sz="2000" dirty="0"/>
              <a:t>There are too many thoughts in one sentence.</a:t>
            </a:r>
          </a:p>
          <a:p>
            <a:pPr lvl="0"/>
            <a:r>
              <a:rPr lang="en-US" sz="2400" dirty="0"/>
              <a:t>By splitting the description into two sentences, we could more cleanly formulate a description. Cutting the adverb “</a:t>
            </a:r>
            <a:r>
              <a:rPr lang="en-US" sz="2400" b="1" dirty="0"/>
              <a:t>quickly</a:t>
            </a:r>
            <a:r>
              <a:rPr lang="en-US" sz="2400" dirty="0"/>
              <a:t>” and instead using a more vivid adjective in “</a:t>
            </a:r>
            <a:r>
              <a:rPr lang="en-US" sz="2400" b="1" dirty="0"/>
              <a:t>galloping</a:t>
            </a:r>
            <a:r>
              <a:rPr lang="en-US" sz="2400" dirty="0"/>
              <a:t>” brought more intensity into the scene. The spatial context of “</a:t>
            </a:r>
            <a:r>
              <a:rPr lang="en-US" sz="2400" b="1" dirty="0"/>
              <a:t>down a hill</a:t>
            </a:r>
            <a:r>
              <a:rPr lang="en-US" sz="2400" dirty="0"/>
              <a:t>” was unnecessary. The second sentence gives action and urgency by using words such as “</a:t>
            </a:r>
            <a:r>
              <a:rPr lang="en-US" sz="2400" b="1" dirty="0"/>
              <a:t>crashes</a:t>
            </a:r>
            <a:r>
              <a:rPr lang="en-US" sz="2400" dirty="0"/>
              <a:t>” and “</a:t>
            </a:r>
            <a:r>
              <a:rPr lang="en-US" sz="2400" b="1" dirty="0"/>
              <a:t>pursuing</a:t>
            </a:r>
            <a:r>
              <a:rPr lang="en-US" sz="2400" dirty="0"/>
              <a:t>” instead of “</a:t>
            </a:r>
            <a:r>
              <a:rPr lang="en-US" sz="2400" b="1" dirty="0"/>
              <a:t>away from</a:t>
            </a:r>
            <a:r>
              <a:rPr lang="en-US" sz="2400" dirty="0"/>
              <a:t>.” </a:t>
            </a:r>
          </a:p>
        </p:txBody>
      </p:sp>
    </p:spTree>
    <p:extLst>
      <p:ext uri="{BB962C8B-B14F-4D97-AF65-F5344CB8AC3E}">
        <p14:creationId xmlns:p14="http://schemas.microsoft.com/office/powerpoint/2010/main" val="688082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Considering Educational Content</a:t>
            </a:r>
            <a:br>
              <a:rPr lang="en-US" dirty="0"/>
            </a:br>
            <a:r>
              <a:rPr lang="en-US" dirty="0"/>
              <a:t>of this Clip</a:t>
            </a:r>
          </a:p>
        </p:txBody>
      </p:sp>
      <p:sp>
        <p:nvSpPr>
          <p:cNvPr id="3" name="Content Placeholder 2"/>
          <p:cNvSpPr>
            <a:spLocks noGrp="1"/>
          </p:cNvSpPr>
          <p:nvPr>
            <p:ph idx="1"/>
          </p:nvPr>
        </p:nvSpPr>
        <p:spPr/>
        <p:txBody>
          <a:bodyPr>
            <a:normAutofit/>
          </a:bodyPr>
          <a:lstStyle/>
          <a:p>
            <a:pPr defTabSz="1219170">
              <a:spcBef>
                <a:spcPts val="0"/>
              </a:spcBef>
            </a:pPr>
            <a:r>
              <a:rPr lang="en-US" dirty="0"/>
              <a:t>Consider the video as if it is being shown in these different contexts:</a:t>
            </a:r>
          </a:p>
          <a:p>
            <a:pPr marL="1104864" lvl="1" indent="-457189" defTabSz="1219170">
              <a:spcBef>
                <a:spcPts val="0"/>
              </a:spcBef>
              <a:buFont typeface="Arial" charset="0"/>
              <a:buChar char="•"/>
            </a:pPr>
            <a:r>
              <a:rPr lang="en-US" dirty="0"/>
              <a:t>A Japanese history class focused on 1500s Japan.</a:t>
            </a:r>
          </a:p>
          <a:p>
            <a:pPr marL="1104864" lvl="1" indent="-457189" defTabSz="1219170">
              <a:spcBef>
                <a:spcPts val="0"/>
              </a:spcBef>
              <a:buFont typeface="Arial" charset="0"/>
              <a:buChar char="•"/>
            </a:pPr>
            <a:r>
              <a:rPr lang="en-US" dirty="0"/>
              <a:t>An animation class.</a:t>
            </a:r>
          </a:p>
          <a:p>
            <a:pPr marL="1104864" lvl="1" indent="-457189" defTabSz="1219170">
              <a:spcBef>
                <a:spcPts val="0"/>
              </a:spcBef>
              <a:buFont typeface="Arial" charset="0"/>
              <a:buChar char="•"/>
            </a:pPr>
            <a:r>
              <a:rPr lang="en-US" dirty="0"/>
              <a:t>A course on fashion in Japanese animation.</a:t>
            </a:r>
          </a:p>
          <a:p>
            <a:pPr marL="1104864" lvl="1" indent="-457189" defTabSz="1219170">
              <a:spcBef>
                <a:spcPts val="0"/>
              </a:spcBef>
              <a:buFont typeface="Arial" charset="0"/>
              <a:buChar char="•"/>
            </a:pPr>
            <a:r>
              <a:rPr lang="en-US" dirty="0"/>
              <a:t>A history of animation class.</a:t>
            </a:r>
          </a:p>
          <a:p>
            <a:pPr defTabSz="1219170">
              <a:spcBef>
                <a:spcPts val="0"/>
              </a:spcBef>
            </a:pPr>
            <a:r>
              <a:rPr lang="en-US" dirty="0"/>
              <a:t>What would you describe differently in these different contexts?</a:t>
            </a:r>
          </a:p>
          <a:p>
            <a:pPr defTabSz="1219170">
              <a:spcBef>
                <a:spcPts val="0"/>
              </a:spcBef>
            </a:pPr>
            <a:r>
              <a:rPr lang="en-US" dirty="0"/>
              <a:t>How would you describe things differently if the class is about Japanese history versus animation history?</a:t>
            </a:r>
          </a:p>
        </p:txBody>
      </p:sp>
    </p:spTree>
    <p:extLst>
      <p:ext uri="{BB962C8B-B14F-4D97-AF65-F5344CB8AC3E}">
        <p14:creationId xmlns:p14="http://schemas.microsoft.com/office/powerpoint/2010/main" val="3399477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56770" y="2289502"/>
            <a:ext cx="4977566" cy="1466388"/>
          </a:xfrm>
        </p:spPr>
        <p:txBody>
          <a:bodyPr>
            <a:normAutofit/>
          </a:bodyPr>
          <a:lstStyle/>
          <a:p>
            <a:r>
              <a:rPr lang="en-US" sz="7200" dirty="0"/>
              <a:t>Questions?</a:t>
            </a:r>
          </a:p>
        </p:txBody>
      </p:sp>
    </p:spTree>
    <p:extLst>
      <p:ext uri="{BB962C8B-B14F-4D97-AF65-F5344CB8AC3E}">
        <p14:creationId xmlns:p14="http://schemas.microsoft.com/office/powerpoint/2010/main" val="2865763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99974-B6C8-BA42-8D1D-0CC6B37C0EBE}"/>
              </a:ext>
            </a:extLst>
          </p:cNvPr>
          <p:cNvSpPr>
            <a:spLocks noGrp="1"/>
          </p:cNvSpPr>
          <p:nvPr>
            <p:ph type="title"/>
          </p:nvPr>
        </p:nvSpPr>
        <p:spPr/>
        <p:txBody>
          <a:bodyPr/>
          <a:lstStyle/>
          <a:p>
            <a:r>
              <a:rPr lang="en-US" dirty="0">
                <a:latin typeface="APHont" panose="020B0604030504040204" pitchFamily="34" charset="77"/>
              </a:rPr>
              <a:t>Resources</a:t>
            </a:r>
          </a:p>
        </p:txBody>
      </p:sp>
      <p:sp>
        <p:nvSpPr>
          <p:cNvPr id="4" name="Content Placeholder 3">
            <a:extLst>
              <a:ext uri="{FF2B5EF4-FFF2-40B4-BE49-F238E27FC236}">
                <a16:creationId xmlns:a16="http://schemas.microsoft.com/office/drawing/2014/main" id="{6766D9D2-961E-AA48-9161-408E0AE367DD}"/>
              </a:ext>
            </a:extLst>
          </p:cNvPr>
          <p:cNvSpPr>
            <a:spLocks noGrp="1"/>
          </p:cNvSpPr>
          <p:nvPr>
            <p:ph idx="1"/>
          </p:nvPr>
        </p:nvSpPr>
        <p:spPr/>
        <p:txBody>
          <a:bodyPr/>
          <a:lstStyle/>
          <a:p>
            <a:pPr marL="342900" indent="-342900">
              <a:buFont typeface="Arial" panose="020B0604020202020204" pitchFamily="34" charset="0"/>
              <a:buChar char="•"/>
            </a:pPr>
            <a:r>
              <a:rPr lang="en-US" dirty="0">
                <a:solidFill>
                  <a:schemeClr val="bg1"/>
                </a:solidFill>
                <a:latin typeface="APHont" panose="020B0604030504040204" pitchFamily="34" charset="77"/>
                <a:ea typeface="APHont" charset="0"/>
                <a:cs typeface="APHont" charset="0"/>
                <a:hlinkClick r:id="rId2"/>
              </a:rPr>
              <a:t>DCMP Description Key</a:t>
            </a:r>
            <a:endParaRPr lang="en-US" dirty="0">
              <a:solidFill>
                <a:schemeClr val="bg1"/>
              </a:solidFill>
              <a:latin typeface="APHont" panose="020B0604030504040204" pitchFamily="34" charset="77"/>
              <a:ea typeface="APHont" charset="0"/>
              <a:cs typeface="APHont" charset="0"/>
            </a:endParaRPr>
          </a:p>
          <a:p>
            <a:pPr marL="342900" indent="-342900">
              <a:buFont typeface="Arial" panose="020B0604020202020204" pitchFamily="34" charset="0"/>
              <a:buChar char="•"/>
            </a:pPr>
            <a:r>
              <a:rPr lang="en-US" dirty="0">
                <a:solidFill>
                  <a:schemeClr val="bg1"/>
                </a:solidFill>
                <a:latin typeface="APHont" panose="020B0604030504040204" pitchFamily="34" charset="77"/>
                <a:ea typeface="APHont" charset="0"/>
                <a:cs typeface="APHont" charset="0"/>
                <a:hlinkClick r:id="rId3"/>
              </a:rPr>
              <a:t>Listening is Learning</a:t>
            </a:r>
            <a:endParaRPr lang="en-US" dirty="0">
              <a:solidFill>
                <a:schemeClr val="bg1"/>
              </a:solidFill>
              <a:latin typeface="APHont" panose="020B0604030504040204" pitchFamily="34" charset="77"/>
              <a:ea typeface="APHont" charset="0"/>
              <a:cs typeface="APHont" charset="0"/>
            </a:endParaRPr>
          </a:p>
          <a:p>
            <a:pPr marL="342900" indent="-342900">
              <a:buFont typeface="Arial" panose="020B0604020202020204" pitchFamily="34" charset="0"/>
              <a:buChar char="•"/>
            </a:pPr>
            <a:r>
              <a:rPr lang="en-US" dirty="0">
                <a:solidFill>
                  <a:schemeClr val="bg1"/>
                </a:solidFill>
                <a:latin typeface="APHont" panose="020B0604030504040204" pitchFamily="34" charset="77"/>
                <a:ea typeface="APHont" charset="0"/>
                <a:cs typeface="APHont" charset="0"/>
                <a:hlinkClick r:id="rId4"/>
              </a:rPr>
              <a:t>CIDI</a:t>
            </a:r>
            <a:endParaRPr lang="en-US" dirty="0">
              <a:solidFill>
                <a:schemeClr val="bg1"/>
              </a:solidFill>
              <a:latin typeface="APHont" panose="020B0604030504040204" pitchFamily="34" charset="77"/>
              <a:ea typeface="APHont" charset="0"/>
              <a:cs typeface="APHont" charset="0"/>
            </a:endParaRPr>
          </a:p>
          <a:p>
            <a:pPr marL="342900" indent="-342900">
              <a:buFont typeface="Arial" panose="020B0604020202020204" pitchFamily="34" charset="0"/>
              <a:buChar char="•"/>
            </a:pPr>
            <a:r>
              <a:rPr lang="en-US" dirty="0">
                <a:solidFill>
                  <a:schemeClr val="bg1"/>
                </a:solidFill>
                <a:latin typeface="APHont" panose="020B0604030504040204" pitchFamily="34" charset="77"/>
                <a:ea typeface="APHont" charset="0"/>
                <a:cs typeface="APHont" charset="0"/>
                <a:hlinkClick r:id="rId5"/>
              </a:rPr>
              <a:t>LEAD Conference and Training</a:t>
            </a:r>
            <a:endParaRPr lang="en-US" dirty="0">
              <a:solidFill>
                <a:schemeClr val="bg1"/>
              </a:solidFill>
              <a:latin typeface="APHont" panose="020B0604030504040204" pitchFamily="34" charset="77"/>
              <a:ea typeface="APHont" charset="0"/>
              <a:cs typeface="APHont" charset="0"/>
            </a:endParaRPr>
          </a:p>
        </p:txBody>
      </p:sp>
    </p:spTree>
    <p:extLst>
      <p:ext uri="{BB962C8B-B14F-4D97-AF65-F5344CB8AC3E}">
        <p14:creationId xmlns:p14="http://schemas.microsoft.com/office/powerpoint/2010/main" val="1886534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CIDI’s Captioning and Described Media Team</a:t>
            </a:r>
          </a:p>
        </p:txBody>
      </p:sp>
      <p:sp>
        <p:nvSpPr>
          <p:cNvPr id="3" name="Content Placeholder 2"/>
          <p:cNvSpPr>
            <a:spLocks noGrp="1"/>
          </p:cNvSpPr>
          <p:nvPr>
            <p:ph idx="1"/>
          </p:nvPr>
        </p:nvSpPr>
        <p:spPr/>
        <p:txBody>
          <a:bodyPr>
            <a:normAutofit/>
          </a:bodyPr>
          <a:lstStyle/>
          <a:p>
            <a:pPr marL="457189" indent="-457189">
              <a:buFont typeface="Arial" charset="0"/>
              <a:buChar char="•"/>
            </a:pPr>
            <a:r>
              <a:rPr lang="en-US" dirty="0"/>
              <a:t>Provide live remote captioning for classroom sessions, meetings, conferences, and events such as commencement ceremonies.</a:t>
            </a:r>
          </a:p>
          <a:p>
            <a:pPr marL="457189" indent="-457189">
              <a:buFont typeface="Arial" charset="0"/>
              <a:buChar char="•"/>
            </a:pPr>
            <a:r>
              <a:rPr lang="en-US" dirty="0"/>
              <a:t>Create accessible and high quality captions for post-production video media.</a:t>
            </a:r>
          </a:p>
          <a:p>
            <a:pPr marL="457189" indent="-457189">
              <a:buFont typeface="Arial" charset="0"/>
              <a:buChar char="•"/>
            </a:pPr>
            <a:r>
              <a:rPr lang="en-US" dirty="0"/>
              <a:t>Provide a complete Audio Description service, including initial researching of video content, writing scripts, recording audio with human voice actors, editing audio for clarity, and adding the final audio recordings to video content.</a:t>
            </a:r>
          </a:p>
          <a:p>
            <a:pPr marL="457189" indent="-457189">
              <a:buFont typeface="Arial" charset="0"/>
              <a:buChar char="•"/>
            </a:pPr>
            <a:r>
              <a:rPr lang="en-US" dirty="0"/>
              <a:t>Prepare trainings and presentations (just like this one).</a:t>
            </a:r>
          </a:p>
        </p:txBody>
      </p:sp>
    </p:spTree>
    <p:extLst>
      <p:ext uri="{BB962C8B-B14F-4D97-AF65-F5344CB8AC3E}">
        <p14:creationId xmlns:p14="http://schemas.microsoft.com/office/powerpoint/2010/main" val="843441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Description </a:t>
            </a:r>
            <a:r>
              <a:rPr lang="mr-IN" dirty="0"/>
              <a:t>–</a:t>
            </a:r>
            <a:r>
              <a:rPr lang="en-US" dirty="0"/>
              <a:t> What Is It?</a:t>
            </a:r>
          </a:p>
        </p:txBody>
      </p:sp>
      <p:sp>
        <p:nvSpPr>
          <p:cNvPr id="3" name="Content Placeholder 2"/>
          <p:cNvSpPr>
            <a:spLocks noGrp="1"/>
          </p:cNvSpPr>
          <p:nvPr>
            <p:ph idx="1"/>
          </p:nvPr>
        </p:nvSpPr>
        <p:spPr/>
        <p:txBody>
          <a:bodyPr/>
          <a:lstStyle/>
          <a:p>
            <a:pPr marL="0" indent="0">
              <a:buNone/>
            </a:pPr>
            <a:r>
              <a:rPr lang="en-US" dirty="0"/>
              <a:t>“Audio Description involves the accessibility of the visual images of theater, television, movies, and other art forms for people who are blind, have low vision, or who are otherwise visually impaired... Audio Description is commentary and narration which guides the listener through the presentation with concise, objective descriptions...”</a:t>
            </a:r>
          </a:p>
          <a:p>
            <a:pPr marL="1447764" lvl="1" indent="-457189">
              <a:buFont typeface="Arial" charset="0"/>
              <a:buChar char="•"/>
            </a:pPr>
            <a:r>
              <a:rPr lang="en-US" dirty="0"/>
              <a:t>From the American Council of the Blind – http://</a:t>
            </a:r>
            <a:r>
              <a:rPr lang="en-US" dirty="0" err="1"/>
              <a:t>www.acb.org</a:t>
            </a:r>
            <a:r>
              <a:rPr lang="en-US" dirty="0"/>
              <a:t>/</a:t>
            </a:r>
            <a:r>
              <a:rPr lang="en-US" dirty="0" err="1"/>
              <a:t>adp</a:t>
            </a:r>
            <a:r>
              <a:rPr lang="en-US" dirty="0"/>
              <a:t>/</a:t>
            </a:r>
            <a:r>
              <a:rPr lang="en-US" dirty="0" err="1"/>
              <a:t>ad.html</a:t>
            </a:r>
            <a:endParaRPr lang="en-US" dirty="0"/>
          </a:p>
        </p:txBody>
      </p:sp>
    </p:spTree>
    <p:extLst>
      <p:ext uri="{BB962C8B-B14F-4D97-AF65-F5344CB8AC3E}">
        <p14:creationId xmlns:p14="http://schemas.microsoft.com/office/powerpoint/2010/main" val="288145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Description Example </a:t>
            </a:r>
            <a:r>
              <a:rPr lang="mr-IN" dirty="0"/>
              <a:t>–</a:t>
            </a:r>
            <a:r>
              <a:rPr lang="en-US" dirty="0"/>
              <a:t> </a:t>
            </a:r>
            <a:r>
              <a:rPr lang="en-US" i="1" dirty="0"/>
              <a:t>Frozen</a:t>
            </a:r>
          </a:p>
        </p:txBody>
      </p:sp>
      <p:sp>
        <p:nvSpPr>
          <p:cNvPr id="5" name="Content Placeholder 4">
            <a:extLst>
              <a:ext uri="{FF2B5EF4-FFF2-40B4-BE49-F238E27FC236}">
                <a16:creationId xmlns:a16="http://schemas.microsoft.com/office/drawing/2014/main" id="{60D0CF61-BF6D-B44A-B254-254B250B612A}"/>
              </a:ext>
            </a:extLst>
          </p:cNvPr>
          <p:cNvSpPr>
            <a:spLocks noGrp="1"/>
          </p:cNvSpPr>
          <p:nvPr>
            <p:ph idx="1"/>
          </p:nvPr>
        </p:nvSpPr>
        <p:spPr>
          <a:xfrm>
            <a:off x="123570" y="1363133"/>
            <a:ext cx="11615350" cy="737516"/>
          </a:xfrm>
        </p:spPr>
        <p:txBody>
          <a:bodyPr/>
          <a:lstStyle/>
          <a:p>
            <a:pPr marL="0" indent="0">
              <a:buNone/>
            </a:pPr>
            <a:r>
              <a:rPr lang="en-US" dirty="0">
                <a:latin typeface="APHont" panose="020B0604030504040204" pitchFamily="34" charset="77"/>
                <a:hlinkClick r:id="rId2" tooltip="Frozen Trailer"/>
              </a:rPr>
              <a:t>Disney's Frozen - Trailer with Audio Description</a:t>
            </a:r>
            <a:endParaRPr lang="en-US" dirty="0">
              <a:latin typeface="APHont" panose="020B0604030504040204" pitchFamily="34" charset="77"/>
            </a:endParaRPr>
          </a:p>
        </p:txBody>
      </p:sp>
      <p:pic>
        <p:nvPicPr>
          <p:cNvPr id="7" name="Picture 6" descr="A screen capture from the trailer shows the elk, Sven, slipping on an icy lake." title="Screen capture of a scene from the trailer">
            <a:extLst>
              <a:ext uri="{FF2B5EF4-FFF2-40B4-BE49-F238E27FC236}">
                <a16:creationId xmlns:a16="http://schemas.microsoft.com/office/drawing/2014/main" id="{66E0A387-EC9E-D74D-B574-F7F44BEF954A}"/>
              </a:ext>
            </a:extLst>
          </p:cNvPr>
          <p:cNvPicPr>
            <a:picLocks noChangeAspect="1"/>
          </p:cNvPicPr>
          <p:nvPr/>
        </p:nvPicPr>
        <p:blipFill>
          <a:blip r:embed="rId3"/>
          <a:stretch>
            <a:fillRect/>
          </a:stretch>
        </p:blipFill>
        <p:spPr>
          <a:xfrm>
            <a:off x="1871117" y="2346693"/>
            <a:ext cx="7235687" cy="3612155"/>
          </a:xfrm>
          <a:prstGeom prst="rect">
            <a:avLst/>
          </a:prstGeom>
        </p:spPr>
      </p:pic>
    </p:spTree>
    <p:extLst>
      <p:ext uri="{BB962C8B-B14F-4D97-AF65-F5344CB8AC3E}">
        <p14:creationId xmlns:p14="http://schemas.microsoft.com/office/powerpoint/2010/main" val="1951687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We Get Here?</a:t>
            </a:r>
          </a:p>
        </p:txBody>
      </p:sp>
      <p:sp>
        <p:nvSpPr>
          <p:cNvPr id="3" name="Content Placeholder 2"/>
          <p:cNvSpPr>
            <a:spLocks noGrp="1"/>
          </p:cNvSpPr>
          <p:nvPr>
            <p:ph idx="1"/>
          </p:nvPr>
        </p:nvSpPr>
        <p:spPr/>
        <p:txBody>
          <a:bodyPr>
            <a:normAutofit fontScale="85000" lnSpcReduction="10000"/>
          </a:bodyPr>
          <a:lstStyle/>
          <a:p>
            <a:pPr marL="457189" indent="-457189">
              <a:buFont typeface="Arial" charset="0"/>
              <a:buChar char="•"/>
            </a:pPr>
            <a:r>
              <a:rPr lang="en-US" b="1" dirty="0"/>
              <a:t>1974</a:t>
            </a:r>
            <a:r>
              <a:rPr lang="en-US" dirty="0"/>
              <a:t>: Gregory Frazier developed concept of Audio Description.</a:t>
            </a:r>
          </a:p>
          <a:p>
            <a:pPr marL="457189" indent="-457189">
              <a:buFont typeface="Arial" charset="0"/>
              <a:buChar char="•"/>
            </a:pPr>
            <a:r>
              <a:rPr lang="en-US" b="1" dirty="0"/>
              <a:t>1982</a:t>
            </a:r>
            <a:r>
              <a:rPr lang="en-US" dirty="0"/>
              <a:t>: Metropolitan Washington Ear hosts simulcast of AD for American Playhouse on radio reading services.</a:t>
            </a:r>
          </a:p>
          <a:p>
            <a:pPr marL="457189" indent="-457189">
              <a:buFont typeface="Arial" charset="0"/>
              <a:buChar char="•"/>
            </a:pPr>
            <a:r>
              <a:rPr lang="en-US" b="1" dirty="0"/>
              <a:t>1987-1988</a:t>
            </a:r>
            <a:r>
              <a:rPr lang="en-US" dirty="0"/>
              <a:t>: WGBH pre-recorded Audio Description for American Playhouse productions broadcast using SAP for first time.</a:t>
            </a:r>
          </a:p>
          <a:p>
            <a:pPr marL="457189" indent="-457189">
              <a:buFont typeface="Arial" charset="0"/>
              <a:buChar char="•"/>
            </a:pPr>
            <a:r>
              <a:rPr lang="en-US" b="1" dirty="0"/>
              <a:t>1992</a:t>
            </a:r>
            <a:r>
              <a:rPr lang="en-US" dirty="0"/>
              <a:t>: WGBH takes lead on AD for first-run films nationwide.</a:t>
            </a:r>
          </a:p>
          <a:p>
            <a:pPr marL="457189" indent="-457189">
              <a:buFont typeface="Arial" charset="0"/>
              <a:buChar char="•"/>
            </a:pPr>
            <a:r>
              <a:rPr lang="en-US" b="1" dirty="0"/>
              <a:t>1998</a:t>
            </a:r>
            <a:r>
              <a:rPr lang="en-US" dirty="0"/>
              <a:t>: Section 508 of Rehabilitation Act requires AD on federal agency media.</a:t>
            </a:r>
          </a:p>
          <a:p>
            <a:pPr marL="457189" indent="-457189">
              <a:buFont typeface="Arial" charset="0"/>
              <a:buChar char="•"/>
            </a:pPr>
            <a:r>
              <a:rPr lang="en-US" b="1" dirty="0"/>
              <a:t>2008</a:t>
            </a:r>
            <a:r>
              <a:rPr lang="en-US" dirty="0"/>
              <a:t>: Described and Captioned Media Program publishes its Description Key, guidelines for captioning and the description of educational media.</a:t>
            </a:r>
          </a:p>
          <a:p>
            <a:pPr marL="457189" indent="-457189">
              <a:buFont typeface="Arial" charset="0"/>
              <a:buChar char="•"/>
            </a:pPr>
            <a:r>
              <a:rPr lang="en-US" b="1" dirty="0"/>
              <a:t>2017</a:t>
            </a:r>
            <a:r>
              <a:rPr lang="en-US" dirty="0"/>
              <a:t>: The Section 508 refresh requires WCAG 2.0 Level AA adherence, which includes Audio Description (1.2.5).</a:t>
            </a:r>
            <a:endParaRPr lang="en-US" b="1" dirty="0"/>
          </a:p>
        </p:txBody>
      </p:sp>
    </p:spTree>
    <p:extLst>
      <p:ext uri="{BB962C8B-B14F-4D97-AF65-F5344CB8AC3E}">
        <p14:creationId xmlns:p14="http://schemas.microsoft.com/office/powerpoint/2010/main" val="1130885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Audio Description</a:t>
            </a:r>
          </a:p>
        </p:txBody>
      </p:sp>
      <p:sp>
        <p:nvSpPr>
          <p:cNvPr id="3" name="Content Placeholder 2"/>
          <p:cNvSpPr>
            <a:spLocks noGrp="1"/>
          </p:cNvSpPr>
          <p:nvPr>
            <p:ph idx="1"/>
          </p:nvPr>
        </p:nvSpPr>
        <p:spPr>
          <a:xfrm>
            <a:off x="1" y="1363133"/>
            <a:ext cx="11899345" cy="5160330"/>
          </a:xfrm>
        </p:spPr>
        <p:txBody>
          <a:bodyPr>
            <a:normAutofit fontScale="92500" lnSpcReduction="10000"/>
          </a:bodyPr>
          <a:lstStyle/>
          <a:p>
            <a:pPr marL="457189" indent="-457189">
              <a:buFont typeface="Arial" charset="0"/>
              <a:buChar char="•"/>
            </a:pPr>
            <a:r>
              <a:rPr lang="en-US" dirty="0"/>
              <a:t>Consider the educational goal of the video and use that as a guiding factor in choosing description.</a:t>
            </a:r>
          </a:p>
          <a:p>
            <a:pPr marL="1447764" lvl="1" indent="-457189">
              <a:buFont typeface="Arial" charset="0"/>
              <a:buChar char="•"/>
            </a:pPr>
            <a:r>
              <a:rPr lang="en-US" dirty="0"/>
              <a:t>For example, the same video can be shown in several classes with different goals in each—identify the goal for this use.</a:t>
            </a:r>
          </a:p>
          <a:p>
            <a:pPr marL="457189" indent="-457189">
              <a:buFont typeface="Arial" charset="0"/>
              <a:buChar char="•"/>
            </a:pPr>
            <a:r>
              <a:rPr lang="en-US" dirty="0"/>
              <a:t>Prioritize information over aesthetics.</a:t>
            </a:r>
          </a:p>
          <a:p>
            <a:pPr marL="1447764" lvl="1" indent="-457189">
              <a:buFont typeface="Arial" charset="0"/>
              <a:buChar char="•"/>
            </a:pPr>
            <a:r>
              <a:rPr lang="en-US" dirty="0"/>
              <a:t>Time is limited, so educational elements should be described before entertaining or artistic elements.</a:t>
            </a:r>
          </a:p>
          <a:p>
            <a:pPr marL="457189" indent="-457189">
              <a:buFont typeface="Arial" charset="0"/>
              <a:buChar char="•"/>
            </a:pPr>
            <a:r>
              <a:rPr lang="en-US" dirty="0"/>
              <a:t>Exclude unnecessary and confusing description.</a:t>
            </a:r>
          </a:p>
          <a:p>
            <a:pPr marL="1447764" lvl="1" indent="-457189">
              <a:buFont typeface="Arial" charset="0"/>
              <a:buChar char="•"/>
            </a:pPr>
            <a:r>
              <a:rPr lang="en-US" dirty="0"/>
              <a:t>Information overload and description fatigue can ruin the experience.</a:t>
            </a:r>
          </a:p>
          <a:p>
            <a:pPr marL="457189" indent="-457189">
              <a:buFont typeface="Arial" charset="0"/>
              <a:buChar char="•"/>
            </a:pPr>
            <a:r>
              <a:rPr lang="en-US" dirty="0"/>
              <a:t>Trust the listener’s ability to comprehend the material.</a:t>
            </a:r>
          </a:p>
          <a:p>
            <a:pPr marL="1447764" lvl="1" indent="-457189">
              <a:buFont typeface="Arial" charset="0"/>
              <a:buChar char="•"/>
            </a:pPr>
            <a:r>
              <a:rPr lang="en-US" dirty="0"/>
              <a:t>Do not condescend, patronize, or talk down to listeners.</a:t>
            </a:r>
          </a:p>
        </p:txBody>
      </p:sp>
    </p:spTree>
    <p:extLst>
      <p:ext uri="{BB962C8B-B14F-4D97-AF65-F5344CB8AC3E}">
        <p14:creationId xmlns:p14="http://schemas.microsoft.com/office/powerpoint/2010/main" val="144048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Know I Need AD?</a:t>
            </a:r>
          </a:p>
        </p:txBody>
      </p:sp>
      <p:sp>
        <p:nvSpPr>
          <p:cNvPr id="3" name="Content Placeholder 2"/>
          <p:cNvSpPr>
            <a:spLocks noGrp="1"/>
          </p:cNvSpPr>
          <p:nvPr>
            <p:ph idx="1"/>
          </p:nvPr>
        </p:nvSpPr>
        <p:spPr/>
        <p:txBody>
          <a:bodyPr>
            <a:normAutofit lnSpcReduction="10000"/>
          </a:bodyPr>
          <a:lstStyle/>
          <a:p>
            <a:pPr marL="457189" indent="-457189">
              <a:buFont typeface="Arial" charset="0"/>
              <a:buChar char="•"/>
            </a:pPr>
            <a:r>
              <a:rPr lang="en-US" dirty="0"/>
              <a:t>Obvious: Important visual information is presented without spoken description.</a:t>
            </a:r>
          </a:p>
          <a:p>
            <a:pPr marL="1447764" lvl="1" indent="-457189">
              <a:buFont typeface="Arial" charset="0"/>
              <a:buChar char="•"/>
            </a:pPr>
            <a:r>
              <a:rPr lang="en-US" dirty="0"/>
              <a:t>Title images, charts, graphs, et cetera.</a:t>
            </a:r>
          </a:p>
          <a:p>
            <a:pPr marL="1447764" lvl="1" indent="-457189">
              <a:buFont typeface="Arial" charset="0"/>
              <a:buChar char="•"/>
            </a:pPr>
            <a:r>
              <a:rPr lang="en-US" dirty="0"/>
              <a:t>Any movements or actions that affect or influence the scene.</a:t>
            </a:r>
          </a:p>
          <a:p>
            <a:pPr marL="1447764" lvl="1" indent="-457189">
              <a:buFont typeface="Arial" charset="0"/>
              <a:buChar char="•"/>
            </a:pPr>
            <a:r>
              <a:rPr lang="en-US" dirty="0"/>
              <a:t>Names and titles.</a:t>
            </a:r>
          </a:p>
          <a:p>
            <a:pPr marL="457189" indent="-457189">
              <a:buFont typeface="Arial" charset="0"/>
              <a:buChar char="•"/>
            </a:pPr>
            <a:r>
              <a:rPr lang="en-US" dirty="0"/>
              <a:t>Less Obvious: Visual information that enhances the information is presented without spoken description.</a:t>
            </a:r>
          </a:p>
          <a:p>
            <a:pPr marL="1447764" lvl="1" indent="-457189">
              <a:buFont typeface="Arial" charset="0"/>
              <a:buChar char="•"/>
            </a:pPr>
            <a:r>
              <a:rPr lang="en-US" dirty="0"/>
              <a:t>”B-Roll” footage that shows the concepts in action.</a:t>
            </a:r>
          </a:p>
          <a:p>
            <a:pPr marL="1447764" lvl="1" indent="-457189">
              <a:buFont typeface="Arial" charset="0"/>
              <a:buChar char="•"/>
            </a:pPr>
            <a:r>
              <a:rPr lang="en-US" dirty="0"/>
              <a:t>Costuming or other physical characteristics that influence perceptions, such as uniforms and cultural features.</a:t>
            </a:r>
          </a:p>
        </p:txBody>
      </p:sp>
    </p:spTree>
    <p:extLst>
      <p:ext uri="{BB962C8B-B14F-4D97-AF65-F5344CB8AC3E}">
        <p14:creationId xmlns:p14="http://schemas.microsoft.com/office/powerpoint/2010/main" val="3246621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Audio Description Tests</a:t>
            </a:r>
          </a:p>
        </p:txBody>
      </p:sp>
      <p:sp>
        <p:nvSpPr>
          <p:cNvPr id="5" name="Text Placeholder 4"/>
          <p:cNvSpPr>
            <a:spLocks noGrp="1"/>
          </p:cNvSpPr>
          <p:nvPr>
            <p:ph type="body" idx="1"/>
          </p:nvPr>
        </p:nvSpPr>
        <p:spPr/>
        <p:txBody>
          <a:bodyPr/>
          <a:lstStyle/>
          <a:p>
            <a:r>
              <a:rPr lang="en-US" dirty="0"/>
              <a:t>Closed-Eye Test</a:t>
            </a:r>
          </a:p>
        </p:txBody>
      </p:sp>
      <p:sp>
        <p:nvSpPr>
          <p:cNvPr id="6" name="Content Placeholder 5"/>
          <p:cNvSpPr>
            <a:spLocks noGrp="1"/>
          </p:cNvSpPr>
          <p:nvPr>
            <p:ph sz="half" idx="2"/>
          </p:nvPr>
        </p:nvSpPr>
        <p:spPr/>
        <p:txBody>
          <a:bodyPr>
            <a:normAutofit lnSpcReduction="10000"/>
          </a:bodyPr>
          <a:lstStyle/>
          <a:p>
            <a:r>
              <a:rPr lang="en-US" dirty="0"/>
              <a:t>In this test, you would “watch” the video with your eyes closed, then make notes about what elements of the video were hard to understand without visuals. If you find that there are audio elements that confuse you without the visual, the video will need description.</a:t>
            </a:r>
          </a:p>
        </p:txBody>
      </p:sp>
      <p:sp>
        <p:nvSpPr>
          <p:cNvPr id="7" name="Text Placeholder 6"/>
          <p:cNvSpPr>
            <a:spLocks noGrp="1"/>
          </p:cNvSpPr>
          <p:nvPr>
            <p:ph type="body" sz="quarter" idx="3"/>
          </p:nvPr>
        </p:nvSpPr>
        <p:spPr/>
        <p:txBody>
          <a:bodyPr/>
          <a:lstStyle/>
          <a:p>
            <a:r>
              <a:rPr lang="en-US" dirty="0"/>
              <a:t>Audio-Off Test</a:t>
            </a:r>
          </a:p>
        </p:txBody>
      </p:sp>
      <p:sp>
        <p:nvSpPr>
          <p:cNvPr id="8" name="Content Placeholder 7"/>
          <p:cNvSpPr>
            <a:spLocks noGrp="1"/>
          </p:cNvSpPr>
          <p:nvPr>
            <p:ph sz="quarter" idx="4"/>
          </p:nvPr>
        </p:nvSpPr>
        <p:spPr/>
        <p:txBody>
          <a:bodyPr>
            <a:normAutofit lnSpcReduction="10000"/>
          </a:bodyPr>
          <a:lstStyle/>
          <a:p>
            <a:r>
              <a:rPr lang="en-US" dirty="0"/>
              <a:t>In this test, you watch the video without the audio and make notes of what are the most interesting and engaging visual elements. Then, watch the video again. If the most interesting visual elements are not explained or described, the video will need description.</a:t>
            </a:r>
          </a:p>
        </p:txBody>
      </p:sp>
    </p:spTree>
    <p:extLst>
      <p:ext uri="{BB962C8B-B14F-4D97-AF65-F5344CB8AC3E}">
        <p14:creationId xmlns:p14="http://schemas.microsoft.com/office/powerpoint/2010/main" val="233957538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F85197-44B6-FC4F-A802-4DF37E18DBA0}" vid="{8EA3D9A1-C30D-7E41-9F5A-40511FD74D41}"/>
    </a:ext>
  </a:extLst>
</a:theme>
</file>

<file path=ppt/theme/theme2.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F85197-44B6-FC4F-A802-4DF37E18DBA0}" vid="{A622371D-1D41-EC41-B127-15BBEC39A9BE}"/>
    </a:ext>
  </a:extLst>
</a:theme>
</file>

<file path=ppt/theme/theme3.xml><?xml version="1.0" encoding="utf-8"?>
<a:theme xmlns:a="http://schemas.openxmlformats.org/drawingml/2006/main" name="1_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F85197-44B6-FC4F-A802-4DF37E18DBA0}" vid="{28897F3E-112E-9047-8BDA-71D46C21C60E}"/>
    </a:ext>
  </a:extLst>
</a:theme>
</file>

<file path=docProps/app.xml><?xml version="1.0" encoding="utf-8"?>
<Properties xmlns="http://schemas.openxmlformats.org/officeDocument/2006/extended-properties" xmlns:vt="http://schemas.openxmlformats.org/officeDocument/2006/docPropsVTypes">
  <Template>Custom Design</Template>
  <TotalTime>134</TotalTime>
  <Words>1727</Words>
  <Application>Microsoft Macintosh PowerPoint</Application>
  <PresentationFormat>Widescreen</PresentationFormat>
  <Paragraphs>146</Paragraphs>
  <Slides>26</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APHont</vt:lpstr>
      <vt:lpstr>Arial</vt:lpstr>
      <vt:lpstr>Calibri</vt:lpstr>
      <vt:lpstr>Lucida Grande</vt:lpstr>
      <vt:lpstr>Mangal</vt:lpstr>
      <vt:lpstr>Roboto Light</vt:lpstr>
      <vt:lpstr>Custom Design</vt:lpstr>
      <vt:lpstr>White Main</vt:lpstr>
      <vt:lpstr>1_White Main</vt:lpstr>
      <vt:lpstr>An Introduction to Audio Description</vt:lpstr>
      <vt:lpstr>Your Presenter</vt:lpstr>
      <vt:lpstr>CIDI’s Captioning and Described Media Team</vt:lpstr>
      <vt:lpstr>Audio Description – What Is It?</vt:lpstr>
      <vt:lpstr>Audio Description Example – Frozen</vt:lpstr>
      <vt:lpstr>How Did We Get Here?</vt:lpstr>
      <vt:lpstr>Educational Audio Description</vt:lpstr>
      <vt:lpstr>How Do I Know I Need AD?</vt:lpstr>
      <vt:lpstr>The Audio Description Tests</vt:lpstr>
      <vt:lpstr>Post-Production AD Considerations</vt:lpstr>
      <vt:lpstr>How to Approach Adding Audio Description</vt:lpstr>
      <vt:lpstr>How to Get Post-Production AD</vt:lpstr>
      <vt:lpstr>Pre-Production AD Considerations</vt:lpstr>
      <vt:lpstr>How to Work AD Into Your Script</vt:lpstr>
      <vt:lpstr>Other Ways to Make Your Content AD-less</vt:lpstr>
      <vt:lpstr>How to Host Audio Description</vt:lpstr>
      <vt:lpstr>Simplicity in Audio Description</vt:lpstr>
      <vt:lpstr>Audio Description Practice</vt:lpstr>
      <vt:lpstr>My Description</vt:lpstr>
      <vt:lpstr>Practice Video Description</vt:lpstr>
      <vt:lpstr>My Video Description</vt:lpstr>
      <vt:lpstr>So Why is My Description so Short?</vt:lpstr>
      <vt:lpstr>Writing My Concise Description</vt:lpstr>
      <vt:lpstr>Considering Educational Content of this Clip</vt:lpstr>
      <vt:lpstr>Questions?</vt:lpstr>
      <vt:lpstr>Resources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Audio Description</dc:title>
  <dc:creator>Delano, Christopher R</dc:creator>
  <cp:lastModifiedBy>Delano, Christopher R</cp:lastModifiedBy>
  <cp:revision>14</cp:revision>
  <dcterms:created xsi:type="dcterms:W3CDTF">2019-03-06T21:13:47Z</dcterms:created>
  <dcterms:modified xsi:type="dcterms:W3CDTF">2019-05-03T15:50:30Z</dcterms:modified>
</cp:coreProperties>
</file>