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</p:sldMasterIdLst>
  <p:notesMasterIdLst>
    <p:notesMasterId r:id="rId36"/>
  </p:notesMasterIdLst>
  <p:sldIdLst>
    <p:sldId id="256" r:id="rId2"/>
    <p:sldId id="299" r:id="rId3"/>
    <p:sldId id="311" r:id="rId4"/>
    <p:sldId id="313" r:id="rId5"/>
    <p:sldId id="321" r:id="rId6"/>
    <p:sldId id="314" r:id="rId7"/>
    <p:sldId id="351" r:id="rId8"/>
    <p:sldId id="315" r:id="rId9"/>
    <p:sldId id="316" r:id="rId10"/>
    <p:sldId id="323" r:id="rId11"/>
    <p:sldId id="317" r:id="rId12"/>
    <p:sldId id="352" r:id="rId13"/>
    <p:sldId id="340" r:id="rId14"/>
    <p:sldId id="341" r:id="rId15"/>
    <p:sldId id="342" r:id="rId16"/>
    <p:sldId id="344" r:id="rId17"/>
    <p:sldId id="345" r:id="rId18"/>
    <p:sldId id="343" r:id="rId19"/>
    <p:sldId id="347" r:id="rId20"/>
    <p:sldId id="348" r:id="rId21"/>
    <p:sldId id="349" r:id="rId22"/>
    <p:sldId id="350" r:id="rId23"/>
    <p:sldId id="346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259" r:id="rId34"/>
    <p:sldId id="335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1547C98-2248-4896-8335-242F73B11F00}">
  <a:tblStyle styleId="{F1547C98-2248-4896-8335-242F73B11F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780C5B-6FB7-480F-8BEB-BD20CF30EC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184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062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8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872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23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07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97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00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5163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254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056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96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1589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27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34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125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276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197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58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1691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423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648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513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938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2881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254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845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477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628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382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34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91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886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42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31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174375"/>
            <a:ext cx="12192000" cy="683700"/>
          </a:xfrm>
          <a:prstGeom prst="rect">
            <a:avLst/>
          </a:prstGeom>
          <a:solidFill>
            <a:srgbClr val="009E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cxnSp>
        <p:nvCxnSpPr>
          <p:cNvPr id="11" name="Shape 11"/>
          <p:cNvCxnSpPr/>
          <p:nvPr/>
        </p:nvCxnSpPr>
        <p:spPr>
          <a:xfrm>
            <a:off x="607600" y="3864025"/>
            <a:ext cx="110684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34033" y="3256100"/>
            <a:ext cx="116616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20833" y="3899425"/>
            <a:ext cx="115748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4" name="Shape 14" descr="OCIO_Main_High-R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34" y="171950"/>
            <a:ext cx="5049465" cy="187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BODY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Shape 18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hape 19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64100" y="737875"/>
            <a:ext cx="117580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■"/>
              <a:defRPr sz="2000"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6" name="Shape 26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2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22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0433" y="877875"/>
            <a:ext cx="5326000" cy="527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6097200" y="877875"/>
            <a:ext cx="5326000" cy="53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5" name="Shape 35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Shape 36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3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_AND_BODY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906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9EC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164100" y="640225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42" name="Shape 42"/>
          <p:cNvGraphicFramePr/>
          <p:nvPr/>
        </p:nvGraphicFramePr>
        <p:xfrm>
          <a:off x="164100" y="1079325"/>
          <a:ext cx="4000000" cy="3000000"/>
        </p:xfrm>
        <a:graphic>
          <a:graphicData uri="http://schemas.openxmlformats.org/drawingml/2006/table">
            <a:tbl>
              <a:tblPr>
                <a:noFill/>
                <a:tableStyleId>{F1547C98-2248-4896-8335-242F73B11F00}</a:tableStyleId>
              </a:tblPr>
              <a:tblGrid>
                <a:gridCol w="2348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485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1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 b="1"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43434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</a:t>
                      </a:r>
                      <a:endParaRPr>
                        <a:solidFill>
                          <a:srgbClr val="43434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 anchor="ctr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13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91425" marB="914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3" name="Shape 43" descr="OCIO_Horizontal_L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4101" y="6340175"/>
            <a:ext cx="4789036" cy="43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44"/>
          <p:cNvCxnSpPr/>
          <p:nvPr/>
        </p:nvCxnSpPr>
        <p:spPr>
          <a:xfrm>
            <a:off x="164100" y="6235313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5730200" y="6333134"/>
            <a:ext cx="7316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434343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8109533" y="6311525"/>
            <a:ext cx="37108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60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2305217" y="1855575"/>
            <a:ext cx="7581600" cy="13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666666"/>
                </a:solidFill>
              </a:rPr>
              <a:t>Questions?</a:t>
            </a:r>
            <a:endParaRPr sz="4800" b="1">
              <a:solidFill>
                <a:srgbClr val="666666"/>
              </a:solidFill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217000" y="3060050"/>
            <a:ext cx="11758000" cy="0"/>
          </a:xfrm>
          <a:prstGeom prst="straightConnector1">
            <a:avLst/>
          </a:prstGeom>
          <a:noFill/>
          <a:ln w="19050" cap="flat" cmpd="sng">
            <a:solidFill>
              <a:srgbClr val="009EC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7" name="Shape 57" descr="OCIO_Main_High-Re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69234" y="5240200"/>
            <a:ext cx="4053535" cy="15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acrobat/using/keyboard-shortcut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-for-all.ch/en/pdf-lab/pdf-accessibility-checker-pac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averty@Adobe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s.adobe.com/accessibility/" TargetMode="External"/><Relationship Id="rId5" Type="http://schemas.openxmlformats.org/officeDocument/2006/relationships/hyperlink" Target="https://theblog.adobe.com/document-cloud/" TargetMode="External"/><Relationship Id="rId4" Type="http://schemas.openxmlformats.org/officeDocument/2006/relationships/hyperlink" Target="http://www.adobe.com/Accessibili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09810" y="3264892"/>
            <a:ext cx="8746200" cy="5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Creating Accessible PDFs</a:t>
            </a:r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609810" y="3934594"/>
            <a:ext cx="8681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dirty="0"/>
              <a:t>Rob Haverty, Sr. Product Manager Adobe, Document Cloud Accessibility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9954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PDF Conversion from Word </a:t>
            </a:r>
            <a:r>
              <a:rPr lang="en-US" dirty="0" smtClean="0"/>
              <a:t>– </a:t>
            </a:r>
            <a:r>
              <a:rPr lang="en-US" dirty="0"/>
              <a:t>Office Process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7" y="737875"/>
            <a:ext cx="7532575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Converting an Accessible Word Document</a:t>
            </a:r>
          </a:p>
          <a:p>
            <a:pPr indent="-457200">
              <a:spcAft>
                <a:spcPts val="6600"/>
              </a:spcAft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en-US" sz="2400" dirty="0"/>
              <a:t>Office Save As</a:t>
            </a:r>
          </a:p>
          <a:p>
            <a:pPr indent="-457200">
              <a:spcAft>
                <a:spcPts val="6600"/>
              </a:spcAft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en-US" sz="2400" dirty="0"/>
              <a:t>Under More Options, open Options and make sure Headings are used for Bookmarks is checked.</a:t>
            </a:r>
          </a:p>
          <a:p>
            <a:endParaRPr dirty="0"/>
          </a:p>
        </p:txBody>
      </p:sp>
      <p:pic>
        <p:nvPicPr>
          <p:cNvPr id="6" name="Picture 5" descr="Word Save As dialog with document file type selected as PDF">
            <a:extLst>
              <a:ext uri="{FF2B5EF4-FFF2-40B4-BE49-F238E27FC236}">
                <a16:creationId xmlns:a16="http://schemas.microsoft.com/office/drawing/2014/main" xmlns="" id="{0835CB13-1FCB-42EB-9B34-F1B1F53C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352" y="1399201"/>
            <a:ext cx="3085602" cy="1094255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Picture 6" descr="Options menu for Save As PDF, Create bookmarks using heading selected, document properties checked, document structre tags for accessibility checked.">
            <a:extLst>
              <a:ext uri="{FF2B5EF4-FFF2-40B4-BE49-F238E27FC236}">
                <a16:creationId xmlns:a16="http://schemas.microsoft.com/office/drawing/2014/main" xmlns="" id="{9AD16B82-88E9-4E95-AA86-986A0B01F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352" y="2793159"/>
            <a:ext cx="2175874" cy="3399319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6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2400" y="2696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PDF Maker vs. Make Accessible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52400" y="737875"/>
            <a:ext cx="6768353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en-US" dirty="0"/>
              <a:t>PDF Maker uses the semantic information of the source document to tag the PDF</a:t>
            </a:r>
          </a:p>
          <a:p>
            <a:pPr>
              <a:buClrTx/>
            </a:pPr>
            <a:r>
              <a:rPr lang="en-US" dirty="0"/>
              <a:t>Make Accessible (Auto tagging) attempts to imply the structure of the document</a:t>
            </a:r>
          </a:p>
          <a:p>
            <a:endParaRPr dirty="0"/>
          </a:p>
        </p:txBody>
      </p:sp>
      <p:pic>
        <p:nvPicPr>
          <p:cNvPr id="6" name="Picture 5" descr="View of the Tag Tree created by PDFMaker">
            <a:extLst>
              <a:ext uri="{FF2B5EF4-FFF2-40B4-BE49-F238E27FC236}">
                <a16:creationId xmlns:a16="http://schemas.microsoft.com/office/drawing/2014/main" xmlns="" id="{B83CF606-7712-4830-A519-8CA0A26CB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23" y="1273570"/>
            <a:ext cx="1448504" cy="4807046"/>
          </a:xfrm>
          <a:prstGeom prst="rect">
            <a:avLst/>
          </a:prstGeom>
        </p:spPr>
      </p:pic>
      <p:grpSp>
        <p:nvGrpSpPr>
          <p:cNvPr id="7" name="Group 6" descr="View of the Tag Tree created by Make Accessible&#10;">
            <a:extLst>
              <a:ext uri="{FF2B5EF4-FFF2-40B4-BE49-F238E27FC236}">
                <a16:creationId xmlns:a16="http://schemas.microsoft.com/office/drawing/2014/main" xmlns="" id="{97F42E2E-E1AF-41A4-AAE5-11EFE5A2C6DF}"/>
              </a:ext>
            </a:extLst>
          </p:cNvPr>
          <p:cNvGrpSpPr/>
          <p:nvPr/>
        </p:nvGrpSpPr>
        <p:grpSpPr>
          <a:xfrm>
            <a:off x="8997156" y="1273570"/>
            <a:ext cx="1392094" cy="4871723"/>
            <a:chOff x="3951690" y="1573094"/>
            <a:chExt cx="1392094" cy="4871723"/>
          </a:xfrm>
        </p:grpSpPr>
        <p:pic>
          <p:nvPicPr>
            <p:cNvPr id="8" name="Picture 7" descr="Artifact&#10;">
              <a:extLst>
                <a:ext uri="{FF2B5EF4-FFF2-40B4-BE49-F238E27FC236}">
                  <a16:creationId xmlns:a16="http://schemas.microsoft.com/office/drawing/2014/main" xmlns="" id="{21AC7DCF-50DF-4A00-9803-36C604C5B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1690" y="1573094"/>
              <a:ext cx="1392094" cy="3920949"/>
            </a:xfrm>
            <a:prstGeom prst="rect">
              <a:avLst/>
            </a:prstGeom>
          </p:spPr>
        </p:pic>
        <p:pic>
          <p:nvPicPr>
            <p:cNvPr id="9" name="Picture 8" descr="Artifact">
              <a:extLst>
                <a:ext uri="{FF2B5EF4-FFF2-40B4-BE49-F238E27FC236}">
                  <a16:creationId xmlns:a16="http://schemas.microsoft.com/office/drawing/2014/main" xmlns="" id="{17E4C255-77A2-46FE-A440-DE590F4F3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6721" y="5468732"/>
              <a:ext cx="1021334" cy="97608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497379-3943-4AF8-A5B2-A4E2F5AF2132}"/>
              </a:ext>
            </a:extLst>
          </p:cNvPr>
          <p:cNvSpPr txBox="1"/>
          <p:nvPr/>
        </p:nvSpPr>
        <p:spPr>
          <a:xfrm>
            <a:off x="7358212" y="925177"/>
            <a:ext cx="1086536" cy="30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PDF Maker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CDF486D-5904-4800-9AA1-56653651DF16}"/>
              </a:ext>
            </a:extLst>
          </p:cNvPr>
          <p:cNvSpPr txBox="1"/>
          <p:nvPr/>
        </p:nvSpPr>
        <p:spPr>
          <a:xfrm>
            <a:off x="8951927" y="922499"/>
            <a:ext cx="15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Accessible</a:t>
            </a:r>
          </a:p>
        </p:txBody>
      </p:sp>
    </p:spTree>
    <p:extLst>
      <p:ext uri="{BB962C8B-B14F-4D97-AF65-F5344CB8AC3E}">
        <p14:creationId xmlns:p14="http://schemas.microsoft.com/office/powerpoint/2010/main" val="295522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4294967295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15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53881" y="2731252"/>
            <a:ext cx="8976659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Session 2 – Getting Ready in Acrobat Pro DC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25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8777" y="-22246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Acrobat Setup – Tools Pane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139C83-474C-4912-B6C2-D76E17A7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777" y="738188"/>
            <a:ext cx="11752385" cy="5154612"/>
          </a:xfrm>
        </p:spPr>
        <p:txBody>
          <a:bodyPr/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Tools Pane (Tools Tab &gt; Select &amp; Add Tool)</a:t>
            </a:r>
          </a:p>
          <a:p>
            <a:pPr>
              <a:buClrTx/>
              <a:buSzPct val="100000"/>
            </a:pPr>
            <a:r>
              <a:rPr lang="en-US" sz="2400" dirty="0"/>
              <a:t>Action Wizard</a:t>
            </a:r>
          </a:p>
          <a:p>
            <a:pPr>
              <a:buClrTx/>
              <a:buSzPct val="100000"/>
            </a:pPr>
            <a:r>
              <a:rPr lang="en-US" sz="2400" dirty="0"/>
              <a:t>Accessibility</a:t>
            </a:r>
          </a:p>
        </p:txBody>
      </p:sp>
      <p:pic>
        <p:nvPicPr>
          <p:cNvPr id="7" name="Picture 6" title="Tools Options showing Accessibility and Action Wizard Tools">
            <a:extLst>
              <a:ext uri="{FF2B5EF4-FFF2-40B4-BE49-F238E27FC236}">
                <a16:creationId xmlns:a16="http://schemas.microsoft.com/office/drawing/2014/main" xmlns="" id="{3BC389AF-400D-48AA-BCE0-5DB707E7A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49" y="2337092"/>
            <a:ext cx="6844194" cy="36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1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8776" y="-22246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Acrobat Setup – Navigation Pane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139C83-474C-4912-B6C2-D76E17A7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776" y="738188"/>
            <a:ext cx="11752385" cy="5154612"/>
          </a:xfrm>
        </p:spPr>
        <p:txBody>
          <a:bodyPr/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Navigation Pane </a:t>
            </a:r>
            <a:r>
              <a:rPr lang="en-US" dirty="0" smtClean="0"/>
              <a:t>(</a:t>
            </a:r>
            <a:r>
              <a:rPr lang="en-US" dirty="0"/>
              <a:t>View &gt; Show/Hide &gt; Navigation Panes)</a:t>
            </a:r>
          </a:p>
          <a:p>
            <a:pPr>
              <a:buClrTx/>
              <a:buSzPct val="100000"/>
            </a:pPr>
            <a:r>
              <a:rPr lang="en-US" sz="2400" dirty="0"/>
              <a:t>Tags Panel</a:t>
            </a:r>
          </a:p>
          <a:p>
            <a:pPr>
              <a:buClrTx/>
              <a:buSzPct val="100000"/>
            </a:pPr>
            <a:r>
              <a:rPr lang="en-US" sz="2400" dirty="0"/>
              <a:t>Content Panel</a:t>
            </a:r>
          </a:p>
          <a:p>
            <a:pPr>
              <a:buClrTx/>
              <a:buSzPct val="100000"/>
            </a:pPr>
            <a:r>
              <a:rPr lang="en-US" sz="2400" dirty="0"/>
              <a:t>Order Panel</a:t>
            </a:r>
          </a:p>
        </p:txBody>
      </p:sp>
      <p:pic>
        <p:nvPicPr>
          <p:cNvPr id="7" name="Picture 6" title="Dropdown Menu expanded to show selection of Content, Order, and Tags Panels">
            <a:extLst>
              <a:ext uri="{FF2B5EF4-FFF2-40B4-BE49-F238E27FC236}">
                <a16:creationId xmlns:a16="http://schemas.microsoft.com/office/drawing/2014/main" xmlns="" id="{6CB2CDD1-424D-4D09-8609-021A6A1DB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602" y="1554306"/>
            <a:ext cx="6055090" cy="43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4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998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Table Editor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9985" y="737875"/>
            <a:ext cx="117348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Tx/>
              <a:buSzPct val="100000"/>
            </a:pPr>
            <a:r>
              <a:rPr lang="en-US" dirty="0"/>
              <a:t>Set up Table Editor</a:t>
            </a:r>
          </a:p>
          <a:p>
            <a:pPr lvl="1">
              <a:buClrTx/>
              <a:buSzPct val="100000"/>
            </a:pPr>
            <a:r>
              <a:rPr lang="en-US" dirty="0"/>
              <a:t>Access via Tag Tree and Reading Order tool</a:t>
            </a:r>
          </a:p>
          <a:p>
            <a:pPr lvl="1">
              <a:buClrTx/>
              <a:buSzPct val="100000"/>
            </a:pPr>
            <a:r>
              <a:rPr lang="en-US" dirty="0"/>
              <a:t>Set display</a:t>
            </a:r>
          </a:p>
          <a:p>
            <a:pPr indent="-457200">
              <a:buClrTx/>
              <a:buSzPct val="100000"/>
            </a:pPr>
            <a:r>
              <a:rPr lang="en-US" dirty="0"/>
              <a:t>Enhancements</a:t>
            </a:r>
          </a:p>
          <a:p>
            <a:pPr lvl="1">
              <a:buClrTx/>
              <a:buSzPct val="100000"/>
            </a:pPr>
            <a:r>
              <a:rPr lang="en-US" dirty="0"/>
              <a:t>Click anywhere</a:t>
            </a:r>
          </a:p>
          <a:p>
            <a:pPr lvl="1">
              <a:buClrTx/>
              <a:buSzPct val="100000"/>
            </a:pPr>
            <a:r>
              <a:rPr lang="en-US" dirty="0"/>
              <a:t>Select Cell</a:t>
            </a:r>
          </a:p>
        </p:txBody>
      </p:sp>
      <p:pic>
        <p:nvPicPr>
          <p:cNvPr id="6" name="Picture 5" descr="Table with Table Editor a&#10;ctive">
            <a:extLst>
              <a:ext uri="{FF2B5EF4-FFF2-40B4-BE49-F238E27FC236}">
                <a16:creationId xmlns:a16="http://schemas.microsoft.com/office/drawing/2014/main" xmlns="" id="{4F42E0E3-D465-49FA-95F8-68544647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01" y="3492208"/>
            <a:ext cx="6142371" cy="1264430"/>
          </a:xfrm>
          <a:prstGeom prst="rect">
            <a:avLst/>
          </a:prstGeom>
        </p:spPr>
      </p:pic>
      <p:pic>
        <p:nvPicPr>
          <p:cNvPr id="7" name="Picture 6" descr="Table Editor set-up options">
            <a:extLst>
              <a:ext uri="{FF2B5EF4-FFF2-40B4-BE49-F238E27FC236}">
                <a16:creationId xmlns:a16="http://schemas.microsoft.com/office/drawing/2014/main" xmlns="" id="{840961A3-8831-434E-8032-C4BC3E31F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664" y="2510212"/>
            <a:ext cx="3915790" cy="35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Reading Order Tool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8" y="737875"/>
            <a:ext cx="7839808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(Was known as the TURO or Touch Up Reading Order tool)</a:t>
            </a:r>
          </a:p>
          <a:p>
            <a:pPr indent="-457200">
              <a:buClrTx/>
              <a:buSzPct val="100000"/>
            </a:pPr>
            <a:r>
              <a:rPr lang="en-US" sz="2400" dirty="0"/>
              <a:t>Access via Order Panel or Tag Tree</a:t>
            </a:r>
          </a:p>
          <a:p>
            <a:pPr indent="-457200">
              <a:buClrTx/>
              <a:buSzPct val="100000"/>
            </a:pPr>
            <a:r>
              <a:rPr lang="en-US" sz="2400" dirty="0"/>
              <a:t>Set up Display</a:t>
            </a:r>
          </a:p>
          <a:p>
            <a:pPr indent="-457200">
              <a:buClrTx/>
              <a:buSzPct val="100000"/>
            </a:pPr>
            <a:r>
              <a:rPr lang="en-US" sz="2400" dirty="0"/>
              <a:t>Editing Tags in Reading Order tool</a:t>
            </a:r>
          </a:p>
        </p:txBody>
      </p:sp>
      <p:pic>
        <p:nvPicPr>
          <p:cNvPr id="6" name="Picture 5" descr="Reading Order tool&#10;">
            <a:extLst>
              <a:ext uri="{FF2B5EF4-FFF2-40B4-BE49-F238E27FC236}">
                <a16:creationId xmlns:a16="http://schemas.microsoft.com/office/drawing/2014/main" xmlns="" id="{7CB2BD9D-3C6B-4E43-AFF9-7DC7ED5C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772" y="810338"/>
            <a:ext cx="3408128" cy="53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7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8777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Keyboard Navigation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139C83-474C-4912-B6C2-D76E17A7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777" y="738188"/>
            <a:ext cx="11734800" cy="5154612"/>
          </a:xfrm>
        </p:spPr>
        <p:txBody>
          <a:bodyPr/>
          <a:lstStyle/>
          <a:p>
            <a:pPr indent="-457200">
              <a:buClrTx/>
              <a:buSzPct val="100000"/>
            </a:pPr>
            <a:r>
              <a:rPr lang="en-US" dirty="0"/>
              <a:t>Standard Navigation (Tab &amp; Arrow Keys)</a:t>
            </a:r>
          </a:p>
          <a:p>
            <a:pPr indent="-457200">
              <a:buClrTx/>
              <a:buSzPct val="100000"/>
            </a:pPr>
            <a:r>
              <a:rPr lang="en-US" dirty="0"/>
              <a:t>Keyboard Shortcuts </a:t>
            </a:r>
            <a:endParaRPr lang="en-US" dirty="0" smtClean="0"/>
          </a:p>
          <a:p>
            <a:pPr marL="457200" lvl="1" indent="0">
              <a:buClr>
                <a:srgbClr val="7030A0"/>
              </a:buClr>
              <a:buSzPct val="75000"/>
              <a:buNone/>
            </a:pPr>
            <a:r>
              <a:rPr lang="en-US" sz="2300" dirty="0" smtClean="0">
                <a:hlinkClick r:id="rId3"/>
              </a:rPr>
              <a:t>https://helpx.adobe.com/acrobat/using/keyboard-shortcuts.html</a:t>
            </a:r>
            <a:r>
              <a:rPr lang="en-US" sz="2300" dirty="0" smtClean="0"/>
              <a:t>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F6</a:t>
            </a:r>
            <a:endParaRPr lang="en-US" dirty="0"/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F2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Ctrl + D – Document Properties</a:t>
            </a:r>
          </a:p>
        </p:txBody>
      </p:sp>
    </p:spTree>
    <p:extLst>
      <p:ext uri="{BB962C8B-B14F-4D97-AF65-F5344CB8AC3E}">
        <p14:creationId xmlns:p14="http://schemas.microsoft.com/office/powerpoint/2010/main" val="208849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21609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Document Properties (Ctrl + D)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6" name="Picture 5" descr="Document Properties dialog showing the application source as Word and the conversion tool as Acrobat PDFMaker">
            <a:extLst>
              <a:ext uri="{FF2B5EF4-FFF2-40B4-BE49-F238E27FC236}">
                <a16:creationId xmlns:a16="http://schemas.microsoft.com/office/drawing/2014/main" xmlns="" id="{08352CB4-BA53-4202-AE54-F397432E85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58" y="844444"/>
            <a:ext cx="6928123" cy="5284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3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78777" y="-637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Agenda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0139C83-474C-4912-B6C2-D76E17A7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777" y="738188"/>
            <a:ext cx="11726008" cy="5154612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dirty="0"/>
              <a:t>Session 1 – The Basics of PDF Accessibility</a:t>
            </a:r>
          </a:p>
          <a:p>
            <a:pPr>
              <a:buClrTx/>
              <a:buSzPct val="100000"/>
            </a:pPr>
            <a:r>
              <a:rPr lang="en-US" dirty="0"/>
              <a:t>Session 2 – Getting Ready in Acrobat Pro DC</a:t>
            </a:r>
          </a:p>
          <a:p>
            <a:pPr>
              <a:spcAft>
                <a:spcPts val="1200"/>
              </a:spcAft>
              <a:buClrTx/>
              <a:buSzPct val="100000"/>
            </a:pPr>
            <a:r>
              <a:rPr lang="en-US" dirty="0"/>
              <a:t>Session 3 – Fixing Inaccessible PDF Documents</a:t>
            </a:r>
          </a:p>
          <a:p>
            <a:pPr marL="0" indent="0">
              <a:lnSpc>
                <a:spcPct val="300000"/>
              </a:lnSpc>
              <a:buClr>
                <a:srgbClr val="7030A0"/>
              </a:buClr>
              <a:buSzPct val="75000"/>
              <a:buNone/>
            </a:pPr>
            <a:r>
              <a:rPr lang="en-US" dirty="0"/>
              <a:t>GOALS: </a:t>
            </a:r>
          </a:p>
          <a:p>
            <a:pPr lvl="1">
              <a:buClrTx/>
              <a:buSzPct val="100000"/>
            </a:pPr>
            <a:r>
              <a:rPr lang="en-US" dirty="0"/>
              <a:t>It is possible for a PDF document to be accessible</a:t>
            </a:r>
          </a:p>
          <a:p>
            <a:pPr lvl="1">
              <a:buClrTx/>
              <a:buSzPct val="100000"/>
            </a:pPr>
            <a:r>
              <a:rPr lang="en-US" dirty="0"/>
              <a:t>Understanding what people need to know to make PDF documents accessible</a:t>
            </a:r>
          </a:p>
          <a:p>
            <a:pPr lvl="1">
              <a:buClrTx/>
              <a:buSzPct val="100000"/>
            </a:pPr>
            <a:r>
              <a:rPr lang="en-US" dirty="0"/>
              <a:t>There is always more to learn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38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Testing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7" y="737875"/>
            <a:ext cx="11734800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Acrobat Accessibility Checker</a:t>
            </a:r>
          </a:p>
          <a:p>
            <a:pPr lvl="1"/>
            <a:r>
              <a:rPr lang="en-US" dirty="0"/>
              <a:t>Does not verify full WCAG </a:t>
            </a:r>
            <a:r>
              <a:rPr lang="en-US" dirty="0" smtClean="0"/>
              <a:t>conformance</a:t>
            </a:r>
            <a:endParaRPr lang="en-US" dirty="0"/>
          </a:p>
          <a:p>
            <a:pPr lvl="1"/>
            <a:r>
              <a:rPr lang="en-US" dirty="0"/>
              <a:t>Does not verify full PDF/UA conformance</a:t>
            </a:r>
          </a:p>
          <a:p>
            <a:r>
              <a:rPr lang="en-US" dirty="0"/>
              <a:t>PDF Accessibility Checker (PAC 3) - Free</a:t>
            </a:r>
            <a:endParaRPr dirty="0"/>
          </a:p>
          <a:p>
            <a:pPr lvl="1"/>
            <a:r>
              <a:rPr lang="en-US" dirty="0">
                <a:hlinkClick r:id="rId3"/>
              </a:rPr>
              <a:t>http://access-for-all.ch/en/pdf-lab/pdf-accessibility-checker-pac.html</a:t>
            </a:r>
            <a:r>
              <a:rPr lang="en-US" dirty="0"/>
              <a:t> </a:t>
            </a:r>
            <a:endParaRPr lang="en" dirty="0"/>
          </a:p>
          <a:p>
            <a:pPr lvl="1"/>
            <a:r>
              <a:rPr lang="en-US" dirty="0" smtClean="0"/>
              <a:t>Full </a:t>
            </a:r>
            <a:r>
              <a:rPr lang="en-US" dirty="0"/>
              <a:t>check against the PDF/UA Standard</a:t>
            </a:r>
          </a:p>
          <a:p>
            <a:pPr lvl="1"/>
            <a:r>
              <a:rPr lang="en-US" dirty="0"/>
              <a:t>Does not verify full WCAG conformance</a:t>
            </a:r>
          </a:p>
          <a:p>
            <a:r>
              <a:rPr lang="en-US" dirty="0"/>
              <a:t>Other Checkers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20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998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Running the Acrobat Accessibility Checker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E9363A-ADDC-42CC-9A92-70ABECBA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35" y="1708752"/>
            <a:ext cx="4470750" cy="4331443"/>
          </a:xfrm>
          <a:prstGeom prst="rect">
            <a:avLst/>
          </a:prstGeom>
        </p:spPr>
      </p:pic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9985" y="820949"/>
            <a:ext cx="11778760" cy="836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 the </a:t>
            </a:r>
            <a:r>
              <a:rPr lang="en-US" dirty="0" smtClean="0"/>
              <a:t>Accessibility Tool, </a:t>
            </a:r>
            <a:r>
              <a:rPr lang="en-US" dirty="0"/>
              <a:t>select Full </a:t>
            </a:r>
            <a:r>
              <a:rPr lang="en-US" dirty="0" smtClean="0"/>
              <a:t>Check, </a:t>
            </a:r>
            <a:r>
              <a:rPr lang="en-US" dirty="0"/>
              <a:t>then Start Checking.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38C8F3-D991-46E9-8687-456CB5E20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728" y="1708753"/>
            <a:ext cx="1834985" cy="400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1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87909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Results of the Acrobat Accessibility Checker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CAEC2E-F9AA-458E-8F62-5FF57C233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409" y="845452"/>
            <a:ext cx="2672182" cy="5055045"/>
          </a:xfrm>
          <a:prstGeom prst="rect">
            <a:avLst/>
          </a:prstGeom>
        </p:spPr>
      </p:pic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87909" y="845452"/>
            <a:ext cx="8806622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Document will typically have issues.</a:t>
            </a:r>
          </a:p>
          <a:p>
            <a:r>
              <a:rPr lang="en-US" dirty="0"/>
              <a:t>Some of the results cover WCAG.</a:t>
            </a:r>
          </a:p>
          <a:p>
            <a:r>
              <a:rPr lang="en-US" dirty="0"/>
              <a:t>Some additional manual testing will be required.</a:t>
            </a:r>
          </a:p>
          <a:p>
            <a:r>
              <a:rPr lang="en-US" dirty="0"/>
              <a:t>Accessible PDF but not fully PDF/UA compliant.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2550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4294967295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136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53881" y="2731252"/>
            <a:ext cx="8976659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Session 3 – Fixing Inaccessible PDFs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2"/>
          </p:nvPr>
        </p:nvSpPr>
        <p:spPr>
          <a:xfrm>
            <a:off x="7606150" y="6311525"/>
            <a:ext cx="27831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/>
          </a:p>
        </p:txBody>
      </p:sp>
    </p:spTree>
    <p:extLst>
      <p:ext uri="{BB962C8B-B14F-4D97-AF65-F5344CB8AC3E}">
        <p14:creationId xmlns:p14="http://schemas.microsoft.com/office/powerpoint/2010/main" val="2668515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6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Fixing Tags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6" y="737875"/>
            <a:ext cx="11752386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</a:rPr>
              <a:t>Tag Content in the Logical Reading Order</a:t>
            </a:r>
          </a:p>
          <a:p>
            <a:pPr marL="0" indent="0">
              <a:buClr>
                <a:srgbClr val="7030A0"/>
              </a:buClr>
              <a:buSzPct val="7500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Common </a:t>
            </a:r>
            <a:r>
              <a:rPr lang="en-US" sz="2400" dirty="0">
                <a:solidFill>
                  <a:srgbClr val="000000"/>
                </a:solidFill>
              </a:rPr>
              <a:t>areas for review: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Tables and Lists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Figures and Artifacts</a:t>
            </a:r>
          </a:p>
          <a:p>
            <a:pPr marL="0" indent="0">
              <a:buClr>
                <a:srgbClr val="7030A0"/>
              </a:buClr>
              <a:buSzPct val="75000"/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Unique </a:t>
            </a:r>
            <a:r>
              <a:rPr lang="en-US" sz="2400" dirty="0">
                <a:solidFill>
                  <a:srgbClr val="000000"/>
                </a:solidFill>
              </a:rPr>
              <a:t>considerations depending on the source document and means of conversion: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Scanned Document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Role Mapping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Links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Form Fields</a:t>
            </a:r>
          </a:p>
          <a:p>
            <a:pPr marL="381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47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590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Editing in the Tag Tree – The Basics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26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55905" y="737875"/>
            <a:ext cx="8794664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Covered in specific exercises later.</a:t>
            </a:r>
          </a:p>
          <a:p>
            <a:pPr indent="-457200">
              <a:buClrTx/>
              <a:buSzPct val="100000"/>
            </a:pPr>
            <a:r>
              <a:rPr lang="en-US" dirty="0"/>
              <a:t>New Tag</a:t>
            </a:r>
          </a:p>
          <a:p>
            <a:pPr lvl="1">
              <a:buClrTx/>
              <a:buSzPct val="100000"/>
            </a:pPr>
            <a:r>
              <a:rPr lang="en-US" dirty="0"/>
              <a:t>Select where you want the new tag inserted in the Tag Tree (inserts below selected tag)</a:t>
            </a:r>
          </a:p>
          <a:p>
            <a:pPr lvl="1">
              <a:buClrTx/>
              <a:buSzPct val="100000"/>
            </a:pPr>
            <a:r>
              <a:rPr lang="en-US" dirty="0"/>
              <a:t>Right click to open the Context Menu</a:t>
            </a:r>
          </a:p>
          <a:p>
            <a:pPr lvl="1">
              <a:buClrTx/>
              <a:buSzPct val="100000"/>
            </a:pPr>
            <a:r>
              <a:rPr lang="en-US" dirty="0"/>
              <a:t>Select “New Tag” and the tag type</a:t>
            </a:r>
          </a:p>
          <a:p>
            <a:pPr indent="-457200">
              <a:buClrTx/>
              <a:buSzPct val="100000"/>
            </a:pPr>
            <a:r>
              <a:rPr lang="en-US" dirty="0"/>
              <a:t>Move Tags</a:t>
            </a:r>
          </a:p>
          <a:p>
            <a:pPr lvl="1">
              <a:buClrTx/>
              <a:buSzPct val="100000"/>
            </a:pPr>
            <a:r>
              <a:rPr lang="en-US" dirty="0"/>
              <a:t>“Drag and Drop” or “Cut and Paste”</a:t>
            </a:r>
          </a:p>
          <a:p>
            <a:pPr indent="-457200">
              <a:buClrTx/>
              <a:buSzPct val="100000"/>
            </a:pPr>
            <a:r>
              <a:rPr lang="en-US" dirty="0"/>
              <a:t>Change Tag</a:t>
            </a:r>
          </a:p>
          <a:p>
            <a:pPr lvl="1">
              <a:buClrTx/>
              <a:buSzPct val="100000"/>
            </a:pPr>
            <a:r>
              <a:rPr lang="en-US" dirty="0"/>
              <a:t>F2</a:t>
            </a:r>
          </a:p>
        </p:txBody>
      </p:sp>
      <p:pic>
        <p:nvPicPr>
          <p:cNvPr id="6" name="Picture 5" descr="Context Menu for the Tag Tree&#10;">
            <a:extLst>
              <a:ext uri="{FF2B5EF4-FFF2-40B4-BE49-F238E27FC236}">
                <a16:creationId xmlns:a16="http://schemas.microsoft.com/office/drawing/2014/main" xmlns="" id="{476CDDD5-4D97-4DCC-9BBF-42AECBBB3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55" y="723838"/>
            <a:ext cx="2736189" cy="51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73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6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List Basics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27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6" y="737875"/>
            <a:ext cx="11726009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PDF/UA states, a list </a:t>
            </a:r>
            <a:r>
              <a:rPr lang="en-US" b="1" dirty="0"/>
              <a:t>must</a:t>
            </a:r>
            <a:r>
              <a:rPr lang="en-US" dirty="0"/>
              <a:t> have the List &lt;L&gt; tag and List Item &lt;LI&gt; tags. They </a:t>
            </a:r>
            <a:r>
              <a:rPr lang="en-US" b="1" dirty="0"/>
              <a:t>may</a:t>
            </a:r>
            <a:r>
              <a:rPr lang="en-US" dirty="0"/>
              <a:t> also have the Label &lt;</a:t>
            </a:r>
            <a:r>
              <a:rPr lang="en-US" dirty="0" err="1"/>
              <a:t>Lbl</a:t>
            </a:r>
            <a:r>
              <a:rPr lang="en-US" dirty="0"/>
              <a:t>&gt; and List Body &lt;</a:t>
            </a:r>
            <a:r>
              <a:rPr lang="en-US" dirty="0" err="1"/>
              <a:t>LBody</a:t>
            </a:r>
            <a:r>
              <a:rPr lang="en-US" dirty="0"/>
              <a:t>&gt; tags.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Use PDF </a:t>
            </a:r>
            <a:r>
              <a:rPr lang="en-US" sz="2400" dirty="0">
                <a:solidFill>
                  <a:srgbClr val="0070C0"/>
                </a:solidFill>
              </a:rPr>
              <a:t>3 - Word Document with Errors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Open Tag Tree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Find </a:t>
            </a:r>
            <a:r>
              <a:rPr lang="en-US" sz="2400" dirty="0" err="1"/>
              <a:t>mis</a:t>
            </a:r>
            <a:r>
              <a:rPr lang="en-US" sz="2400" dirty="0"/>
              <a:t>-tagged list items (usually will have a &lt;P&gt; tag)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Create &lt;L&gt; tag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Change list items &lt;P&gt; tags to &lt;LI&gt; tags and make them children of the &lt;L&gt; Tag</a:t>
            </a:r>
          </a:p>
          <a:p>
            <a:pPr marL="381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73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87569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Table Basics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87568" y="737875"/>
            <a:ext cx="8499231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Use &lt;TH&gt; tag for Column and Row Headers and &lt;TD&gt; tag for data cells 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Use PDF </a:t>
            </a:r>
            <a:r>
              <a:rPr lang="en-US" sz="2400" dirty="0">
                <a:solidFill>
                  <a:srgbClr val="0070C0"/>
                </a:solidFill>
              </a:rPr>
              <a:t>3 - Word Document with Errors</a:t>
            </a:r>
            <a:endParaRPr lang="en-US" sz="2400" dirty="0"/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Open Table Editor (context menu in Tag Tree or TURO)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Select and change &lt;TD&gt; tags to &lt;TH&gt; tags and add Scope</a:t>
            </a:r>
          </a:p>
          <a:p>
            <a:pPr marL="38100" indent="0">
              <a:buNone/>
            </a:pPr>
            <a:endParaRPr dirty="0"/>
          </a:p>
        </p:txBody>
      </p:sp>
      <p:pic>
        <p:nvPicPr>
          <p:cNvPr id="6" name="Picture 5" descr="Table Editor selection in the Context Menu">
            <a:extLst>
              <a:ext uri="{FF2B5EF4-FFF2-40B4-BE49-F238E27FC236}">
                <a16:creationId xmlns:a16="http://schemas.microsoft.com/office/drawing/2014/main" xmlns="" id="{7113CA27-BD69-4E18-B5D0-10CC6639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57" y="737875"/>
            <a:ext cx="1769696" cy="3811656"/>
          </a:xfrm>
          <a:prstGeom prst="rect">
            <a:avLst/>
          </a:prstGeom>
        </p:spPr>
      </p:pic>
      <p:pic>
        <p:nvPicPr>
          <p:cNvPr id="7" name="Picture 6" descr="Table with Table Editor activated and cell selected for editing">
            <a:extLst>
              <a:ext uri="{FF2B5EF4-FFF2-40B4-BE49-F238E27FC236}">
                <a16:creationId xmlns:a16="http://schemas.microsoft.com/office/drawing/2014/main" xmlns="" id="{1554E305-E15E-435D-B93B-DAEC0AF5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698" y="4704572"/>
            <a:ext cx="3267014" cy="11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7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9985" y="-2345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Tables with Merged Cells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9985" y="737874"/>
            <a:ext cx="11752384" cy="5434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Use PDF </a:t>
            </a:r>
            <a:r>
              <a:rPr lang="en-US" dirty="0">
                <a:solidFill>
                  <a:srgbClr val="0070C0"/>
                </a:solidFill>
              </a:rPr>
              <a:t>3 - Word Document with Errors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Add scope and span to Merged Cells</a:t>
            </a:r>
          </a:p>
        </p:txBody>
      </p:sp>
      <p:pic>
        <p:nvPicPr>
          <p:cNvPr id="6" name="Picture 5" descr="Table Cell Properties dialog, Header Cell selected with Scope dropdown open, Row highlighted">
            <a:extLst>
              <a:ext uri="{FF2B5EF4-FFF2-40B4-BE49-F238E27FC236}">
                <a16:creationId xmlns:a16="http://schemas.microsoft.com/office/drawing/2014/main" xmlns="" id="{F1EA7C43-DF74-44B1-9386-36DE93B5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12" y="1947218"/>
            <a:ext cx="3859997" cy="4093098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319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53881" y="2731252"/>
            <a:ext cx="8976659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Session 1 – The Basics of PDF Accessibility</a:t>
            </a:r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080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9984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Artifacts 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9984" y="737875"/>
            <a:ext cx="11778762" cy="5346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Content that does not provide meaningful information such as decorative images or line spaces. Artifacts should not be in the Tag Tree. </a:t>
            </a:r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Use PDF </a:t>
            </a:r>
            <a:r>
              <a:rPr lang="en-US" dirty="0">
                <a:solidFill>
                  <a:srgbClr val="0070C0"/>
                </a:solidFill>
              </a:rPr>
              <a:t>3 - Word Document with Errors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Open document in Acrobat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Open the Tag Tree and find an empty &lt;P&gt; tag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Open Reading Order tool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Select item number for content to be </a:t>
            </a:r>
            <a:r>
              <a:rPr lang="en-US" sz="2400" dirty="0" err="1"/>
              <a:t>artifacted</a:t>
            </a:r>
            <a:endParaRPr lang="en-US" sz="2400" dirty="0"/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Select “Background” in Reading Order tool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sz="2400" dirty="0"/>
              <a:t>Note &lt;P&gt; tag is removed from the Tag Tree</a:t>
            </a:r>
          </a:p>
        </p:txBody>
      </p:sp>
    </p:spTree>
    <p:extLst>
      <p:ext uri="{BB962C8B-B14F-4D97-AF65-F5344CB8AC3E}">
        <p14:creationId xmlns:p14="http://schemas.microsoft.com/office/powerpoint/2010/main" val="330800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6361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Images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96360" y="737874"/>
            <a:ext cx="11734801" cy="5425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Use document </a:t>
            </a:r>
            <a:r>
              <a:rPr lang="en-US" dirty="0">
                <a:solidFill>
                  <a:srgbClr val="0070C0"/>
                </a:solidFill>
              </a:rPr>
              <a:t>3 - Word Document with Errors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Figures with Captions (Artifact?)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Without Captions (Alternative Text)</a:t>
            </a:r>
          </a:p>
          <a:p>
            <a:pPr lvl="1">
              <a:buClrTx/>
              <a:buSzPct val="100000"/>
            </a:pPr>
            <a:r>
              <a:rPr lang="en-US" dirty="0"/>
              <a:t>Accessibility Tool</a:t>
            </a:r>
          </a:p>
          <a:p>
            <a:pPr marL="3810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FF33AE-09C6-408A-BEF0-DC047096E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035" y="2878316"/>
            <a:ext cx="1471347" cy="3181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D3A261-478A-4489-8643-1F92AC942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293" y="2708622"/>
            <a:ext cx="5098957" cy="1440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19F899-1561-4E66-8E7E-C3D694199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412" y="4262365"/>
            <a:ext cx="2319150" cy="162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1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05154" y="2178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Links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205154" y="737875"/>
            <a:ext cx="11717215" cy="5460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Convert Word doc </a:t>
            </a:r>
            <a:r>
              <a:rPr lang="en-US" dirty="0">
                <a:solidFill>
                  <a:srgbClr val="0070C0"/>
                </a:solidFill>
              </a:rPr>
              <a:t>4 - Links </a:t>
            </a:r>
            <a:r>
              <a:rPr lang="en-US" dirty="0"/>
              <a:t>with PDF Maker </a:t>
            </a:r>
          </a:p>
          <a:p>
            <a:pPr lvl="1">
              <a:buClrTx/>
              <a:buSzPct val="100000"/>
            </a:pPr>
            <a:r>
              <a:rPr lang="en-US" dirty="0"/>
              <a:t>delete tags and</a:t>
            </a:r>
          </a:p>
          <a:p>
            <a:pPr lvl="1">
              <a:buClrTx/>
              <a:buSzPct val="100000"/>
            </a:pPr>
            <a:r>
              <a:rPr lang="en-US" dirty="0"/>
              <a:t>re-add tags (can work for forms – see hierarchy)</a:t>
            </a:r>
          </a:p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Convert </a:t>
            </a:r>
            <a:r>
              <a:rPr lang="en-US" dirty="0">
                <a:solidFill>
                  <a:srgbClr val="0070C0"/>
                </a:solidFill>
              </a:rPr>
              <a:t>4 - Links </a:t>
            </a:r>
            <a:r>
              <a:rPr lang="en-US" dirty="0"/>
              <a:t>with Print and </a:t>
            </a:r>
          </a:p>
          <a:p>
            <a:pPr lvl="1">
              <a:buClrTx/>
              <a:buSzPct val="100000"/>
            </a:pPr>
            <a:r>
              <a:rPr lang="en-US" dirty="0"/>
              <a:t>Add links using Edit tool (similar to scanned doc).</a:t>
            </a:r>
          </a:p>
          <a:p>
            <a:pPr lvl="1">
              <a:buClrTx/>
              <a:buSzPct val="100000"/>
            </a:pPr>
            <a:r>
              <a:rPr lang="en-US" dirty="0"/>
              <a:t>Only need short URL</a:t>
            </a:r>
          </a:p>
          <a:p>
            <a:pPr marL="38100" indent="0"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77800F8-AC4A-45AF-B658-D7E389D9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76" y="3448055"/>
            <a:ext cx="7758160" cy="580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804A7F-C431-4A41-BB4D-152368B2E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292" y="4180389"/>
            <a:ext cx="4087907" cy="19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1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4294967295"/>
          </p:nvPr>
        </p:nvSpPr>
        <p:spPr>
          <a:xfrm>
            <a:off x="10080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96361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latin typeface="+mn-lt"/>
              </a:rPr>
              <a:t>Contacts</a:t>
            </a:r>
            <a:endParaRPr dirty="0">
              <a:latin typeface="+mn-lt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96361" y="737875"/>
            <a:ext cx="11708424" cy="5416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2" indent="0">
              <a:buNone/>
            </a:pPr>
            <a:r>
              <a:rPr lang="en-US" dirty="0">
                <a:latin typeface="Adobe Clean" panose="020B0503020404020204" pitchFamily="34" charset="0"/>
              </a:rPr>
              <a:t>Rob Haverty</a:t>
            </a:r>
          </a:p>
          <a:p>
            <a:pPr marL="286504" lvl="1" indent="0">
              <a:spcAft>
                <a:spcPts val="1200"/>
              </a:spcAft>
              <a:buNone/>
            </a:pPr>
            <a:r>
              <a:rPr lang="en-US" dirty="0">
                <a:latin typeface="Adobe Clean" panose="020B0503020404020204" pitchFamily="34" charset="0"/>
                <a:hlinkClick r:id="rId3"/>
              </a:rPr>
              <a:t>Haverty@Adobe.com</a:t>
            </a:r>
            <a:endParaRPr lang="en-US" dirty="0">
              <a:latin typeface="Adobe Clean" panose="020B0503020404020204" pitchFamily="34" charset="0"/>
            </a:endParaRPr>
          </a:p>
          <a:p>
            <a:pPr marL="9522" indent="0">
              <a:buNone/>
            </a:pPr>
            <a:r>
              <a:rPr lang="en-US" dirty="0">
                <a:latin typeface="Adobe Clean" panose="020B0503020404020204" pitchFamily="34" charset="0"/>
              </a:rPr>
              <a:t>Adobe Accessibility Website</a:t>
            </a:r>
          </a:p>
          <a:p>
            <a:pPr marL="286504" lvl="1" indent="0">
              <a:spcAft>
                <a:spcPts val="1200"/>
              </a:spcAft>
              <a:buNone/>
            </a:pPr>
            <a:r>
              <a:rPr lang="en-US" dirty="0">
                <a:latin typeface="Adobe Clean" panose="020B0503020404020204" pitchFamily="34" charset="0"/>
                <a:hlinkClick r:id="rId4"/>
              </a:rPr>
              <a:t>www.Adobe.com/Accessibility</a:t>
            </a:r>
            <a:endParaRPr lang="en-US" dirty="0">
              <a:latin typeface="Adobe Clean" panose="020B0503020404020204" pitchFamily="34" charset="0"/>
            </a:endParaRPr>
          </a:p>
          <a:p>
            <a:pPr marL="9522" indent="0">
              <a:buNone/>
            </a:pPr>
            <a:r>
              <a:rPr lang="en-US" dirty="0">
                <a:latin typeface="Adobe Clean" panose="020B0503020404020204" pitchFamily="34" charset="0"/>
              </a:rPr>
              <a:t>Adobe Blogs</a:t>
            </a:r>
          </a:p>
          <a:p>
            <a:pPr marL="285373" lvl="1" indent="0">
              <a:buNone/>
            </a:pPr>
            <a:r>
              <a:rPr lang="en-US" dirty="0">
                <a:latin typeface="Adobe Clean" panose="020B0503020404020204" pitchFamily="34" charset="0"/>
              </a:rPr>
              <a:t>Document Cloud Blog</a:t>
            </a:r>
          </a:p>
          <a:p>
            <a:pPr marL="485649" lvl="2" indent="0">
              <a:buNone/>
            </a:pPr>
            <a:r>
              <a:rPr lang="en-US" dirty="0">
                <a:latin typeface="Adobe Clean" panose="020B0503020404020204" pitchFamily="34" charset="0"/>
                <a:hlinkClick r:id="rId5"/>
              </a:rPr>
              <a:t>https://theblog.adobe.com/document-cloud/</a:t>
            </a:r>
            <a:r>
              <a:rPr lang="en-US" dirty="0">
                <a:latin typeface="Adobe Clean" panose="020B0503020404020204" pitchFamily="34" charset="0"/>
              </a:rPr>
              <a:t> (search for PDF or Accessibility)</a:t>
            </a:r>
          </a:p>
          <a:p>
            <a:pPr marL="285373" lvl="1" indent="0">
              <a:buNone/>
            </a:pPr>
            <a:r>
              <a:rPr lang="en-US" dirty="0">
                <a:latin typeface="Adobe Clean" panose="020B0503020404020204" pitchFamily="34" charset="0"/>
              </a:rPr>
              <a:t>Accessibility Blog</a:t>
            </a:r>
          </a:p>
          <a:p>
            <a:pPr marL="486780" lvl="2" indent="0">
              <a:spcAft>
                <a:spcPts val="1200"/>
              </a:spcAft>
              <a:buNone/>
            </a:pPr>
            <a:r>
              <a:rPr lang="en-US" dirty="0">
                <a:latin typeface="Adobe Clean" panose="020B0503020404020204" pitchFamily="34" charset="0"/>
                <a:hlinkClick r:id="rId6"/>
              </a:rPr>
              <a:t>blogs.adobe.com/accessibility/</a:t>
            </a:r>
            <a:r>
              <a:rPr lang="en-US" dirty="0">
                <a:latin typeface="Adobe Clean" panose="020B0503020404020204" pitchFamily="34" charset="0"/>
              </a:rPr>
              <a:t> </a:t>
            </a:r>
          </a:p>
          <a:p>
            <a:pPr marL="9522" indent="0">
              <a:buNone/>
            </a:pPr>
            <a:r>
              <a:rPr lang="en-US" dirty="0"/>
              <a:t>Follow us on Twitter @</a:t>
            </a:r>
            <a:r>
              <a:rPr lang="en-US" dirty="0" err="1"/>
              <a:t>AdobeAccess</a:t>
            </a:r>
            <a:endParaRPr lang="en-US" dirty="0"/>
          </a:p>
          <a:p>
            <a:pPr marL="381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940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Compliance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6" y="737875"/>
            <a:ext cx="11761177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ClrTx/>
              <a:buSzPct val="100000"/>
              <a:buFont typeface="+mj-lt"/>
              <a:buAutoNum type="arabicPeriod"/>
            </a:pPr>
            <a:r>
              <a:rPr lang="en-US" dirty="0"/>
              <a:t>Section 508 of the Rehabilitation Act (508)</a:t>
            </a:r>
          </a:p>
          <a:p>
            <a:pPr marL="819027" lvl="2" indent="-34290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The requirements to make ICT accessible</a:t>
            </a:r>
          </a:p>
          <a:p>
            <a:pPr marL="514350" indent="-514350">
              <a:buClrTx/>
              <a:buSzPct val="100000"/>
              <a:buFont typeface="+mj-lt"/>
              <a:buAutoNum type="arabicPeriod" startAt="2"/>
            </a:pPr>
            <a:r>
              <a:rPr lang="en-US" dirty="0"/>
              <a:t>Web Content Accessibility Guidelines (WCAG)</a:t>
            </a:r>
          </a:p>
          <a:p>
            <a:pPr marL="819027" lvl="2" indent="-34290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Referenced in 508</a:t>
            </a:r>
          </a:p>
          <a:p>
            <a:pPr marL="819027" lvl="2" indent="-34290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W3C and ISO standard for Web Content</a:t>
            </a:r>
          </a:p>
          <a:p>
            <a:pPr marL="819027" lvl="2" indent="-34290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Standard for compliance is WCAG 2.0 AA</a:t>
            </a:r>
          </a:p>
          <a:p>
            <a:pPr indent="-457200">
              <a:buClrTx/>
              <a:buSzPct val="100000"/>
              <a:buFont typeface="+mj-lt"/>
              <a:buAutoNum type="arabicPeriod" startAt="2"/>
            </a:pPr>
            <a:r>
              <a:rPr lang="en-US" dirty="0"/>
              <a:t>PDF/UA – ISO 14289 (PDF/Universal Access)</a:t>
            </a:r>
          </a:p>
          <a:p>
            <a:pPr marL="819027" lvl="2" indent="-342900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Referenced in WCAG</a:t>
            </a:r>
          </a:p>
          <a:p>
            <a:pPr marL="819027" lvl="2" indent="-342900">
              <a:spcAft>
                <a:spcPts val="600"/>
              </a:spcAft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2400" dirty="0"/>
              <a:t>Subset of ISO 32000 (PDF standard)</a:t>
            </a:r>
          </a:p>
          <a:p>
            <a:pPr marL="0" indent="0" algn="ctr">
              <a:spcBef>
                <a:spcPts val="1200"/>
              </a:spcBef>
              <a:buClr>
                <a:srgbClr val="7030A0"/>
              </a:buClr>
              <a:buSzPct val="75000"/>
              <a:buNone/>
            </a:pPr>
            <a:r>
              <a:rPr lang="en-US" b="1" dirty="0"/>
              <a:t>Compliance is just the start of accessibility – ultimately it is about the User Experience!</a:t>
            </a:r>
          </a:p>
        </p:txBody>
      </p:sp>
    </p:spTree>
    <p:extLst>
      <p:ext uri="{BB962C8B-B14F-4D97-AF65-F5344CB8AC3E}">
        <p14:creationId xmlns:p14="http://schemas.microsoft.com/office/powerpoint/2010/main" val="403623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87569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Let’s Talk About PDF/UA – ISO 14289-1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87568" y="737875"/>
            <a:ext cx="11743593" cy="5460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Tx/>
              <a:buSzPct val="100000"/>
            </a:pPr>
            <a:r>
              <a:rPr lang="en-US" dirty="0"/>
              <a:t>Subset of ISO 32000 for accessibility.</a:t>
            </a:r>
          </a:p>
          <a:p>
            <a:pPr>
              <a:buClrTx/>
              <a:buSzPct val="100000"/>
            </a:pPr>
            <a:r>
              <a:rPr lang="en-US" dirty="0"/>
              <a:t>Provides the text, structure, and organization of the content to assistive technologies.</a:t>
            </a:r>
          </a:p>
          <a:p>
            <a:pPr>
              <a:buClrTx/>
              <a:buSzPct val="100000"/>
            </a:pPr>
            <a:r>
              <a:rPr lang="en-US" dirty="0"/>
              <a:t>Shall vs. May</a:t>
            </a:r>
          </a:p>
          <a:p>
            <a:pPr lvl="1">
              <a:buClrTx/>
              <a:buSzPct val="100000"/>
            </a:pPr>
            <a:r>
              <a:rPr lang="en-US" dirty="0"/>
              <a:t>e.g., lists – Individual list items </a:t>
            </a:r>
            <a:r>
              <a:rPr lang="en-US" b="1" dirty="0"/>
              <a:t>shall</a:t>
            </a:r>
            <a:r>
              <a:rPr lang="en-US" dirty="0"/>
              <a:t> be specified by &lt;LI&gt; tags. &lt;</a:t>
            </a:r>
            <a:r>
              <a:rPr lang="en-US" dirty="0" err="1"/>
              <a:t>Lbl</a:t>
            </a:r>
            <a:r>
              <a:rPr lang="en-US" dirty="0"/>
              <a:t>&gt; and &lt;</a:t>
            </a:r>
            <a:r>
              <a:rPr lang="en-US" dirty="0" err="1"/>
              <a:t>LBody</a:t>
            </a:r>
            <a:r>
              <a:rPr lang="en-US" dirty="0"/>
              <a:t>&gt; tags </a:t>
            </a:r>
            <a:r>
              <a:rPr lang="en-US" b="1" dirty="0"/>
              <a:t>may</a:t>
            </a:r>
            <a:r>
              <a:rPr lang="en-US" dirty="0"/>
              <a:t> be included.</a:t>
            </a:r>
          </a:p>
          <a:p>
            <a:pPr>
              <a:buClrTx/>
              <a:buSzPct val="100000"/>
            </a:pPr>
            <a:r>
              <a:rPr lang="en-US" dirty="0"/>
              <a:t>Organizations define their own specific rules</a:t>
            </a:r>
          </a:p>
          <a:p>
            <a:pPr lvl="1">
              <a:spcAft>
                <a:spcPts val="600"/>
              </a:spcAft>
              <a:buClrTx/>
              <a:buSzPct val="100000"/>
            </a:pPr>
            <a:r>
              <a:rPr lang="en-US" dirty="0"/>
              <a:t>e.g., requiring &lt;</a:t>
            </a:r>
            <a:r>
              <a:rPr lang="en-US" dirty="0" err="1"/>
              <a:t>Lbl</a:t>
            </a:r>
            <a:r>
              <a:rPr lang="en-US" dirty="0"/>
              <a:t>&gt; and &lt;</a:t>
            </a:r>
            <a:r>
              <a:rPr lang="en-US" dirty="0" err="1"/>
              <a:t>LBody</a:t>
            </a:r>
            <a:r>
              <a:rPr lang="en-US" dirty="0"/>
              <a:t>&gt; tags for compliance</a:t>
            </a:r>
          </a:p>
          <a:p>
            <a:pPr>
              <a:buClrTx/>
              <a:buSzPct val="100000"/>
            </a:pPr>
            <a:r>
              <a:rPr lang="en-US" dirty="0"/>
              <a:t>&lt;Document&gt; tag should be the first tag in the tree structure (not required by PDF/UA)</a:t>
            </a:r>
          </a:p>
          <a:p>
            <a:pPr>
              <a:buClrTx/>
              <a:buSzPct val="100000"/>
            </a:pPr>
            <a:r>
              <a:rPr lang="en-US" dirty="0"/>
              <a:t>May artifact images w/captions (not in PDF/UA)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880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-500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Hierarchy of Tasks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7" y="737874"/>
            <a:ext cx="11743592" cy="531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6585" indent="-457063">
              <a:buClrTx/>
              <a:buSzPct val="100000"/>
              <a:buFont typeface="+mj-lt"/>
              <a:buAutoNum type="arabicPeriod"/>
            </a:pPr>
            <a:r>
              <a:rPr lang="en-US" dirty="0"/>
              <a:t>Is the PDF created from a scanned image?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If yes – perform text recognition</a:t>
            </a:r>
          </a:p>
          <a:p>
            <a:pPr marL="466585" indent="-457063">
              <a:buClrTx/>
              <a:buSzPct val="100000"/>
              <a:buFont typeface="+mj-lt"/>
              <a:buAutoNum type="arabicPeriod"/>
            </a:pPr>
            <a:r>
              <a:rPr lang="en-US" dirty="0"/>
              <a:t>Is the PDF a form with fillable form fields?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If yes – add the form fields</a:t>
            </a:r>
          </a:p>
          <a:p>
            <a:pPr marL="466585" indent="-457063">
              <a:buClrTx/>
              <a:buSzPct val="100000"/>
              <a:buFont typeface="+mj-lt"/>
              <a:buAutoNum type="arabicPeriod"/>
            </a:pPr>
            <a:r>
              <a:rPr lang="en-US" dirty="0"/>
              <a:t>Does the PDF document or form contain links?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If yes – add the links </a:t>
            </a:r>
          </a:p>
          <a:p>
            <a:pPr marL="466585" indent="-457063">
              <a:buClrTx/>
              <a:buSzPct val="100000"/>
              <a:buFont typeface="+mj-lt"/>
              <a:buAutoNum type="arabicPeriod"/>
            </a:pPr>
            <a:r>
              <a:rPr lang="en-US" dirty="0"/>
              <a:t>Does the PDF have multimedia?</a:t>
            </a:r>
          </a:p>
          <a:p>
            <a:pPr lvl="1">
              <a:buClr>
                <a:srgbClr val="7030A0"/>
              </a:buClr>
              <a:buSzPct val="75000"/>
            </a:pPr>
            <a:r>
              <a:rPr lang="en-US" dirty="0"/>
              <a:t>If yes – add the accessible multimedia</a:t>
            </a:r>
          </a:p>
          <a:p>
            <a:pPr marL="466585" indent="-457063">
              <a:buClrTx/>
              <a:buSzPct val="100000"/>
              <a:buFont typeface="+mj-lt"/>
              <a:buAutoNum type="arabicPeriod"/>
            </a:pPr>
            <a:r>
              <a:rPr lang="en-US" b="1" dirty="0"/>
              <a:t>Now</a:t>
            </a:r>
            <a:r>
              <a:rPr lang="en-US" dirty="0"/>
              <a:t> – tag the document</a:t>
            </a:r>
          </a:p>
          <a:p>
            <a:pPr marL="523872" indent="-514350">
              <a:buClrTx/>
              <a:buSzPct val="100000"/>
              <a:buFont typeface="+mj-lt"/>
              <a:buAutoNum type="arabicPeriod"/>
            </a:pPr>
            <a:r>
              <a:rPr lang="en-US" dirty="0"/>
              <a:t>If you edit the document the Tag Tree may become corrupted and you’ll have to start over.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46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6" y="4686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The Source Document is Supreme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7" y="737875"/>
            <a:ext cx="6746956" cy="51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buClr>
                <a:srgbClr val="7030A0"/>
              </a:buClr>
              <a:buSzPct val="75000"/>
              <a:buNone/>
            </a:pPr>
            <a:r>
              <a:rPr lang="en-US" dirty="0"/>
              <a:t>It is usually easier to fix the source document then the converted PDF document.</a:t>
            </a:r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Considerations:</a:t>
            </a:r>
          </a:p>
          <a:p>
            <a:pPr lvl="1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Does the authoring tool support creating an accessible document (e.g. Accessibility Checker in Word)?</a:t>
            </a:r>
          </a:p>
          <a:p>
            <a:pPr lvl="1" indent="-457200">
              <a:buClr>
                <a:srgbClr val="7030A0"/>
              </a:buClr>
              <a:buSzPct val="75000"/>
              <a:buFont typeface="+mj-lt"/>
              <a:buAutoNum type="arabicPeriod"/>
            </a:pPr>
            <a:r>
              <a:rPr lang="en-US" dirty="0"/>
              <a:t>Does the author know how to create an accessible document (e.g. using Styles for Headings)</a:t>
            </a:r>
          </a:p>
        </p:txBody>
      </p:sp>
      <p:pic>
        <p:nvPicPr>
          <p:cNvPr id="6" name="Picture 5" descr="Selection of Check Accessibility in Inspect Document Option">
            <a:extLst>
              <a:ext uri="{FF2B5EF4-FFF2-40B4-BE49-F238E27FC236}">
                <a16:creationId xmlns:a16="http://schemas.microsoft.com/office/drawing/2014/main" xmlns="" id="{7836A57E-8DB7-46C1-89F9-5358609E4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12" y="761308"/>
            <a:ext cx="4345768" cy="534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8777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Conversion: Source Document to PDF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8776" y="737875"/>
            <a:ext cx="11761177" cy="5469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  <a:buSzPct val="75000"/>
              <a:buNone/>
            </a:pPr>
            <a:r>
              <a:rPr lang="en-US" dirty="0"/>
              <a:t>Multiple Methods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Acrobat Plug-in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Application Save As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Export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Print to PDF 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Other conversion tools or plug-ins</a:t>
            </a:r>
          </a:p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Varying Results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Tables and Lists may be inaccurately tagged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Resulting PDF may be untagged</a:t>
            </a:r>
          </a:p>
          <a:p>
            <a:pPr lvl="1" indent="-457200">
              <a:spcBef>
                <a:spcPts val="60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Custom tags may be created</a:t>
            </a:r>
          </a:p>
        </p:txBody>
      </p:sp>
    </p:spTree>
    <p:extLst>
      <p:ext uri="{BB962C8B-B14F-4D97-AF65-F5344CB8AC3E}">
        <p14:creationId xmlns:p14="http://schemas.microsoft.com/office/powerpoint/2010/main" val="266372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69985" y="0"/>
            <a:ext cx="8941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PDF Conversion from Word – Adobe Process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5821650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9985" y="737875"/>
            <a:ext cx="11743592" cy="545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7030A0"/>
              </a:buClr>
              <a:buSzPct val="75000"/>
              <a:buNone/>
            </a:pPr>
            <a:r>
              <a:rPr lang="en-US" dirty="0"/>
              <a:t>Converting an Accessible Word Document </a:t>
            </a:r>
            <a:endParaRPr lang="en-US" dirty="0">
              <a:solidFill>
                <a:srgbClr val="0070C0"/>
              </a:solidFill>
            </a:endParaRPr>
          </a:p>
          <a:p>
            <a:pPr indent="-457200">
              <a:spcAft>
                <a:spcPts val="6600"/>
              </a:spcAft>
              <a:buClr>
                <a:schemeClr val="tx1"/>
              </a:buClr>
              <a:buSzPct val="750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Acrobat Plug-in (Office Ribbon)</a:t>
            </a:r>
          </a:p>
          <a:p>
            <a:pPr indent="-457200">
              <a:spcAft>
                <a:spcPts val="6600"/>
              </a:spcAft>
              <a:buClrTx/>
              <a:buSzPct val="75000"/>
              <a:buFont typeface="+mj-lt"/>
              <a:buAutoNum type="arabicPeriod"/>
            </a:pPr>
            <a:r>
              <a:rPr lang="en-US" sz="2400" dirty="0"/>
              <a:t>Print to PDF</a:t>
            </a:r>
            <a:endParaRPr sz="2400" dirty="0"/>
          </a:p>
        </p:txBody>
      </p:sp>
      <p:pic>
        <p:nvPicPr>
          <p:cNvPr id="6" name="Picture 5" descr="Office Ribbon with Acrobat Plug-in Highlighted">
            <a:extLst>
              <a:ext uri="{FF2B5EF4-FFF2-40B4-BE49-F238E27FC236}">
                <a16:creationId xmlns:a16="http://schemas.microsoft.com/office/drawing/2014/main" xmlns="" id="{F7EF8A96-B5F4-4AEF-A3F0-C709E5AFE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74" y="2045034"/>
            <a:ext cx="8817326" cy="570506"/>
          </a:xfrm>
          <a:prstGeom prst="rect">
            <a:avLst/>
          </a:prstGeom>
        </p:spPr>
      </p:pic>
      <p:pic>
        <p:nvPicPr>
          <p:cNvPr id="7" name="Picture 6" descr="Print dialog print to Adobe PDF selected">
            <a:extLst>
              <a:ext uri="{FF2B5EF4-FFF2-40B4-BE49-F238E27FC236}">
                <a16:creationId xmlns:a16="http://schemas.microsoft.com/office/drawing/2014/main" xmlns="" id="{646596B8-6D07-4565-A773-AB9F8EBD2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31" y="2895599"/>
            <a:ext cx="1687922" cy="29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13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1256</Words>
  <Application>Microsoft Office PowerPoint</Application>
  <PresentationFormat>Widescreen</PresentationFormat>
  <Paragraphs>220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Adobe Clean</vt:lpstr>
      <vt:lpstr>Arial</vt:lpstr>
      <vt:lpstr>Wingdings</vt:lpstr>
      <vt:lpstr>Courier New</vt:lpstr>
      <vt:lpstr>Calibri</vt:lpstr>
      <vt:lpstr>Simple Light</vt:lpstr>
      <vt:lpstr>Creating Accessible PDFs</vt:lpstr>
      <vt:lpstr>Agenda</vt:lpstr>
      <vt:lpstr>Session 1 – The Basics of PDF Accessibility</vt:lpstr>
      <vt:lpstr>Compliance</vt:lpstr>
      <vt:lpstr>Let’s Talk About PDF/UA – ISO 14289-1</vt:lpstr>
      <vt:lpstr>Hierarchy of Tasks</vt:lpstr>
      <vt:lpstr>The Source Document is Supreme</vt:lpstr>
      <vt:lpstr>Conversion: Source Document to PDF</vt:lpstr>
      <vt:lpstr>PDF Conversion from Word – Adobe Process</vt:lpstr>
      <vt:lpstr>PDF Conversion from Word – Office Process</vt:lpstr>
      <vt:lpstr>PDF Maker vs. Make Accessible</vt:lpstr>
      <vt:lpstr>PowerPoint Presentation</vt:lpstr>
      <vt:lpstr>Session 2 – Getting Ready in Acrobat Pro DC</vt:lpstr>
      <vt:lpstr>Acrobat Setup – Tools Pane</vt:lpstr>
      <vt:lpstr>Acrobat Setup – Navigation Pane</vt:lpstr>
      <vt:lpstr>Table Editor</vt:lpstr>
      <vt:lpstr>Reading Order Tool</vt:lpstr>
      <vt:lpstr>Keyboard Navigation</vt:lpstr>
      <vt:lpstr>Document Properties (Ctrl + D)</vt:lpstr>
      <vt:lpstr>Testing</vt:lpstr>
      <vt:lpstr>Running the Acrobat Accessibility Checker</vt:lpstr>
      <vt:lpstr>Results of the Acrobat Accessibility Checker</vt:lpstr>
      <vt:lpstr>PowerPoint Presentation</vt:lpstr>
      <vt:lpstr>Session 3 – Fixing Inaccessible PDFs</vt:lpstr>
      <vt:lpstr>Fixing Tags</vt:lpstr>
      <vt:lpstr>Editing in the Tag Tree – The Basics</vt:lpstr>
      <vt:lpstr>List Basics</vt:lpstr>
      <vt:lpstr>Table Basics</vt:lpstr>
      <vt:lpstr>Tables with Merged Cells</vt:lpstr>
      <vt:lpstr>Artifacts </vt:lpstr>
      <vt:lpstr>Images</vt:lpstr>
      <vt:lpstr>Links</vt:lpstr>
      <vt:lpstr>PowerPoint Presentation</vt:lpstr>
      <vt:lpstr>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Berg, Jesse L.</dc:creator>
  <cp:lastModifiedBy>Sharma Siddhartha</cp:lastModifiedBy>
  <cp:revision>76</cp:revision>
  <dcterms:modified xsi:type="dcterms:W3CDTF">2018-05-31T13:16:47Z</dcterms:modified>
</cp:coreProperties>
</file>