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59" r:id="rId4"/>
    <p:sldId id="257" r:id="rId5"/>
    <p:sldId id="271" r:id="rId6"/>
    <p:sldId id="258" r:id="rId7"/>
    <p:sldId id="260" r:id="rId8"/>
    <p:sldId id="261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7" autoAdjust="0"/>
    <p:restoredTop sz="94660"/>
  </p:normalViewPr>
  <p:slideViewPr>
    <p:cSldViewPr>
      <p:cViewPr varScale="1">
        <p:scale>
          <a:sx n="110" d="100"/>
          <a:sy n="110" d="100"/>
        </p:scale>
        <p:origin x="166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42350E78-F6E6-4BD6-86AF-8D6070DF79BD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968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68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71BFF1E1-41A5-44FA-9357-0E3BE7E93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43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135BD172-E0AB-4B0E-BFEC-612491E90735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8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8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3E768278-7274-4B08-B71E-2B8C43FAE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8278-7274-4B08-B71E-2B8C43FAE8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7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226" y="3276600"/>
            <a:ext cx="7772400" cy="60960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85805" y="3276600"/>
            <a:ext cx="77724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5" y="219075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5" y="47244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aseline="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Position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1371605" y="50292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Division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5" y="53340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3" name="Flowchart: Stored Data 9"/>
          <p:cNvSpPr/>
          <p:nvPr/>
        </p:nvSpPr>
        <p:spPr>
          <a:xfrm rot="5400000">
            <a:off x="3354598" y="-3425655"/>
            <a:ext cx="2425660" cy="9153144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463 w 8796"/>
              <a:gd name="connsiteY0" fmla="*/ 0 h 10000"/>
              <a:gd name="connsiteX1" fmla="*/ 8796 w 8796"/>
              <a:gd name="connsiteY1" fmla="*/ 0 h 10000"/>
              <a:gd name="connsiteX2" fmla="*/ 7129 w 8796"/>
              <a:gd name="connsiteY2" fmla="*/ 5000 h 10000"/>
              <a:gd name="connsiteX3" fmla="*/ 8796 w 8796"/>
              <a:gd name="connsiteY3" fmla="*/ 10000 h 10000"/>
              <a:gd name="connsiteX4" fmla="*/ 463 w 8796"/>
              <a:gd name="connsiteY4" fmla="*/ 10000 h 10000"/>
              <a:gd name="connsiteX5" fmla="*/ 282 w 8796"/>
              <a:gd name="connsiteY5" fmla="*/ 5000 h 10000"/>
              <a:gd name="connsiteX6" fmla="*/ 463 w 8796"/>
              <a:gd name="connsiteY6" fmla="*/ 0 h 10000"/>
              <a:gd name="connsiteX0" fmla="*/ 526 w 10000"/>
              <a:gd name="connsiteY0" fmla="*/ 0 h 10000"/>
              <a:gd name="connsiteX1" fmla="*/ 10000 w 10000"/>
              <a:gd name="connsiteY1" fmla="*/ 0 h 10000"/>
              <a:gd name="connsiteX2" fmla="*/ 8105 w 10000"/>
              <a:gd name="connsiteY2" fmla="*/ 5000 h 10000"/>
              <a:gd name="connsiteX3" fmla="*/ 10000 w 10000"/>
              <a:gd name="connsiteY3" fmla="*/ 10000 h 10000"/>
              <a:gd name="connsiteX4" fmla="*/ 526 w 10000"/>
              <a:gd name="connsiteY4" fmla="*/ 10000 h 10000"/>
              <a:gd name="connsiteX5" fmla="*/ 321 w 10000"/>
              <a:gd name="connsiteY5" fmla="*/ 5000 h 10000"/>
              <a:gd name="connsiteX6" fmla="*/ 526 w 10000"/>
              <a:gd name="connsiteY6" fmla="*/ 0 h 10000"/>
              <a:gd name="connsiteX0" fmla="*/ 526 w 10000"/>
              <a:gd name="connsiteY0" fmla="*/ 0 h 10002"/>
              <a:gd name="connsiteX1" fmla="*/ 10000 w 10000"/>
              <a:gd name="connsiteY1" fmla="*/ 0 h 10002"/>
              <a:gd name="connsiteX2" fmla="*/ 8105 w 10000"/>
              <a:gd name="connsiteY2" fmla="*/ 5000 h 10002"/>
              <a:gd name="connsiteX3" fmla="*/ 10000 w 10000"/>
              <a:gd name="connsiteY3" fmla="*/ 10000 h 10002"/>
              <a:gd name="connsiteX4" fmla="*/ 526 w 10000"/>
              <a:gd name="connsiteY4" fmla="*/ 10000 h 10002"/>
              <a:gd name="connsiteX5" fmla="*/ 321 w 10000"/>
              <a:gd name="connsiteY5" fmla="*/ 5000 h 10002"/>
              <a:gd name="connsiteX6" fmla="*/ 526 w 10000"/>
              <a:gd name="connsiteY6" fmla="*/ 0 h 10002"/>
              <a:gd name="connsiteX0" fmla="*/ 521 w 9995"/>
              <a:gd name="connsiteY0" fmla="*/ 0 h 10000"/>
              <a:gd name="connsiteX1" fmla="*/ 9995 w 9995"/>
              <a:gd name="connsiteY1" fmla="*/ 0 h 10000"/>
              <a:gd name="connsiteX2" fmla="*/ 8100 w 9995"/>
              <a:gd name="connsiteY2" fmla="*/ 5000 h 10000"/>
              <a:gd name="connsiteX3" fmla="*/ 9995 w 9995"/>
              <a:gd name="connsiteY3" fmla="*/ 10000 h 10000"/>
              <a:gd name="connsiteX4" fmla="*/ 406 w 9995"/>
              <a:gd name="connsiteY4" fmla="*/ 9990 h 10000"/>
              <a:gd name="connsiteX5" fmla="*/ 316 w 9995"/>
              <a:gd name="connsiteY5" fmla="*/ 5000 h 10000"/>
              <a:gd name="connsiteX6" fmla="*/ 521 w 9995"/>
              <a:gd name="connsiteY6" fmla="*/ 0 h 10000"/>
              <a:gd name="connsiteX0" fmla="*/ 446 w 10232"/>
              <a:gd name="connsiteY0" fmla="*/ 0 h 10010"/>
              <a:gd name="connsiteX1" fmla="*/ 10232 w 10232"/>
              <a:gd name="connsiteY1" fmla="*/ 10 h 10010"/>
              <a:gd name="connsiteX2" fmla="*/ 8336 w 10232"/>
              <a:gd name="connsiteY2" fmla="*/ 5010 h 10010"/>
              <a:gd name="connsiteX3" fmla="*/ 10232 w 10232"/>
              <a:gd name="connsiteY3" fmla="*/ 10010 h 10010"/>
              <a:gd name="connsiteX4" fmla="*/ 638 w 10232"/>
              <a:gd name="connsiteY4" fmla="*/ 10000 h 10010"/>
              <a:gd name="connsiteX5" fmla="*/ 548 w 10232"/>
              <a:gd name="connsiteY5" fmla="*/ 5010 h 10010"/>
              <a:gd name="connsiteX6" fmla="*/ 446 w 10232"/>
              <a:gd name="connsiteY6" fmla="*/ 0 h 10010"/>
              <a:gd name="connsiteX0" fmla="*/ 0 w 9786"/>
              <a:gd name="connsiteY0" fmla="*/ 0 h 10010"/>
              <a:gd name="connsiteX1" fmla="*/ 9786 w 9786"/>
              <a:gd name="connsiteY1" fmla="*/ 10 h 10010"/>
              <a:gd name="connsiteX2" fmla="*/ 7890 w 9786"/>
              <a:gd name="connsiteY2" fmla="*/ 5010 h 10010"/>
              <a:gd name="connsiteX3" fmla="*/ 9786 w 9786"/>
              <a:gd name="connsiteY3" fmla="*/ 10010 h 10010"/>
              <a:gd name="connsiteX4" fmla="*/ 192 w 9786"/>
              <a:gd name="connsiteY4" fmla="*/ 10000 h 10010"/>
              <a:gd name="connsiteX5" fmla="*/ 102 w 9786"/>
              <a:gd name="connsiteY5" fmla="*/ 5010 h 10010"/>
              <a:gd name="connsiteX6" fmla="*/ 0 w 9786"/>
              <a:gd name="connsiteY6" fmla="*/ 0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86" h="10010">
                <a:moveTo>
                  <a:pt x="0" y="0"/>
                </a:moveTo>
                <a:lnTo>
                  <a:pt x="9786" y="10"/>
                </a:lnTo>
                <a:cubicBezTo>
                  <a:pt x="8738" y="10"/>
                  <a:pt x="7890" y="2249"/>
                  <a:pt x="7890" y="5010"/>
                </a:cubicBezTo>
                <a:cubicBezTo>
                  <a:pt x="7890" y="7771"/>
                  <a:pt x="8738" y="10010"/>
                  <a:pt x="9786" y="10010"/>
                </a:cubicBezTo>
                <a:lnTo>
                  <a:pt x="192" y="10000"/>
                </a:lnTo>
                <a:cubicBezTo>
                  <a:pt x="67" y="10021"/>
                  <a:pt x="134" y="6677"/>
                  <a:pt x="102" y="5010"/>
                </a:cubicBezTo>
                <a:cubicBezTo>
                  <a:pt x="70" y="3343"/>
                  <a:pt x="106" y="0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28600"/>
            <a:ext cx="8858250" cy="1485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1367028" y="4419600"/>
            <a:ext cx="6400800" cy="3048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aseline="0"/>
            </a:lvl1pPr>
            <a:lvl2pPr marL="457200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Name</a:t>
            </a:r>
          </a:p>
        </p:txBody>
      </p:sp>
      <p:sp>
        <p:nvSpPr>
          <p:cNvPr id="12" name="Wave 7"/>
          <p:cNvSpPr/>
          <p:nvPr userDrawn="1"/>
        </p:nvSpPr>
        <p:spPr>
          <a:xfrm flipH="1">
            <a:off x="3715" y="5638800"/>
            <a:ext cx="9147426" cy="1219200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  <a:gd name="connsiteX0" fmla="*/ 0 w 9135531"/>
              <a:gd name="connsiteY0" fmla="*/ 203528 h 1344643"/>
              <a:gd name="connsiteX1" fmla="*/ 9111073 w 9135531"/>
              <a:gd name="connsiteY1" fmla="*/ 481017 h 1344643"/>
              <a:gd name="connsiteX2" fmla="*/ 9135251 w 9135531"/>
              <a:gd name="connsiteY2" fmla="*/ 1343732 h 1344643"/>
              <a:gd name="connsiteX3" fmla="*/ 0 w 9135531"/>
              <a:gd name="connsiteY3" fmla="*/ 1344643 h 1344643"/>
              <a:gd name="connsiteX4" fmla="*/ 0 w 9135531"/>
              <a:gd name="connsiteY4" fmla="*/ 203528 h 1344643"/>
              <a:gd name="connsiteX0" fmla="*/ 0 w 9135902"/>
              <a:gd name="connsiteY0" fmla="*/ 236786 h 1377901"/>
              <a:gd name="connsiteX1" fmla="*/ 9130099 w 9135902"/>
              <a:gd name="connsiteY1" fmla="*/ 221953 h 1377901"/>
              <a:gd name="connsiteX2" fmla="*/ 9135251 w 9135902"/>
              <a:gd name="connsiteY2" fmla="*/ 1376990 h 1377901"/>
              <a:gd name="connsiteX3" fmla="*/ 0 w 9135902"/>
              <a:gd name="connsiteY3" fmla="*/ 1377901 h 1377901"/>
              <a:gd name="connsiteX4" fmla="*/ 0 w 9135902"/>
              <a:gd name="connsiteY4" fmla="*/ 236786 h 1377901"/>
              <a:gd name="connsiteX0" fmla="*/ 0 w 9135902"/>
              <a:gd name="connsiteY0" fmla="*/ 205215 h 1346330"/>
              <a:gd name="connsiteX1" fmla="*/ 9130098 w 9135902"/>
              <a:gd name="connsiteY1" fmla="*/ 465508 h 1346330"/>
              <a:gd name="connsiteX2" fmla="*/ 9135251 w 9135902"/>
              <a:gd name="connsiteY2" fmla="*/ 1345419 h 1346330"/>
              <a:gd name="connsiteX3" fmla="*/ 0 w 9135902"/>
              <a:gd name="connsiteY3" fmla="*/ 1346330 h 1346330"/>
              <a:gd name="connsiteX4" fmla="*/ 0 w 9135902"/>
              <a:gd name="connsiteY4" fmla="*/ 205215 h 1346330"/>
              <a:gd name="connsiteX0" fmla="*/ 0 w 9135902"/>
              <a:gd name="connsiteY0" fmla="*/ 205215 h 1346330"/>
              <a:gd name="connsiteX1" fmla="*/ 9130098 w 9135902"/>
              <a:gd name="connsiteY1" fmla="*/ 465508 h 1346330"/>
              <a:gd name="connsiteX2" fmla="*/ 9135251 w 9135902"/>
              <a:gd name="connsiteY2" fmla="*/ 1345419 h 1346330"/>
              <a:gd name="connsiteX3" fmla="*/ 0 w 9135902"/>
              <a:gd name="connsiteY3" fmla="*/ 1346330 h 1346330"/>
              <a:gd name="connsiteX4" fmla="*/ 0 w 9135902"/>
              <a:gd name="connsiteY4" fmla="*/ 205215 h 134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5902" h="1346330">
                <a:moveTo>
                  <a:pt x="0" y="205215"/>
                </a:moveTo>
                <a:cubicBezTo>
                  <a:pt x="3048000" y="-556785"/>
                  <a:pt x="5425705" y="1095180"/>
                  <a:pt x="9130098" y="465508"/>
                </a:cubicBezTo>
                <a:cubicBezTo>
                  <a:pt x="9126554" y="1330493"/>
                  <a:pt x="9138796" y="209636"/>
                  <a:pt x="9135251" y="1345419"/>
                </a:cubicBezTo>
                <a:lnTo>
                  <a:pt x="0" y="1346330"/>
                </a:lnTo>
                <a:lnTo>
                  <a:pt x="0" y="20521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7" name="Wave 7"/>
          <p:cNvSpPr/>
          <p:nvPr userDrawn="1"/>
        </p:nvSpPr>
        <p:spPr>
          <a:xfrm>
            <a:off x="-9144" y="5715000"/>
            <a:ext cx="9151141" cy="1143000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9612" h="1375634">
                <a:moveTo>
                  <a:pt x="0" y="234519"/>
                </a:moveTo>
                <a:cubicBezTo>
                  <a:pt x="3048000" y="-527481"/>
                  <a:pt x="5435219" y="866553"/>
                  <a:pt x="9139612" y="236881"/>
                </a:cubicBezTo>
                <a:cubicBezTo>
                  <a:pt x="9136068" y="1376993"/>
                  <a:pt x="9138796" y="238940"/>
                  <a:pt x="9135251" y="1374723"/>
                </a:cubicBezTo>
                <a:lnTo>
                  <a:pt x="0" y="1375634"/>
                </a:lnTo>
                <a:lnTo>
                  <a:pt x="0" y="23451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4" name="Footer Placeholder 3"/>
          <p:cNvSpPr txBox="1">
            <a:spLocks/>
          </p:cNvSpPr>
          <p:nvPr userDrawn="1"/>
        </p:nvSpPr>
        <p:spPr>
          <a:xfrm>
            <a:off x="1066800" y="6172200"/>
            <a:ext cx="7848600" cy="55200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2200" b="0" kern="1200" cap="none" spc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n w="12700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U.S. Department of the Interior | Office of Human Resources</a:t>
            </a:r>
            <a:endParaRPr lang="en-US" dirty="0">
              <a:ln w="12700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5" name="Picture 2" descr="Hom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4" y="5907340"/>
            <a:ext cx="838201" cy="838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1342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598" cy="47243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00201"/>
            <a:ext cx="3657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8" y="1600201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06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9719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471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5408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71600" y="1371600"/>
            <a:ext cx="746759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06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4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73050"/>
            <a:ext cx="4267200" cy="61277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273049"/>
            <a:ext cx="3008313" cy="61277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1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4724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52911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08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600200"/>
            <a:ext cx="7467598" cy="472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Wave 7"/>
          <p:cNvSpPr/>
          <p:nvPr userDrawn="1"/>
        </p:nvSpPr>
        <p:spPr>
          <a:xfrm rot="5400000">
            <a:off x="-2810219" y="2810217"/>
            <a:ext cx="6871424" cy="1250985"/>
          </a:xfrm>
          <a:custGeom>
            <a:avLst/>
            <a:gdLst>
              <a:gd name="connsiteX0" fmla="*/ 0 w 9144000"/>
              <a:gd name="connsiteY0" fmla="*/ 228600 h 1828800"/>
              <a:gd name="connsiteX1" fmla="*/ 9144000 w 9144000"/>
              <a:gd name="connsiteY1" fmla="*/ 228600 h 1828800"/>
              <a:gd name="connsiteX2" fmla="*/ 9144000 w 9144000"/>
              <a:gd name="connsiteY2" fmla="*/ 1600200 h 1828800"/>
              <a:gd name="connsiteX3" fmla="*/ 0 w 9144000"/>
              <a:gd name="connsiteY3" fmla="*/ 1600200 h 1828800"/>
              <a:gd name="connsiteX4" fmla="*/ 0 w 9144000"/>
              <a:gd name="connsiteY4" fmla="*/ 228600 h 1828800"/>
              <a:gd name="connsiteX0" fmla="*/ 10632 w 9154632"/>
              <a:gd name="connsiteY0" fmla="*/ 219971 h 1779368"/>
              <a:gd name="connsiteX1" fmla="*/ 9154632 w 9154632"/>
              <a:gd name="connsiteY1" fmla="*/ 219971 h 1779368"/>
              <a:gd name="connsiteX2" fmla="*/ 9154632 w 9154632"/>
              <a:gd name="connsiteY2" fmla="*/ 1591571 h 1779368"/>
              <a:gd name="connsiteX3" fmla="*/ 0 w 9154632"/>
              <a:gd name="connsiteY3" fmla="*/ 1261962 h 1779368"/>
              <a:gd name="connsiteX4" fmla="*/ 10632 w 9154632"/>
              <a:gd name="connsiteY4" fmla="*/ 219971 h 1779368"/>
              <a:gd name="connsiteX0" fmla="*/ 0 w 9144000"/>
              <a:gd name="connsiteY0" fmla="*/ 219971 h 1786702"/>
              <a:gd name="connsiteX1" fmla="*/ 9144000 w 9144000"/>
              <a:gd name="connsiteY1" fmla="*/ 219971 h 1786702"/>
              <a:gd name="connsiteX2" fmla="*/ 9144000 w 9144000"/>
              <a:gd name="connsiteY2" fmla="*/ 1591571 h 1786702"/>
              <a:gd name="connsiteX3" fmla="*/ 10633 w 9144000"/>
              <a:gd name="connsiteY3" fmla="*/ 1347022 h 1786702"/>
              <a:gd name="connsiteX4" fmla="*/ 0 w 9144000"/>
              <a:gd name="connsiteY4" fmla="*/ 219971 h 1786702"/>
              <a:gd name="connsiteX0" fmla="*/ 0 w 9144000"/>
              <a:gd name="connsiteY0" fmla="*/ 219971 h 1880814"/>
              <a:gd name="connsiteX1" fmla="*/ 9144000 w 9144000"/>
              <a:gd name="connsiteY1" fmla="*/ 219971 h 1880814"/>
              <a:gd name="connsiteX2" fmla="*/ 9144000 w 9144000"/>
              <a:gd name="connsiteY2" fmla="*/ 1591571 h 1880814"/>
              <a:gd name="connsiteX3" fmla="*/ 10633 w 9144000"/>
              <a:gd name="connsiteY3" fmla="*/ 1347022 h 1880814"/>
              <a:gd name="connsiteX4" fmla="*/ 0 w 9144000"/>
              <a:gd name="connsiteY4" fmla="*/ 219971 h 1880814"/>
              <a:gd name="connsiteX0" fmla="*/ 0 w 9144000"/>
              <a:gd name="connsiteY0" fmla="*/ 219971 h 1591571"/>
              <a:gd name="connsiteX1" fmla="*/ 9144000 w 9144000"/>
              <a:gd name="connsiteY1" fmla="*/ 219971 h 1591571"/>
              <a:gd name="connsiteX2" fmla="*/ 9144000 w 9144000"/>
              <a:gd name="connsiteY2" fmla="*/ 1591571 h 1591571"/>
              <a:gd name="connsiteX3" fmla="*/ 10633 w 9144000"/>
              <a:gd name="connsiteY3" fmla="*/ 1347022 h 1591571"/>
              <a:gd name="connsiteX4" fmla="*/ 0 w 9144000"/>
              <a:gd name="connsiteY4" fmla="*/ 219971 h 1591571"/>
              <a:gd name="connsiteX0" fmla="*/ 0 w 9144000"/>
              <a:gd name="connsiteY0" fmla="*/ 219971 h 1348260"/>
              <a:gd name="connsiteX1" fmla="*/ 9144000 w 9144000"/>
              <a:gd name="connsiteY1" fmla="*/ 219971 h 1348260"/>
              <a:gd name="connsiteX2" fmla="*/ 9144000 w 9144000"/>
              <a:gd name="connsiteY2" fmla="*/ 1176901 h 1348260"/>
              <a:gd name="connsiteX3" fmla="*/ 10633 w 9144000"/>
              <a:gd name="connsiteY3" fmla="*/ 1347022 h 1348260"/>
              <a:gd name="connsiteX4" fmla="*/ 0 w 9144000"/>
              <a:gd name="connsiteY4" fmla="*/ 219971 h 1348260"/>
              <a:gd name="connsiteX0" fmla="*/ 0 w 9144000"/>
              <a:gd name="connsiteY0" fmla="*/ 219971 h 1349202"/>
              <a:gd name="connsiteX1" fmla="*/ 9144000 w 9144000"/>
              <a:gd name="connsiteY1" fmla="*/ 219971 h 1349202"/>
              <a:gd name="connsiteX2" fmla="*/ 9133367 w 9144000"/>
              <a:gd name="connsiteY2" fmla="*/ 1336389 h 1349202"/>
              <a:gd name="connsiteX3" fmla="*/ 10633 w 9144000"/>
              <a:gd name="connsiteY3" fmla="*/ 1347022 h 1349202"/>
              <a:gd name="connsiteX4" fmla="*/ 0 w 9144000"/>
              <a:gd name="connsiteY4" fmla="*/ 219971 h 134920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10633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47022"/>
              <a:gd name="connsiteX1" fmla="*/ 9144000 w 9144000"/>
              <a:gd name="connsiteY1" fmla="*/ 219971 h 1347022"/>
              <a:gd name="connsiteX2" fmla="*/ 9133367 w 9144000"/>
              <a:gd name="connsiteY2" fmla="*/ 1336389 h 1347022"/>
              <a:gd name="connsiteX3" fmla="*/ 0 w 9144000"/>
              <a:gd name="connsiteY3" fmla="*/ 1347022 h 1347022"/>
              <a:gd name="connsiteX4" fmla="*/ 0 w 9144000"/>
              <a:gd name="connsiteY4" fmla="*/ 219971 h 1347022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47022 h 1357654"/>
              <a:gd name="connsiteX4" fmla="*/ 0 w 9144000"/>
              <a:gd name="connsiteY4" fmla="*/ 219971 h 1357654"/>
              <a:gd name="connsiteX0" fmla="*/ 0 w 9144000"/>
              <a:gd name="connsiteY0" fmla="*/ 219971 h 1357654"/>
              <a:gd name="connsiteX1" fmla="*/ 9144000 w 9144000"/>
              <a:gd name="connsiteY1" fmla="*/ 219971 h 1357654"/>
              <a:gd name="connsiteX2" fmla="*/ 9133367 w 9144000"/>
              <a:gd name="connsiteY2" fmla="*/ 1357654 h 1357654"/>
              <a:gd name="connsiteX3" fmla="*/ 0 w 9144000"/>
              <a:gd name="connsiteY3" fmla="*/ 1352553 h 1357654"/>
              <a:gd name="connsiteX4" fmla="*/ 0 w 9144000"/>
              <a:gd name="connsiteY4" fmla="*/ 219971 h 1357654"/>
              <a:gd name="connsiteX0" fmla="*/ 0 w 9144000"/>
              <a:gd name="connsiteY0" fmla="*/ 219971 h 1352553"/>
              <a:gd name="connsiteX1" fmla="*/ 9144000 w 9144000"/>
              <a:gd name="connsiteY1" fmla="*/ 219971 h 1352553"/>
              <a:gd name="connsiteX2" fmla="*/ 9133367 w 9144000"/>
              <a:gd name="connsiteY2" fmla="*/ 1352123 h 1352553"/>
              <a:gd name="connsiteX3" fmla="*/ 0 w 9144000"/>
              <a:gd name="connsiteY3" fmla="*/ 1352553 h 1352553"/>
              <a:gd name="connsiteX4" fmla="*/ 0 w 9144000"/>
              <a:gd name="connsiteY4" fmla="*/ 219971 h 1352553"/>
              <a:gd name="connsiteX0" fmla="*/ 0 w 9133866"/>
              <a:gd name="connsiteY0" fmla="*/ 219971 h 1352553"/>
              <a:gd name="connsiteX1" fmla="*/ 9123839 w 9133866"/>
              <a:gd name="connsiteY1" fmla="*/ 219971 h 1352553"/>
              <a:gd name="connsiteX2" fmla="*/ 9133367 w 9133866"/>
              <a:gd name="connsiteY2" fmla="*/ 1352123 h 1352553"/>
              <a:gd name="connsiteX3" fmla="*/ 0 w 9133866"/>
              <a:gd name="connsiteY3" fmla="*/ 1352553 h 1352553"/>
              <a:gd name="connsiteX4" fmla="*/ 0 w 9133866"/>
              <a:gd name="connsiteY4" fmla="*/ 219971 h 1352553"/>
              <a:gd name="connsiteX0" fmla="*/ 0 w 9134297"/>
              <a:gd name="connsiteY0" fmla="*/ 219971 h 1352553"/>
              <a:gd name="connsiteX1" fmla="*/ 9132480 w 9134297"/>
              <a:gd name="connsiteY1" fmla="*/ 219971 h 1352553"/>
              <a:gd name="connsiteX2" fmla="*/ 9133367 w 9134297"/>
              <a:gd name="connsiteY2" fmla="*/ 1352123 h 1352553"/>
              <a:gd name="connsiteX3" fmla="*/ 0 w 9134297"/>
              <a:gd name="connsiteY3" fmla="*/ 1352553 h 1352553"/>
              <a:gd name="connsiteX4" fmla="*/ 0 w 9134297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2553"/>
              <a:gd name="connsiteX1" fmla="*/ 9132480 w 9132480"/>
              <a:gd name="connsiteY1" fmla="*/ 219971 h 1352553"/>
              <a:gd name="connsiteX2" fmla="*/ 9127607 w 9132480"/>
              <a:gd name="connsiteY2" fmla="*/ 1349279 h 1352553"/>
              <a:gd name="connsiteX3" fmla="*/ 0 w 9132480"/>
              <a:gd name="connsiteY3" fmla="*/ 1352553 h 1352553"/>
              <a:gd name="connsiteX4" fmla="*/ 0 w 9132480"/>
              <a:gd name="connsiteY4" fmla="*/ 219971 h 1352553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57812"/>
              <a:gd name="connsiteX1" fmla="*/ 9132480 w 9132480"/>
              <a:gd name="connsiteY1" fmla="*/ 219971 h 1357812"/>
              <a:gd name="connsiteX2" fmla="*/ 9130488 w 9132480"/>
              <a:gd name="connsiteY2" fmla="*/ 1357812 h 1357812"/>
              <a:gd name="connsiteX3" fmla="*/ 0 w 9132480"/>
              <a:gd name="connsiteY3" fmla="*/ 1352553 h 1357812"/>
              <a:gd name="connsiteX4" fmla="*/ 0 w 9132480"/>
              <a:gd name="connsiteY4" fmla="*/ 219971 h 1357812"/>
              <a:gd name="connsiteX0" fmla="*/ 0 w 9132480"/>
              <a:gd name="connsiteY0" fmla="*/ 219971 h 1361086"/>
              <a:gd name="connsiteX1" fmla="*/ 9132480 w 9132480"/>
              <a:gd name="connsiteY1" fmla="*/ 219971 h 1361086"/>
              <a:gd name="connsiteX2" fmla="*/ 9130488 w 9132480"/>
              <a:gd name="connsiteY2" fmla="*/ 1357812 h 1361086"/>
              <a:gd name="connsiteX3" fmla="*/ 0 w 9132480"/>
              <a:gd name="connsiteY3" fmla="*/ 1361086 h 1361086"/>
              <a:gd name="connsiteX4" fmla="*/ 0 w 9132480"/>
              <a:gd name="connsiteY4" fmla="*/ 219971 h 1361086"/>
              <a:gd name="connsiteX0" fmla="*/ 0 w 9133848"/>
              <a:gd name="connsiteY0" fmla="*/ 219971 h 1361086"/>
              <a:gd name="connsiteX1" fmla="*/ 9132480 w 9133848"/>
              <a:gd name="connsiteY1" fmla="*/ 219971 h 1361086"/>
              <a:gd name="connsiteX2" fmla="*/ 9132868 w 9133848"/>
              <a:gd name="connsiteY2" fmla="*/ 1360175 h 1361086"/>
              <a:gd name="connsiteX3" fmla="*/ 0 w 9133848"/>
              <a:gd name="connsiteY3" fmla="*/ 1361086 h 1361086"/>
              <a:gd name="connsiteX4" fmla="*/ 0 w 9133848"/>
              <a:gd name="connsiteY4" fmla="*/ 219971 h 1361086"/>
              <a:gd name="connsiteX0" fmla="*/ 0 w 9139615"/>
              <a:gd name="connsiteY0" fmla="*/ 219971 h 1361086"/>
              <a:gd name="connsiteX1" fmla="*/ 9139615 w 9139615"/>
              <a:gd name="connsiteY1" fmla="*/ 219971 h 1361086"/>
              <a:gd name="connsiteX2" fmla="*/ 9132868 w 9139615"/>
              <a:gd name="connsiteY2" fmla="*/ 1360175 h 1361086"/>
              <a:gd name="connsiteX3" fmla="*/ 0 w 9139615"/>
              <a:gd name="connsiteY3" fmla="*/ 1361086 h 1361086"/>
              <a:gd name="connsiteX4" fmla="*/ 0 w 9139615"/>
              <a:gd name="connsiteY4" fmla="*/ 219971 h 1361086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286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0814"/>
              <a:gd name="connsiteX1" fmla="*/ 9137236 w 9137236"/>
              <a:gd name="connsiteY1" fmla="*/ 222061 h 1360814"/>
              <a:gd name="connsiteX2" fmla="*/ 9135248 w 9137236"/>
              <a:gd name="connsiteY2" fmla="*/ 1359903 h 1360814"/>
              <a:gd name="connsiteX3" fmla="*/ 0 w 9137236"/>
              <a:gd name="connsiteY3" fmla="*/ 1360814 h 1360814"/>
              <a:gd name="connsiteX4" fmla="*/ 0 w 9137236"/>
              <a:gd name="connsiteY4" fmla="*/ 219699 h 1360814"/>
              <a:gd name="connsiteX0" fmla="*/ 0 w 9137236"/>
              <a:gd name="connsiteY0" fmla="*/ 219699 h 1362266"/>
              <a:gd name="connsiteX1" fmla="*/ 9137236 w 9137236"/>
              <a:gd name="connsiteY1" fmla="*/ 222061 h 1362266"/>
              <a:gd name="connsiteX2" fmla="*/ 9125736 w 9137236"/>
              <a:gd name="connsiteY2" fmla="*/ 1362266 h 1362266"/>
              <a:gd name="connsiteX3" fmla="*/ 0 w 9137236"/>
              <a:gd name="connsiteY3" fmla="*/ 1360814 h 1362266"/>
              <a:gd name="connsiteX4" fmla="*/ 0 w 9137236"/>
              <a:gd name="connsiteY4" fmla="*/ 219699 h 1362266"/>
              <a:gd name="connsiteX0" fmla="*/ 0 w 9132479"/>
              <a:gd name="connsiteY0" fmla="*/ 219699 h 1362266"/>
              <a:gd name="connsiteX1" fmla="*/ 9132479 w 9132479"/>
              <a:gd name="connsiteY1" fmla="*/ 222061 h 1362266"/>
              <a:gd name="connsiteX2" fmla="*/ 9125736 w 9132479"/>
              <a:gd name="connsiteY2" fmla="*/ 1362266 h 1362266"/>
              <a:gd name="connsiteX3" fmla="*/ 0 w 9132479"/>
              <a:gd name="connsiteY3" fmla="*/ 1360814 h 1362266"/>
              <a:gd name="connsiteX4" fmla="*/ 0 w 9132479"/>
              <a:gd name="connsiteY4" fmla="*/ 219699 h 1362266"/>
              <a:gd name="connsiteX0" fmla="*/ 0 w 9133852"/>
              <a:gd name="connsiteY0" fmla="*/ 219699 h 1362266"/>
              <a:gd name="connsiteX1" fmla="*/ 9132479 w 9133852"/>
              <a:gd name="connsiteY1" fmla="*/ 222061 h 1362266"/>
              <a:gd name="connsiteX2" fmla="*/ 9132872 w 9133852"/>
              <a:gd name="connsiteY2" fmla="*/ 1362266 h 1362266"/>
              <a:gd name="connsiteX3" fmla="*/ 0 w 9133852"/>
              <a:gd name="connsiteY3" fmla="*/ 1360814 h 1362266"/>
              <a:gd name="connsiteX4" fmla="*/ 0 w 9133852"/>
              <a:gd name="connsiteY4" fmla="*/ 219699 h 1362266"/>
              <a:gd name="connsiteX0" fmla="*/ 0 w 9133852"/>
              <a:gd name="connsiteY0" fmla="*/ 252565 h 1395132"/>
              <a:gd name="connsiteX1" fmla="*/ 9132479 w 9133852"/>
              <a:gd name="connsiteY1" fmla="*/ 254927 h 1395132"/>
              <a:gd name="connsiteX2" fmla="*/ 9132872 w 9133852"/>
              <a:gd name="connsiteY2" fmla="*/ 1395132 h 1395132"/>
              <a:gd name="connsiteX3" fmla="*/ 0 w 9133852"/>
              <a:gd name="connsiteY3" fmla="*/ 1393680 h 1395132"/>
              <a:gd name="connsiteX4" fmla="*/ 0 w 9133852"/>
              <a:gd name="connsiteY4" fmla="*/ 252565 h 1395132"/>
              <a:gd name="connsiteX0" fmla="*/ 0 w 9133852"/>
              <a:gd name="connsiteY0" fmla="*/ 222727 h 1365294"/>
              <a:gd name="connsiteX1" fmla="*/ 9132479 w 9133852"/>
              <a:gd name="connsiteY1" fmla="*/ 225089 h 1365294"/>
              <a:gd name="connsiteX2" fmla="*/ 9132872 w 9133852"/>
              <a:gd name="connsiteY2" fmla="*/ 1365294 h 1365294"/>
              <a:gd name="connsiteX3" fmla="*/ 0 w 9133852"/>
              <a:gd name="connsiteY3" fmla="*/ 1363842 h 1365294"/>
              <a:gd name="connsiteX4" fmla="*/ 0 w 9133852"/>
              <a:gd name="connsiteY4" fmla="*/ 222727 h 1365294"/>
              <a:gd name="connsiteX0" fmla="*/ 0 w 9133852"/>
              <a:gd name="connsiteY0" fmla="*/ 233399 h 1375966"/>
              <a:gd name="connsiteX1" fmla="*/ 9132479 w 9133852"/>
              <a:gd name="connsiteY1" fmla="*/ 235761 h 1375966"/>
              <a:gd name="connsiteX2" fmla="*/ 9132872 w 9133852"/>
              <a:gd name="connsiteY2" fmla="*/ 1375966 h 1375966"/>
              <a:gd name="connsiteX3" fmla="*/ 0 w 9133852"/>
              <a:gd name="connsiteY3" fmla="*/ 1374514 h 1375966"/>
              <a:gd name="connsiteX4" fmla="*/ 0 w 9133852"/>
              <a:gd name="connsiteY4" fmla="*/ 233399 h 1375966"/>
              <a:gd name="connsiteX0" fmla="*/ 0 w 9133852"/>
              <a:gd name="connsiteY0" fmla="*/ 234519 h 1377086"/>
              <a:gd name="connsiteX1" fmla="*/ 9132479 w 9133852"/>
              <a:gd name="connsiteY1" fmla="*/ 236881 h 1377086"/>
              <a:gd name="connsiteX2" fmla="*/ 9132872 w 9133852"/>
              <a:gd name="connsiteY2" fmla="*/ 1377086 h 1377086"/>
              <a:gd name="connsiteX3" fmla="*/ 0 w 9133852"/>
              <a:gd name="connsiteY3" fmla="*/ 1375634 h 1377086"/>
              <a:gd name="connsiteX4" fmla="*/ 0 w 9133852"/>
              <a:gd name="connsiteY4" fmla="*/ 234519 h 1377086"/>
              <a:gd name="connsiteX0" fmla="*/ 0 w 9132479"/>
              <a:gd name="connsiteY0" fmla="*/ 234519 h 1375634"/>
              <a:gd name="connsiteX1" fmla="*/ 9132479 w 9132479"/>
              <a:gd name="connsiteY1" fmla="*/ 236881 h 1375634"/>
              <a:gd name="connsiteX2" fmla="*/ 9128116 w 9132479"/>
              <a:gd name="connsiteY2" fmla="*/ 1374723 h 1375634"/>
              <a:gd name="connsiteX3" fmla="*/ 0 w 9132479"/>
              <a:gd name="connsiteY3" fmla="*/ 1375634 h 1375634"/>
              <a:gd name="connsiteX4" fmla="*/ 0 w 9132479"/>
              <a:gd name="connsiteY4" fmla="*/ 234519 h 1375634"/>
              <a:gd name="connsiteX0" fmla="*/ 0 w 9136033"/>
              <a:gd name="connsiteY0" fmla="*/ 234519 h 1375634"/>
              <a:gd name="connsiteX1" fmla="*/ 9132479 w 9136033"/>
              <a:gd name="connsiteY1" fmla="*/ 236881 h 1375634"/>
              <a:gd name="connsiteX2" fmla="*/ 9135251 w 9136033"/>
              <a:gd name="connsiteY2" fmla="*/ 1374723 h 1375634"/>
              <a:gd name="connsiteX3" fmla="*/ 0 w 9136033"/>
              <a:gd name="connsiteY3" fmla="*/ 1375634 h 1375634"/>
              <a:gd name="connsiteX4" fmla="*/ 0 w 9136033"/>
              <a:gd name="connsiteY4" fmla="*/ 234519 h 1375634"/>
              <a:gd name="connsiteX0" fmla="*/ 0 w 9139612"/>
              <a:gd name="connsiteY0" fmla="*/ 234519 h 1375634"/>
              <a:gd name="connsiteX1" fmla="*/ 9139612 w 9139612"/>
              <a:gd name="connsiteY1" fmla="*/ 236881 h 1375634"/>
              <a:gd name="connsiteX2" fmla="*/ 9135251 w 9139612"/>
              <a:gd name="connsiteY2" fmla="*/ 1374723 h 1375634"/>
              <a:gd name="connsiteX3" fmla="*/ 0 w 9139612"/>
              <a:gd name="connsiteY3" fmla="*/ 1375634 h 1375634"/>
              <a:gd name="connsiteX4" fmla="*/ 0 w 9139612"/>
              <a:gd name="connsiteY4" fmla="*/ 234519 h 1375634"/>
              <a:gd name="connsiteX0" fmla="*/ 0 w 9147222"/>
              <a:gd name="connsiteY0" fmla="*/ 234519 h 1375634"/>
              <a:gd name="connsiteX1" fmla="*/ 9147222 w 9147222"/>
              <a:gd name="connsiteY1" fmla="*/ 236881 h 1375634"/>
              <a:gd name="connsiteX2" fmla="*/ 9135251 w 9147222"/>
              <a:gd name="connsiteY2" fmla="*/ 1374723 h 1375634"/>
              <a:gd name="connsiteX3" fmla="*/ 0 w 9147222"/>
              <a:gd name="connsiteY3" fmla="*/ 1375634 h 1375634"/>
              <a:gd name="connsiteX4" fmla="*/ 0 w 9147222"/>
              <a:gd name="connsiteY4" fmla="*/ 234519 h 1375634"/>
              <a:gd name="connsiteX0" fmla="*/ 0 w 9147222"/>
              <a:gd name="connsiteY0" fmla="*/ 234519 h 1375634"/>
              <a:gd name="connsiteX1" fmla="*/ 9147222 w 9147222"/>
              <a:gd name="connsiteY1" fmla="*/ 236881 h 1375634"/>
              <a:gd name="connsiteX2" fmla="*/ 9139056 w 9147222"/>
              <a:gd name="connsiteY2" fmla="*/ 1374723 h 1375634"/>
              <a:gd name="connsiteX3" fmla="*/ 0 w 9147222"/>
              <a:gd name="connsiteY3" fmla="*/ 1375634 h 1375634"/>
              <a:gd name="connsiteX4" fmla="*/ 0 w 9147222"/>
              <a:gd name="connsiteY4" fmla="*/ 234519 h 1375634"/>
              <a:gd name="connsiteX0" fmla="*/ 0 w 9139737"/>
              <a:gd name="connsiteY0" fmla="*/ 270381 h 1411496"/>
              <a:gd name="connsiteX1" fmla="*/ 9134553 w 9139737"/>
              <a:gd name="connsiteY1" fmla="*/ 36307 h 1411496"/>
              <a:gd name="connsiteX2" fmla="*/ 9139056 w 9139737"/>
              <a:gd name="connsiteY2" fmla="*/ 1410585 h 1411496"/>
              <a:gd name="connsiteX3" fmla="*/ 0 w 9139737"/>
              <a:gd name="connsiteY3" fmla="*/ 1411496 h 1411496"/>
              <a:gd name="connsiteX4" fmla="*/ 0 w 9139737"/>
              <a:gd name="connsiteY4" fmla="*/ 270381 h 1411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9737" h="1411496">
                <a:moveTo>
                  <a:pt x="0" y="270381"/>
                </a:moveTo>
                <a:cubicBezTo>
                  <a:pt x="3048000" y="-491619"/>
                  <a:pt x="5430160" y="665979"/>
                  <a:pt x="9134553" y="36307"/>
                </a:cubicBezTo>
                <a:cubicBezTo>
                  <a:pt x="9131009" y="1176419"/>
                  <a:pt x="9142601" y="274802"/>
                  <a:pt x="9139056" y="1410585"/>
                </a:cubicBezTo>
                <a:lnTo>
                  <a:pt x="0" y="1411496"/>
                </a:lnTo>
                <a:lnTo>
                  <a:pt x="0" y="270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tx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small" dirty="0">
              <a:ln>
                <a:solidFill>
                  <a:srgbClr val="4F81BD">
                    <a:lumMod val="75000"/>
                  </a:srgbClr>
                </a:solidFill>
              </a:ln>
              <a:solidFill>
                <a:srgbClr val="4F81BD">
                  <a:lumMod val="75000"/>
                </a:srgbClr>
              </a:solidFill>
            </a:endParaRPr>
          </a:p>
        </p:txBody>
      </p:sp>
      <p:pic>
        <p:nvPicPr>
          <p:cNvPr id="9" name="Picture 2" descr="Home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4" y="446974"/>
            <a:ext cx="951614" cy="9516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 userDrawn="1"/>
        </p:nvSpPr>
        <p:spPr>
          <a:xfrm rot="16200000">
            <a:off x="-1942386" y="3645778"/>
            <a:ext cx="5002212" cy="5078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00" dirty="0">
                <a:solidFill>
                  <a:prstClr val="white"/>
                </a:solidFill>
                <a:latin typeface="Helvetica" panose="020B0504020202030204" pitchFamily="34" charset="0"/>
              </a:rPr>
              <a:t> </a:t>
            </a:r>
            <a:endParaRPr lang="en-US" sz="1600" dirty="0">
              <a:solidFill>
                <a:prstClr val="white"/>
              </a:solidFill>
              <a:latin typeface="Helvetica" panose="020B0504020202030204" pitchFamily="34" charset="0"/>
            </a:endParaRPr>
          </a:p>
          <a:p>
            <a:pPr algn="ctr"/>
            <a:r>
              <a:rPr lang="en-US" sz="2400" dirty="0">
                <a:solidFill>
                  <a:prstClr val="white"/>
                </a:solidFill>
                <a:latin typeface="Helvetica" panose="020B0504020202030204" pitchFamily="34" charset="0"/>
              </a:rPr>
              <a:t>Office of Human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674D-C7B3-493B-ACAB-8683AAF6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0225" y="1905000"/>
            <a:ext cx="7772401" cy="1219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Operating Procedures</a:t>
            </a:r>
            <a:b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Case Management</a:t>
            </a:r>
            <a:b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Updated January 2018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05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467598" cy="1143000"/>
          </a:xfrm>
        </p:spPr>
        <p:txBody>
          <a:bodyPr>
            <a:normAutofit/>
          </a:bodyPr>
          <a:lstStyle/>
          <a:p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2800" dirty="0" smtClean="0"/>
              <a:t>Vocational Rehab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7848598" cy="5029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63003" y="1703558"/>
            <a:ext cx="836247" cy="1143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Obtain Bureau written statement – ‘Unable to Return’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8441" y="1703558"/>
            <a:ext cx="976187" cy="1143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Notify OWCP/ Refer to VR (training or placement in private sector)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4222" y="1825817"/>
            <a:ext cx="956816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Vocational Rehab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1578023" y="5647276"/>
            <a:ext cx="1483321" cy="938024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Placement in private sector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>
            <a:off x="4324628" y="2275058"/>
            <a:ext cx="269594" cy="795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40414" y="6443368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350458" y="4517505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4295541" y="5781039"/>
            <a:ext cx="914400" cy="973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OWCP  establish WEC – PW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Diamond 14"/>
          <p:cNvSpPr/>
          <p:nvPr/>
        </p:nvSpPr>
        <p:spPr>
          <a:xfrm>
            <a:off x="5849518" y="1868506"/>
            <a:ext cx="1884538" cy="823804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Employable?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4846210" y="4153202"/>
            <a:ext cx="1442375" cy="106680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Loss of wage earning capacity?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13204" y="4229402"/>
            <a:ext cx="1090031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OWCP terminates compensation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Diamond 17"/>
          <p:cNvSpPr/>
          <p:nvPr/>
        </p:nvSpPr>
        <p:spPr>
          <a:xfrm>
            <a:off x="1733017" y="3125215"/>
            <a:ext cx="1756270" cy="869881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Bureau able to offer job with work restrictions?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60399" y="2564699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8108764" y="5238022"/>
            <a:ext cx="826886" cy="42889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Case closed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1606" y="4000656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4840" y="5112935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530147" y="3174810"/>
            <a:ext cx="50574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410012" y="1648831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717099" y="4038753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032013" y="4283974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865498" y="5768999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8" name="Diamond 27"/>
          <p:cNvSpPr/>
          <p:nvPr/>
        </p:nvSpPr>
        <p:spPr>
          <a:xfrm>
            <a:off x="2772770" y="4253211"/>
            <a:ext cx="1843442" cy="1242989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 smtClean="0">
                <a:solidFill>
                  <a:schemeClr val="tx1"/>
                </a:solidFill>
              </a:rPr>
              <a:t>Complete 60 (Perm)/90 (Temp) days RTW?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1" name="Flowchart: Connector 30"/>
          <p:cNvSpPr/>
          <p:nvPr/>
        </p:nvSpPr>
        <p:spPr>
          <a:xfrm>
            <a:off x="1133943" y="3748250"/>
            <a:ext cx="710633" cy="277190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9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7479188" y="2354222"/>
            <a:ext cx="1360010" cy="56111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</a:t>
            </a:r>
            <a:r>
              <a:rPr lang="en-US" sz="1000" dirty="0" smtClean="0">
                <a:solidFill>
                  <a:schemeClr val="tx1"/>
                </a:solidFill>
              </a:rPr>
              <a:t>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14046" y="1651650"/>
            <a:ext cx="1699747" cy="34380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Update action log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3148" y="4055783"/>
            <a:ext cx="941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Job Offer</a:t>
            </a:r>
            <a:endParaRPr lang="en-US" sz="1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605949" y="13740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62979" y="137881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16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22884" y="148204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52057" y="545388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18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0800000" flipV="1">
            <a:off x="7347419" y="3868492"/>
            <a:ext cx="35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548725" y="133422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1227878" y="1747928"/>
            <a:ext cx="759575" cy="527463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VR</a:t>
            </a:r>
            <a:endParaRPr lang="en-US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Oval 49"/>
          <p:cNvSpPr/>
          <p:nvPr/>
        </p:nvSpPr>
        <p:spPr>
          <a:xfrm>
            <a:off x="6896490" y="5917907"/>
            <a:ext cx="1559128" cy="69748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Case status PW 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40740" y="4403473"/>
            <a:ext cx="766723" cy="5975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688362" y="5968981"/>
            <a:ext cx="766723" cy="5975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14" idx="3"/>
            <a:endCxn id="54" idx="1"/>
          </p:cNvCxnSpPr>
          <p:nvPr/>
        </p:nvCxnSpPr>
        <p:spPr>
          <a:xfrm flipV="1">
            <a:off x="5209941" y="6267759"/>
            <a:ext cx="478421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54" idx="3"/>
            <a:endCxn id="50" idx="2"/>
          </p:cNvCxnSpPr>
          <p:nvPr/>
        </p:nvCxnSpPr>
        <p:spPr>
          <a:xfrm flipV="1">
            <a:off x="6455085" y="6266651"/>
            <a:ext cx="441405" cy="11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534582" y="402550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2999250" y="2275058"/>
            <a:ext cx="3491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080395" y="563669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0" name="Content Placeholder 163"/>
          <p:cNvSpPr>
            <a:spLocks noGrp="1"/>
          </p:cNvSpPr>
          <p:nvPr>
            <p:ph sz="half" idx="1"/>
          </p:nvPr>
        </p:nvSpPr>
        <p:spPr>
          <a:xfrm>
            <a:off x="4324628" y="3307150"/>
            <a:ext cx="1417289" cy="44391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Contact CE for next step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996802" y="3327124"/>
            <a:ext cx="916565" cy="404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2" name="Content Placeholder 163"/>
          <p:cNvSpPr>
            <a:spLocks noGrp="1"/>
          </p:cNvSpPr>
          <p:nvPr>
            <p:ph sz="half" idx="1"/>
          </p:nvPr>
        </p:nvSpPr>
        <p:spPr>
          <a:xfrm>
            <a:off x="7222571" y="3251224"/>
            <a:ext cx="1664853" cy="54510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Follow through with CE recommendation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77" name="Elbow Connector 76"/>
          <p:cNvCxnSpPr>
            <a:stCxn id="15" idx="0"/>
            <a:endCxn id="39" idx="1"/>
          </p:cNvCxnSpPr>
          <p:nvPr/>
        </p:nvCxnSpPr>
        <p:spPr>
          <a:xfrm rot="5400000" flipH="1" flipV="1">
            <a:off x="7030439" y="1584900"/>
            <a:ext cx="44955" cy="5222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8" idx="3"/>
            <a:endCxn id="15" idx="1"/>
          </p:cNvCxnSpPr>
          <p:nvPr/>
        </p:nvCxnSpPr>
        <p:spPr>
          <a:xfrm flipV="1">
            <a:off x="5551038" y="2280408"/>
            <a:ext cx="298480" cy="260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18" idx="1"/>
            <a:endCxn id="31" idx="0"/>
          </p:cNvCxnSpPr>
          <p:nvPr/>
        </p:nvCxnSpPr>
        <p:spPr>
          <a:xfrm rot="10800000" flipV="1">
            <a:off x="1489261" y="3560156"/>
            <a:ext cx="243757" cy="1880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39" idx="2"/>
            <a:endCxn id="38" idx="0"/>
          </p:cNvCxnSpPr>
          <p:nvPr/>
        </p:nvCxnSpPr>
        <p:spPr>
          <a:xfrm flipH="1">
            <a:off x="8159193" y="1995452"/>
            <a:ext cx="4727" cy="358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stCxn id="51" idx="2"/>
            <a:endCxn id="20" idx="0"/>
          </p:cNvCxnSpPr>
          <p:nvPr/>
        </p:nvCxnSpPr>
        <p:spPr>
          <a:xfrm flipH="1">
            <a:off x="8522207" y="5001028"/>
            <a:ext cx="1895" cy="236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lbow Connector 184"/>
          <p:cNvCxnSpPr>
            <a:stCxn id="16" idx="2"/>
            <a:endCxn id="14" idx="0"/>
          </p:cNvCxnSpPr>
          <p:nvPr/>
        </p:nvCxnSpPr>
        <p:spPr>
          <a:xfrm rot="5400000">
            <a:off x="4879552" y="5093192"/>
            <a:ext cx="561037" cy="8146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191"/>
          <p:cNvCxnSpPr>
            <a:stCxn id="15" idx="2"/>
            <a:endCxn id="18" idx="0"/>
          </p:cNvCxnSpPr>
          <p:nvPr/>
        </p:nvCxnSpPr>
        <p:spPr>
          <a:xfrm rot="5400000">
            <a:off x="4485018" y="818445"/>
            <a:ext cx="432905" cy="4180635"/>
          </a:xfrm>
          <a:prstGeom prst="bentConnector3">
            <a:avLst>
              <a:gd name="adj1" fmla="val 564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28" idx="3"/>
            <a:endCxn id="16" idx="1"/>
          </p:cNvCxnSpPr>
          <p:nvPr/>
        </p:nvCxnSpPr>
        <p:spPr>
          <a:xfrm flipV="1">
            <a:off x="4616212" y="4686602"/>
            <a:ext cx="229998" cy="1881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28" idx="0"/>
            <a:endCxn id="60" idx="2"/>
          </p:cNvCxnSpPr>
          <p:nvPr/>
        </p:nvCxnSpPr>
        <p:spPr>
          <a:xfrm rot="5400000" flipH="1" flipV="1">
            <a:off x="3647508" y="3576092"/>
            <a:ext cx="724103" cy="6301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>
            <a:stCxn id="60" idx="6"/>
            <a:endCxn id="61" idx="1"/>
          </p:cNvCxnSpPr>
          <p:nvPr/>
        </p:nvCxnSpPr>
        <p:spPr>
          <a:xfrm>
            <a:off x="5741917" y="3529108"/>
            <a:ext cx="254885" cy="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>
            <a:stCxn id="61" idx="3"/>
            <a:endCxn id="62" idx="2"/>
          </p:cNvCxnSpPr>
          <p:nvPr/>
        </p:nvCxnSpPr>
        <p:spPr>
          <a:xfrm flipV="1">
            <a:off x="6913367" y="3523777"/>
            <a:ext cx="309204" cy="5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Elbow Connector 277"/>
          <p:cNvCxnSpPr>
            <a:stCxn id="18" idx="2"/>
            <a:endCxn id="9" idx="0"/>
          </p:cNvCxnSpPr>
          <p:nvPr/>
        </p:nvCxnSpPr>
        <p:spPr>
          <a:xfrm rot="5400000">
            <a:off x="1639328" y="4675452"/>
            <a:ext cx="1652180" cy="2914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Arrow Connector 282"/>
          <p:cNvCxnSpPr>
            <a:stCxn id="16" idx="3"/>
            <a:endCxn id="17" idx="1"/>
          </p:cNvCxnSpPr>
          <p:nvPr/>
        </p:nvCxnSpPr>
        <p:spPr>
          <a:xfrm>
            <a:off x="6288585" y="4686602"/>
            <a:ext cx="3246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>
            <a:stCxn id="17" idx="3"/>
            <a:endCxn id="51" idx="1"/>
          </p:cNvCxnSpPr>
          <p:nvPr/>
        </p:nvCxnSpPr>
        <p:spPr>
          <a:xfrm>
            <a:off x="7703235" y="4686602"/>
            <a:ext cx="437505" cy="15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Elbow Connector 293"/>
          <p:cNvCxnSpPr>
            <a:stCxn id="9" idx="2"/>
            <a:endCxn id="14" idx="1"/>
          </p:cNvCxnSpPr>
          <p:nvPr/>
        </p:nvCxnSpPr>
        <p:spPr>
          <a:xfrm rot="5400000" flipH="1" flipV="1">
            <a:off x="3148842" y="5438601"/>
            <a:ext cx="317540" cy="1975857"/>
          </a:xfrm>
          <a:prstGeom prst="bentConnector4">
            <a:avLst>
              <a:gd name="adj1" fmla="val -37086"/>
              <a:gd name="adj2" fmla="val 687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9" idx="3"/>
            <a:endCxn id="28" idx="2"/>
          </p:cNvCxnSpPr>
          <p:nvPr/>
        </p:nvCxnSpPr>
        <p:spPr>
          <a:xfrm flipV="1">
            <a:off x="3061344" y="5496200"/>
            <a:ext cx="633147" cy="6200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34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 Case Review</a:t>
            </a:r>
            <a:br>
              <a:rPr lang="en-US" sz="2800" dirty="0" smtClean="0"/>
            </a:br>
            <a:r>
              <a:rPr lang="en-US" sz="2000" dirty="0" smtClean="0"/>
              <a:t>Request CA-12 every year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7619998" cy="475614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56005" y="1884437"/>
            <a:ext cx="1245072" cy="4207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Request CA-12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Diamond 7"/>
          <p:cNvSpPr/>
          <p:nvPr/>
        </p:nvSpPr>
        <p:spPr>
          <a:xfrm>
            <a:off x="2376568" y="3651636"/>
            <a:ext cx="1295400" cy="91440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Red Flags?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4732076" y="3566979"/>
            <a:ext cx="2011038" cy="94076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OWCP terminates compensation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52424" y="5218544"/>
            <a:ext cx="1534618" cy="609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Contact OWCP for Red Flags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9724" y="4192461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377511" y="3679519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024268" y="4547111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4784" y="4437951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5" name="Oval 14"/>
          <p:cNvSpPr/>
          <p:nvPr/>
        </p:nvSpPr>
        <p:spPr>
          <a:xfrm>
            <a:off x="1198832" y="4469461"/>
            <a:ext cx="1189347" cy="660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 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81017" y="3725670"/>
            <a:ext cx="1451647" cy="6096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OWCP Reduce Comp or no change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88239" y="477397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40987" y="33639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9896" y="14556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19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728" y="4844534"/>
            <a:ext cx="506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040448" y="5669927"/>
            <a:ext cx="1332783" cy="54730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9895" y="4915088"/>
            <a:ext cx="1295399" cy="5975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74212" y="450621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12178" y="45457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1406034" y="1704582"/>
            <a:ext cx="855183" cy="75774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DE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9" idx="3"/>
            <a:endCxn id="16" idx="1"/>
          </p:cNvCxnSpPr>
          <p:nvPr/>
        </p:nvCxnSpPr>
        <p:spPr>
          <a:xfrm flipV="1">
            <a:off x="6743114" y="4030470"/>
            <a:ext cx="237903" cy="6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981017" y="4844534"/>
            <a:ext cx="1451647" cy="59755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stCxn id="16" idx="2"/>
            <a:endCxn id="33" idx="0"/>
          </p:cNvCxnSpPr>
          <p:nvPr/>
        </p:nvCxnSpPr>
        <p:spPr>
          <a:xfrm>
            <a:off x="7706841" y="4335270"/>
            <a:ext cx="0" cy="509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23" idx="0"/>
          </p:cNvCxnSpPr>
          <p:nvPr/>
        </p:nvCxnSpPr>
        <p:spPr>
          <a:xfrm>
            <a:off x="5737595" y="4507739"/>
            <a:ext cx="0" cy="407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272631" y="5746530"/>
            <a:ext cx="929925" cy="42889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Case closed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3" idx="2"/>
            <a:endCxn id="22" idx="0"/>
          </p:cNvCxnSpPr>
          <p:nvPr/>
        </p:nvCxnSpPr>
        <p:spPr>
          <a:xfrm flipH="1">
            <a:off x="7706840" y="5442089"/>
            <a:ext cx="1" cy="227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3" idx="2"/>
            <a:endCxn id="36" idx="0"/>
          </p:cNvCxnSpPr>
          <p:nvPr/>
        </p:nvCxnSpPr>
        <p:spPr>
          <a:xfrm flipH="1">
            <a:off x="5737594" y="5512643"/>
            <a:ext cx="1" cy="233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8" idx="2"/>
            <a:endCxn id="10" idx="0"/>
          </p:cNvCxnSpPr>
          <p:nvPr/>
        </p:nvCxnSpPr>
        <p:spPr>
          <a:xfrm rot="5400000">
            <a:off x="2695747" y="4890023"/>
            <a:ext cx="652508" cy="45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0" idx="3"/>
            <a:endCxn id="9" idx="1"/>
          </p:cNvCxnSpPr>
          <p:nvPr/>
        </p:nvCxnSpPr>
        <p:spPr>
          <a:xfrm flipV="1">
            <a:off x="3787042" y="4037359"/>
            <a:ext cx="945034" cy="14859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511955" y="2841772"/>
            <a:ext cx="1409682" cy="4825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CA-12 Review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See Page 13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8" name="Diamond 47"/>
          <p:cNvSpPr/>
          <p:nvPr/>
        </p:nvSpPr>
        <p:spPr>
          <a:xfrm>
            <a:off x="2569096" y="1650568"/>
            <a:ext cx="1295400" cy="91440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Do you have current CA-12?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4580" y="1745938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3249585" y="2432514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51" name="Diamond 50"/>
          <p:cNvSpPr/>
          <p:nvPr/>
        </p:nvSpPr>
        <p:spPr>
          <a:xfrm>
            <a:off x="5831144" y="1626253"/>
            <a:ext cx="1472965" cy="91440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Current CA-12 received?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60" name="Elbow Connector 59"/>
          <p:cNvCxnSpPr>
            <a:stCxn id="8" idx="1"/>
            <a:endCxn id="15" idx="0"/>
          </p:cNvCxnSpPr>
          <p:nvPr/>
        </p:nvCxnSpPr>
        <p:spPr>
          <a:xfrm rot="10800000" flipV="1">
            <a:off x="1793506" y="4108835"/>
            <a:ext cx="583062" cy="3606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53200" y="1468746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6644537" y="2396359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64" name="Elbow Connector 63"/>
          <p:cNvCxnSpPr>
            <a:stCxn id="51" idx="0"/>
            <a:endCxn id="6" idx="0"/>
          </p:cNvCxnSpPr>
          <p:nvPr/>
        </p:nvCxnSpPr>
        <p:spPr>
          <a:xfrm rot="16200000" flipH="1" flipV="1">
            <a:off x="5593992" y="910802"/>
            <a:ext cx="258184" cy="1689086"/>
          </a:xfrm>
          <a:prstGeom prst="bentConnector3">
            <a:avLst>
              <a:gd name="adj1" fmla="val -670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51" idx="2"/>
            <a:endCxn id="46" idx="3"/>
          </p:cNvCxnSpPr>
          <p:nvPr/>
        </p:nvCxnSpPr>
        <p:spPr>
          <a:xfrm rot="5400000">
            <a:off x="4973427" y="1488863"/>
            <a:ext cx="542410" cy="26459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8" idx="3"/>
            <a:endCxn id="6" idx="1"/>
          </p:cNvCxnSpPr>
          <p:nvPr/>
        </p:nvCxnSpPr>
        <p:spPr>
          <a:xfrm flipV="1">
            <a:off x="3864496" y="2094804"/>
            <a:ext cx="391509" cy="12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8" idx="2"/>
            <a:endCxn id="46" idx="0"/>
          </p:cNvCxnSpPr>
          <p:nvPr/>
        </p:nvCxnSpPr>
        <p:spPr>
          <a:xfrm>
            <a:off x="3216796" y="2564968"/>
            <a:ext cx="0" cy="276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" idx="3"/>
            <a:endCxn id="51" idx="1"/>
          </p:cNvCxnSpPr>
          <p:nvPr/>
        </p:nvCxnSpPr>
        <p:spPr>
          <a:xfrm flipV="1">
            <a:off x="5501077" y="2083453"/>
            <a:ext cx="330067" cy="11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46" idx="2"/>
            <a:endCxn id="8" idx="0"/>
          </p:cNvCxnSpPr>
          <p:nvPr/>
        </p:nvCxnSpPr>
        <p:spPr>
          <a:xfrm rot="5400000">
            <a:off x="2956891" y="3391730"/>
            <a:ext cx="327283" cy="1925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6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31" y="163174"/>
            <a:ext cx="7467598" cy="84519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48745"/>
            <a:ext cx="8001000" cy="527273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10400" y="6501596"/>
            <a:ext cx="2133600" cy="365125"/>
          </a:xfrm>
        </p:spPr>
        <p:txBody>
          <a:bodyPr/>
          <a:lstStyle/>
          <a:p>
            <a:fld id="{C3BE674D-C7B3-493B-ACAB-8683AAF65A8A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282799" y="2087135"/>
            <a:ext cx="838200" cy="6096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Start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741300" y="3624642"/>
            <a:ext cx="1075688" cy="132788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PR – Return to page 5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PN – Return to page 6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PW - Return to page 7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2064672" y="1448745"/>
            <a:ext cx="2221050" cy="950744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employee currently working (Employer or Self Employed)?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2075947" y="3631402"/>
            <a:ext cx="2221050" cy="860136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Have </a:t>
            </a:r>
            <a:r>
              <a:rPr lang="en-US" sz="900" dirty="0" smtClean="0">
                <a:solidFill>
                  <a:schemeClr val="tx1"/>
                </a:solidFill>
              </a:rPr>
              <a:t>dependents changed (</a:t>
            </a:r>
            <a:r>
              <a:rPr lang="en-US" sz="900" dirty="0" err="1" smtClean="0">
                <a:solidFill>
                  <a:schemeClr val="tx1"/>
                </a:solidFill>
              </a:rPr>
              <a:t>SpouseChildren</a:t>
            </a:r>
            <a:r>
              <a:rPr lang="en-US" sz="900" dirty="0" smtClean="0">
                <a:solidFill>
                  <a:schemeClr val="tx1"/>
                </a:solidFill>
              </a:rPr>
              <a:t>)?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2111008" y="5845425"/>
            <a:ext cx="2164723" cy="846161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employee receiving other federal benefits?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2064672" y="2614675"/>
            <a:ext cx="2232324" cy="750196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Has income increased 25% for PW WECs?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" name="Diamond 12"/>
          <p:cNvSpPr/>
          <p:nvPr/>
        </p:nvSpPr>
        <p:spPr>
          <a:xfrm>
            <a:off x="4577291" y="1454190"/>
            <a:ext cx="1916195" cy="94530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employee volunteering?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" name="Diamond 13"/>
          <p:cNvSpPr/>
          <p:nvPr/>
        </p:nvSpPr>
        <p:spPr>
          <a:xfrm>
            <a:off x="2070260" y="4663940"/>
            <a:ext cx="2221049" cy="964990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Does employee have an OWCP fraud conviction?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" name="Diamond 14"/>
          <p:cNvSpPr/>
          <p:nvPr/>
        </p:nvSpPr>
        <p:spPr>
          <a:xfrm>
            <a:off x="5455683" y="5934934"/>
            <a:ext cx="2183535" cy="879525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employee receiving 3</a:t>
            </a:r>
            <a:r>
              <a:rPr lang="en-US" sz="900" baseline="30000" dirty="0" smtClean="0">
                <a:solidFill>
                  <a:schemeClr val="tx1"/>
                </a:solidFill>
              </a:rPr>
              <a:t>rd</a:t>
            </a:r>
            <a:r>
              <a:rPr lang="en-US" sz="900" dirty="0" smtClean="0">
                <a:solidFill>
                  <a:schemeClr val="tx1"/>
                </a:solidFill>
              </a:rPr>
              <a:t> party settlement in connection with work injury?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6322" y="2678463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938002" y="3701100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433592" y="3899944"/>
            <a:ext cx="4517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288269" y="1547794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313682" y="6459009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en-US" sz="1200" dirty="0" smtClean="0"/>
              <a:t>es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3959945" y="4810139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3540650" y="2165274"/>
            <a:ext cx="4780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122765" y="4904403"/>
            <a:ext cx="43167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98428" y="3372478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607651" y="5729484"/>
            <a:ext cx="49069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134918" y="1625501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5617915" y="2298556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354251" y="6516099"/>
            <a:ext cx="42542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346622" y="5463283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30" name="Diamond 29"/>
          <p:cNvSpPr/>
          <p:nvPr/>
        </p:nvSpPr>
        <p:spPr>
          <a:xfrm>
            <a:off x="4483765" y="4068333"/>
            <a:ext cx="1899655" cy="931836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Was employee found guilty and  incarcerated for crime?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flipH="1">
            <a:off x="3936422" y="5936615"/>
            <a:ext cx="4859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323624" y="4450227"/>
            <a:ext cx="7895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6485151" y="2232906"/>
            <a:ext cx="1048959" cy="64688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Red Flags (Go to C)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653583" y="1591371"/>
            <a:ext cx="961305" cy="6681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Red Flags (Go to B)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9" idx="2"/>
            <a:endCxn id="12" idx="0"/>
          </p:cNvCxnSpPr>
          <p:nvPr/>
        </p:nvCxnSpPr>
        <p:spPr>
          <a:xfrm>
            <a:off x="3175197" y="2399489"/>
            <a:ext cx="5637" cy="215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2"/>
            <a:endCxn id="10" idx="0"/>
          </p:cNvCxnSpPr>
          <p:nvPr/>
        </p:nvCxnSpPr>
        <p:spPr>
          <a:xfrm>
            <a:off x="3180834" y="3364871"/>
            <a:ext cx="5638" cy="266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2"/>
            <a:endCxn id="14" idx="0"/>
          </p:cNvCxnSpPr>
          <p:nvPr/>
        </p:nvCxnSpPr>
        <p:spPr>
          <a:xfrm flipH="1">
            <a:off x="3180785" y="4491538"/>
            <a:ext cx="5687" cy="17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7" idx="0"/>
            <a:endCxn id="9" idx="1"/>
          </p:cNvCxnSpPr>
          <p:nvPr/>
        </p:nvCxnSpPr>
        <p:spPr>
          <a:xfrm rot="5400000" flipH="1" flipV="1">
            <a:off x="1801776" y="1824240"/>
            <a:ext cx="163018" cy="3627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9" idx="3"/>
            <a:endCxn id="13" idx="1"/>
          </p:cNvCxnSpPr>
          <p:nvPr/>
        </p:nvCxnSpPr>
        <p:spPr>
          <a:xfrm>
            <a:off x="4285722" y="1924117"/>
            <a:ext cx="291569" cy="2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" idx="2"/>
            <a:endCxn id="11" idx="0"/>
          </p:cNvCxnSpPr>
          <p:nvPr/>
        </p:nvCxnSpPr>
        <p:spPr>
          <a:xfrm>
            <a:off x="3180785" y="5628930"/>
            <a:ext cx="12585" cy="216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13" idx="3"/>
            <a:endCxn id="146" idx="1"/>
          </p:cNvCxnSpPr>
          <p:nvPr/>
        </p:nvCxnSpPr>
        <p:spPr>
          <a:xfrm flipV="1">
            <a:off x="6493486" y="1925450"/>
            <a:ext cx="1160097" cy="13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13" idx="2"/>
          </p:cNvCxnSpPr>
          <p:nvPr/>
        </p:nvCxnSpPr>
        <p:spPr>
          <a:xfrm rot="5400000">
            <a:off x="4392785" y="1305134"/>
            <a:ext cx="48249" cy="22369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12" idx="3"/>
            <a:endCxn id="41" idx="1"/>
          </p:cNvCxnSpPr>
          <p:nvPr/>
        </p:nvCxnSpPr>
        <p:spPr>
          <a:xfrm flipV="1">
            <a:off x="4296996" y="2556348"/>
            <a:ext cx="2188155" cy="433425"/>
          </a:xfrm>
          <a:prstGeom prst="bentConnector3">
            <a:avLst>
              <a:gd name="adj1" fmla="val 415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6322428" y="3415919"/>
            <a:ext cx="1017447" cy="5807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Red Flags (Go to E)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12" name="Elbow Connector 111"/>
          <p:cNvCxnSpPr>
            <a:stCxn id="10" idx="3"/>
            <a:endCxn id="64" idx="1"/>
          </p:cNvCxnSpPr>
          <p:nvPr/>
        </p:nvCxnSpPr>
        <p:spPr>
          <a:xfrm flipV="1">
            <a:off x="4296997" y="3068974"/>
            <a:ext cx="3498619" cy="992496"/>
          </a:xfrm>
          <a:prstGeom prst="bentConnector3">
            <a:avLst>
              <a:gd name="adj1" fmla="val 270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stCxn id="30" idx="0"/>
            <a:endCxn id="114" idx="1"/>
          </p:cNvCxnSpPr>
          <p:nvPr/>
        </p:nvCxnSpPr>
        <p:spPr>
          <a:xfrm rot="5400000" flipH="1" flipV="1">
            <a:off x="5697001" y="3442907"/>
            <a:ext cx="362018" cy="8888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30" idx="2"/>
          </p:cNvCxnSpPr>
          <p:nvPr/>
        </p:nvCxnSpPr>
        <p:spPr>
          <a:xfrm rot="5400000">
            <a:off x="3939155" y="4205355"/>
            <a:ext cx="699624" cy="22892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14" idx="3"/>
            <a:endCxn id="30" idx="1"/>
          </p:cNvCxnSpPr>
          <p:nvPr/>
        </p:nvCxnSpPr>
        <p:spPr>
          <a:xfrm flipV="1">
            <a:off x="4291309" y="4534251"/>
            <a:ext cx="192456" cy="61218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383114" y="4663744"/>
            <a:ext cx="977375" cy="6886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</a:t>
            </a:r>
            <a:r>
              <a:rPr lang="en-US" sz="900" dirty="0" err="1" smtClean="0">
                <a:solidFill>
                  <a:schemeClr val="tx1"/>
                </a:solidFill>
              </a:rPr>
              <a:t>Reg</a:t>
            </a:r>
            <a:r>
              <a:rPr lang="en-US" sz="900" dirty="0" smtClean="0">
                <a:solidFill>
                  <a:schemeClr val="tx1"/>
                </a:solidFill>
              </a:rPr>
              <a:t> Flags (Go to F)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54" name="Elbow Connector 153"/>
          <p:cNvCxnSpPr>
            <a:stCxn id="11" idx="3"/>
            <a:endCxn id="152" idx="1"/>
          </p:cNvCxnSpPr>
          <p:nvPr/>
        </p:nvCxnSpPr>
        <p:spPr>
          <a:xfrm flipV="1">
            <a:off x="4275731" y="5008047"/>
            <a:ext cx="2107383" cy="1260459"/>
          </a:xfrm>
          <a:prstGeom prst="bentConnector3">
            <a:avLst>
              <a:gd name="adj1" fmla="val 5832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stCxn id="11" idx="2"/>
            <a:endCxn id="15" idx="1"/>
          </p:cNvCxnSpPr>
          <p:nvPr/>
        </p:nvCxnSpPr>
        <p:spPr>
          <a:xfrm rot="5400000" flipH="1" flipV="1">
            <a:off x="4166081" y="5401985"/>
            <a:ext cx="316889" cy="2262313"/>
          </a:xfrm>
          <a:prstGeom prst="bentConnector4">
            <a:avLst>
              <a:gd name="adj1" fmla="val -32696"/>
              <a:gd name="adj2" fmla="val 739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itle 1"/>
          <p:cNvSpPr txBox="1">
            <a:spLocks/>
          </p:cNvSpPr>
          <p:nvPr/>
        </p:nvSpPr>
        <p:spPr>
          <a:xfrm>
            <a:off x="1371600" y="274638"/>
            <a:ext cx="7467598" cy="792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EN1032 Review</a:t>
            </a:r>
            <a:endParaRPr lang="en-US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423573" y="1297936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99124" y="431487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42489" y="19506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88732" y="310750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394315" y="23493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95616" y="2674793"/>
            <a:ext cx="955048" cy="7883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Red Flags (Go to D)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789877" y="5944494"/>
            <a:ext cx="1058884" cy="602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EN-1032 – Note Red Flags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 flipH="1">
            <a:off x="2073712" y="2608757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en-US" sz="1200" dirty="0"/>
          </a:p>
        </p:txBody>
      </p:sp>
      <p:sp>
        <p:nvSpPr>
          <p:cNvPr id="102" name="TextBox 101"/>
          <p:cNvSpPr txBox="1"/>
          <p:nvPr/>
        </p:nvSpPr>
        <p:spPr>
          <a:xfrm flipH="1">
            <a:off x="2120999" y="1555103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 flipH="1">
            <a:off x="2011893" y="3662397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 flipH="1">
            <a:off x="2018886" y="4783406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 flipH="1">
            <a:off x="2034808" y="5898203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</a:t>
            </a:r>
            <a:endParaRPr lang="en-US" sz="1200" dirty="0"/>
          </a:p>
        </p:txBody>
      </p:sp>
      <p:sp>
        <p:nvSpPr>
          <p:cNvPr id="107" name="TextBox 106"/>
          <p:cNvSpPr txBox="1"/>
          <p:nvPr/>
        </p:nvSpPr>
        <p:spPr>
          <a:xfrm flipH="1">
            <a:off x="5723526" y="5985222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</a:t>
            </a:r>
            <a:endParaRPr lang="en-US" sz="1200" dirty="0"/>
          </a:p>
        </p:txBody>
      </p:sp>
      <p:sp>
        <p:nvSpPr>
          <p:cNvPr id="143" name="Rectangle 142"/>
          <p:cNvSpPr/>
          <p:nvPr/>
        </p:nvSpPr>
        <p:spPr>
          <a:xfrm>
            <a:off x="7770627" y="5235859"/>
            <a:ext cx="1104717" cy="55250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Contact OWCP for Red Flags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85501" y="5811733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22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582656" y="48757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20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85" name="Elbow Connector 84"/>
          <p:cNvCxnSpPr>
            <a:stCxn id="15" idx="3"/>
            <a:endCxn id="74" idx="1"/>
          </p:cNvCxnSpPr>
          <p:nvPr/>
        </p:nvCxnSpPr>
        <p:spPr>
          <a:xfrm flipV="1">
            <a:off x="7639218" y="6245521"/>
            <a:ext cx="150659" cy="1291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stCxn id="15" idx="0"/>
            <a:endCxn id="143" idx="1"/>
          </p:cNvCxnSpPr>
          <p:nvPr/>
        </p:nvCxnSpPr>
        <p:spPr>
          <a:xfrm rot="5400000" flipH="1" flipV="1">
            <a:off x="6947629" y="5111936"/>
            <a:ext cx="422820" cy="12231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74" idx="0"/>
            <a:endCxn id="143" idx="2"/>
          </p:cNvCxnSpPr>
          <p:nvPr/>
        </p:nvCxnSpPr>
        <p:spPr>
          <a:xfrm flipV="1">
            <a:off x="8319319" y="5788368"/>
            <a:ext cx="3667" cy="15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143" idx="0"/>
            <a:endCxn id="8" idx="4"/>
          </p:cNvCxnSpPr>
          <p:nvPr/>
        </p:nvCxnSpPr>
        <p:spPr>
          <a:xfrm rot="16200000" flipV="1">
            <a:off x="8159400" y="5072273"/>
            <a:ext cx="283331" cy="438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31" y="163174"/>
            <a:ext cx="7467598" cy="84519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48745"/>
            <a:ext cx="7772398" cy="527273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82799" y="2087135"/>
            <a:ext cx="838200" cy="6096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Start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395565" y="4155749"/>
            <a:ext cx="1291235" cy="93127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DE – Return to page 11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2064672" y="1448745"/>
            <a:ext cx="2221050" cy="950744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Has beneficiary remarried before age 55?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2120999" y="5253738"/>
            <a:ext cx="2164723" cy="846161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beneficiary receiving other federal benefits?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2064672" y="2728367"/>
            <a:ext cx="2232324" cy="899644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Have dependents changed (Spouse/kids?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" name="Diamond 14"/>
          <p:cNvSpPr/>
          <p:nvPr/>
        </p:nvSpPr>
        <p:spPr>
          <a:xfrm>
            <a:off x="2018515" y="4027837"/>
            <a:ext cx="2351519" cy="879525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beneficiary receiving 3</a:t>
            </a:r>
            <a:r>
              <a:rPr lang="en-US" sz="900" baseline="30000" dirty="0" smtClean="0">
                <a:solidFill>
                  <a:schemeClr val="tx1"/>
                </a:solidFill>
              </a:rPr>
              <a:t>rd</a:t>
            </a:r>
            <a:r>
              <a:rPr lang="en-US" sz="900" dirty="0" smtClean="0">
                <a:solidFill>
                  <a:schemeClr val="tx1"/>
                </a:solidFill>
              </a:rPr>
              <a:t> party settlement in connection with work injury?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8423" y="2753541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067298" y="4030433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4053835" y="1536211"/>
            <a:ext cx="4780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378351" y="2239889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378351" y="6049952"/>
            <a:ext cx="42542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 flipH="1">
            <a:off x="3918423" y="5307188"/>
            <a:ext cx="4859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7471545" y="1771328"/>
            <a:ext cx="961305" cy="8702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CA-12 – Note Red Flags (Go to B)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9" idx="2"/>
            <a:endCxn id="12" idx="0"/>
          </p:cNvCxnSpPr>
          <p:nvPr/>
        </p:nvCxnSpPr>
        <p:spPr>
          <a:xfrm>
            <a:off x="3175197" y="2399489"/>
            <a:ext cx="5637" cy="328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7" idx="0"/>
            <a:endCxn id="9" idx="1"/>
          </p:cNvCxnSpPr>
          <p:nvPr/>
        </p:nvCxnSpPr>
        <p:spPr>
          <a:xfrm rot="5400000" flipH="1" flipV="1">
            <a:off x="1801776" y="1824240"/>
            <a:ext cx="163018" cy="3627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461483" y="4101774"/>
            <a:ext cx="1079493" cy="9087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</a:t>
            </a:r>
            <a:r>
              <a:rPr lang="en-US" sz="900" dirty="0" smtClean="0">
                <a:solidFill>
                  <a:schemeClr val="tx1"/>
                </a:solidFill>
              </a:rPr>
              <a:t>CA-12 – Note Red Flags (Go to D)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1" name="Elbow Connector 30"/>
          <p:cNvCxnSpPr>
            <a:stCxn id="9" idx="3"/>
            <a:endCxn id="146" idx="1"/>
          </p:cNvCxnSpPr>
          <p:nvPr/>
        </p:nvCxnSpPr>
        <p:spPr>
          <a:xfrm>
            <a:off x="4285722" y="1924117"/>
            <a:ext cx="3185823" cy="2823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2" idx="3"/>
            <a:endCxn id="44" idx="1"/>
          </p:cNvCxnSpPr>
          <p:nvPr/>
        </p:nvCxnSpPr>
        <p:spPr>
          <a:xfrm>
            <a:off x="4296996" y="3178189"/>
            <a:ext cx="3174549" cy="3116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2" idx="2"/>
            <a:endCxn id="15" idx="0"/>
          </p:cNvCxnSpPr>
          <p:nvPr/>
        </p:nvCxnSpPr>
        <p:spPr>
          <a:xfrm>
            <a:off x="3180834" y="3628011"/>
            <a:ext cx="13441" cy="399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5" idx="2"/>
            <a:endCxn id="11" idx="0"/>
          </p:cNvCxnSpPr>
          <p:nvPr/>
        </p:nvCxnSpPr>
        <p:spPr>
          <a:xfrm>
            <a:off x="3194275" y="4907362"/>
            <a:ext cx="9086" cy="346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220825" y="493246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3269991" y="3542961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51" name="Elbow Connector 50"/>
          <p:cNvCxnSpPr>
            <a:stCxn id="15" idx="3"/>
            <a:endCxn id="114" idx="1"/>
          </p:cNvCxnSpPr>
          <p:nvPr/>
        </p:nvCxnSpPr>
        <p:spPr>
          <a:xfrm>
            <a:off x="4370034" y="4467600"/>
            <a:ext cx="1091449" cy="885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11" idx="3"/>
            <a:endCxn id="47" idx="1"/>
          </p:cNvCxnSpPr>
          <p:nvPr/>
        </p:nvCxnSpPr>
        <p:spPr>
          <a:xfrm>
            <a:off x="4285722" y="5676819"/>
            <a:ext cx="2255254" cy="9340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1" idx="2"/>
            <a:endCxn id="42" idx="2"/>
          </p:cNvCxnSpPr>
          <p:nvPr/>
        </p:nvCxnSpPr>
        <p:spPr>
          <a:xfrm rot="5400000" flipH="1" flipV="1">
            <a:off x="5721371" y="3538121"/>
            <a:ext cx="43768" cy="5079788"/>
          </a:xfrm>
          <a:prstGeom prst="bentConnector3">
            <a:avLst>
              <a:gd name="adj1" fmla="val -5222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1371600" y="274638"/>
            <a:ext cx="74675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CA-12 Review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 flipH="1">
            <a:off x="2120999" y="1555103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 flipH="1">
            <a:off x="2053651" y="2768873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 flipH="1">
            <a:off x="1982865" y="3980494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 flipH="1">
            <a:off x="2047776" y="5253737"/>
            <a:ext cx="37241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7471545" y="3054708"/>
            <a:ext cx="961305" cy="8702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CA-12 – Note Red Flags (Go to C)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40976" y="5335090"/>
            <a:ext cx="961305" cy="87026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Red flags on </a:t>
            </a:r>
            <a:r>
              <a:rPr lang="en-US" sz="900" dirty="0" smtClean="0">
                <a:solidFill>
                  <a:schemeClr val="tx1"/>
                </a:solidFill>
              </a:rPr>
              <a:t>CA-12 – Note Red Flags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47" idx="3"/>
            <a:endCxn id="42" idx="1"/>
          </p:cNvCxnSpPr>
          <p:nvPr/>
        </p:nvCxnSpPr>
        <p:spPr>
          <a:xfrm>
            <a:off x="7502281" y="5770224"/>
            <a:ext cx="228509" cy="9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011208" y="1425371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010660" y="2703541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12237" y="3748141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93393" y="4957966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730790" y="5503622"/>
            <a:ext cx="1104717" cy="55250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Contact OWCP CE to discuss all Red Flags prior to moving forward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8" name="Elbow Connector 17"/>
          <p:cNvCxnSpPr>
            <a:stCxn id="42" idx="0"/>
            <a:endCxn id="8" idx="4"/>
          </p:cNvCxnSpPr>
          <p:nvPr/>
        </p:nvCxnSpPr>
        <p:spPr>
          <a:xfrm rot="16200000" flipV="1">
            <a:off x="7953866" y="5174339"/>
            <a:ext cx="416601" cy="2419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500322" y="5140716"/>
            <a:ext cx="52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20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14600" y="588744"/>
            <a:ext cx="472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Table of Contents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495425"/>
            <a:ext cx="7467600" cy="505777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dirty="0" smtClean="0"/>
              <a:t>Page 3.  Definitions of DOL’s Case Status Codes</a:t>
            </a:r>
          </a:p>
          <a:p>
            <a:pPr lvl="1"/>
            <a:r>
              <a:rPr lang="en-US" sz="2200" dirty="0" smtClean="0"/>
              <a:t>Page 4.  Long Term Case Review </a:t>
            </a:r>
          </a:p>
          <a:p>
            <a:pPr lvl="1"/>
            <a:r>
              <a:rPr lang="en-US" sz="2200" dirty="0" smtClean="0"/>
              <a:t>Page 5.  PR Case Review</a:t>
            </a:r>
          </a:p>
          <a:p>
            <a:pPr lvl="1"/>
            <a:r>
              <a:rPr lang="en-US" sz="2200" dirty="0" smtClean="0"/>
              <a:t>Page 6.  PN Case Review</a:t>
            </a:r>
          </a:p>
          <a:p>
            <a:pPr lvl="1"/>
            <a:r>
              <a:rPr lang="en-US" sz="2200" dirty="0" smtClean="0"/>
              <a:t>Page 7.  PW Case Review</a:t>
            </a:r>
          </a:p>
          <a:p>
            <a:pPr lvl="1"/>
            <a:r>
              <a:rPr lang="en-US" sz="2200" dirty="0" smtClean="0"/>
              <a:t>Page 8.  Return to Work</a:t>
            </a:r>
          </a:p>
          <a:p>
            <a:pPr lvl="1"/>
            <a:r>
              <a:rPr lang="en-US" sz="2200" dirty="0" smtClean="0"/>
              <a:t>Page 9.  Job Offer</a:t>
            </a:r>
          </a:p>
          <a:p>
            <a:pPr lvl="1"/>
            <a:r>
              <a:rPr lang="en-US" sz="2200" dirty="0" smtClean="0"/>
              <a:t>Page 10.Vocational Rehab</a:t>
            </a:r>
          </a:p>
          <a:p>
            <a:pPr lvl="1"/>
            <a:r>
              <a:rPr lang="en-US" sz="2200" dirty="0" smtClean="0"/>
              <a:t>Page 11. DE Case Review</a:t>
            </a:r>
          </a:p>
          <a:p>
            <a:pPr lvl="1"/>
            <a:r>
              <a:rPr lang="en-US" sz="2200" dirty="0" smtClean="0"/>
              <a:t>Page 12. EN1032 Review</a:t>
            </a:r>
          </a:p>
          <a:p>
            <a:pPr lvl="1"/>
            <a:r>
              <a:rPr lang="en-US" sz="2200" dirty="0" smtClean="0"/>
              <a:t>Page 13. CA-12 Review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# Boxes refer to Instructional Pages – see specific page</a:t>
            </a:r>
          </a:p>
        </p:txBody>
      </p:sp>
    </p:spTree>
    <p:extLst>
      <p:ext uri="{BB962C8B-B14F-4D97-AF65-F5344CB8AC3E}">
        <p14:creationId xmlns:p14="http://schemas.microsoft.com/office/powerpoint/2010/main" val="162371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dirty="0" smtClean="0"/>
              <a:t>Definitions </a:t>
            </a:r>
            <a:r>
              <a:rPr lang="en-US" sz="2700" dirty="0"/>
              <a:t>of DOL’s </a:t>
            </a:r>
            <a:r>
              <a:rPr lang="en-US" sz="2700" dirty="0" smtClean="0"/>
              <a:t>Case Status </a:t>
            </a:r>
            <a:r>
              <a:rPr lang="en-US" sz="2700" dirty="0"/>
              <a:t>Codes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399"/>
            <a:ext cx="7467598" cy="54260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400" b="1" dirty="0"/>
              <a:t>PR:</a:t>
            </a:r>
            <a:r>
              <a:rPr lang="en-US" sz="3400" dirty="0"/>
              <a:t> Entitled to payment on periodic roll. 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PN:</a:t>
            </a:r>
            <a:r>
              <a:rPr lang="en-US" sz="3400" dirty="0"/>
              <a:t> Entitled to payment on periodic roll; formally determined to have no wage earning-capacity or re-employment potential for indefinite future. 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PW:</a:t>
            </a:r>
            <a:r>
              <a:rPr lang="en-US" sz="3400" dirty="0"/>
              <a:t> Entitled to payment on periodic roll at a reduced rate, reflecting a partial wage earning capacity or actual earnings.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 smtClean="0"/>
              <a:t>DE</a:t>
            </a:r>
            <a:r>
              <a:rPr lang="en-US" sz="3400" b="1" dirty="0"/>
              <a:t>:</a:t>
            </a:r>
            <a:r>
              <a:rPr lang="en-US" sz="3400" dirty="0"/>
              <a:t> Monthly payments are being made to at least one beneficiary of a deceased Federal employee.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MC: </a:t>
            </a:r>
            <a:r>
              <a:rPr lang="en-US" sz="3400" dirty="0"/>
              <a:t>Entitled for the time being to medical treatment only.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DR:</a:t>
            </a:r>
            <a:r>
              <a:rPr lang="en-US" sz="3400" dirty="0"/>
              <a:t> Entitled to payment on daily roll. (Claimant submitting CA-7’s</a:t>
            </a:r>
            <a:r>
              <a:rPr lang="en-US" sz="3400" dirty="0" smtClean="0"/>
              <a:t>)</a:t>
            </a:r>
          </a:p>
          <a:p>
            <a:endParaRPr lang="en-US" sz="3400" dirty="0"/>
          </a:p>
          <a:p>
            <a:r>
              <a:rPr lang="en-US" sz="3400" b="1" dirty="0"/>
              <a:t>UN:</a:t>
            </a:r>
            <a:r>
              <a:rPr lang="en-US" sz="3400" dirty="0"/>
              <a:t> Case created, not reviewed. This status is automatically generated at the time of case create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r>
              <a:rPr lang="en-US" sz="3400" b="1" dirty="0"/>
              <a:t>UD:</a:t>
            </a:r>
            <a:r>
              <a:rPr lang="en-US" sz="3400" dirty="0"/>
              <a:t> Under development. Used whenever further development is needed before pay status or closure status can be assigned.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C1:</a:t>
            </a:r>
            <a:r>
              <a:rPr lang="en-US" sz="3400" dirty="0"/>
              <a:t> Closed, accepted, no further payments anticipated; no time lost from work.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C2:</a:t>
            </a:r>
            <a:r>
              <a:rPr lang="en-US" sz="3400" dirty="0"/>
              <a:t> Closed, accepted, no further payments anticipated, time lost covered by leave, leave not repurchased.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C3:</a:t>
            </a:r>
            <a:r>
              <a:rPr lang="en-US" sz="3400" dirty="0"/>
              <a:t> Closed, benefits denied.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C4:</a:t>
            </a:r>
            <a:r>
              <a:rPr lang="en-US" sz="3400" dirty="0"/>
              <a:t> Closed, entitled to COP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r>
              <a:rPr lang="en-US" sz="3400" b="1" dirty="0"/>
              <a:t>C5:</a:t>
            </a:r>
            <a:r>
              <a:rPr lang="en-US" sz="3400" dirty="0"/>
              <a:t> Closed, previously accepted for benefits, all benefits paid.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CL:</a:t>
            </a:r>
            <a:r>
              <a:rPr lang="en-US" sz="3400" dirty="0"/>
              <a:t> Administrative closure.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RT:</a:t>
            </a:r>
            <a:r>
              <a:rPr lang="en-US" sz="3400" dirty="0"/>
              <a:t> Retired or awaiting retirement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r>
              <a:rPr lang="en-US" sz="3400" b="1" dirty="0"/>
              <a:t>ON:</a:t>
            </a:r>
            <a:r>
              <a:rPr lang="en-US" sz="3400" dirty="0"/>
              <a:t> Overpayment exists; final decision made on issues of fault and waiver. Claimant not on periodic roll.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OP:</a:t>
            </a:r>
            <a:r>
              <a:rPr lang="en-US" sz="3400" dirty="0"/>
              <a:t> Overpayment exists; final decision made on issues of fault and waiver. Claimant on periodic roll. </a:t>
            </a:r>
            <a:endParaRPr lang="en-US" sz="3400" dirty="0" smtClean="0"/>
          </a:p>
          <a:p>
            <a:endParaRPr lang="en-US" sz="3400" dirty="0"/>
          </a:p>
          <a:p>
            <a:r>
              <a:rPr lang="en-US" sz="3400" b="1" dirty="0"/>
              <a:t>PS:</a:t>
            </a:r>
            <a:r>
              <a:rPr lang="en-US" sz="3400" dirty="0"/>
              <a:t> Entitled to payment for schedule award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r>
              <a:rPr lang="en-US" sz="3400" b="1" dirty="0"/>
              <a:t>LS:</a:t>
            </a:r>
            <a:r>
              <a:rPr lang="en-US" sz="3400" dirty="0"/>
              <a:t> Entitled to payment of a lump sum schedule award.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Long Term Case Review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428156" y="2186142"/>
            <a:ext cx="743339" cy="49403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Start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1337" y="1951690"/>
            <a:ext cx="1628003" cy="9639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Review file determine case status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(PR, PN, PW, DE)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Flowchart: Decision 8"/>
          <p:cNvSpPr/>
          <p:nvPr/>
        </p:nvSpPr>
        <p:spPr>
          <a:xfrm>
            <a:off x="4283992" y="2053649"/>
            <a:ext cx="969715" cy="77234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Is it PR?</a:t>
            </a:r>
            <a:endParaRPr lang="en-US" sz="1200" dirty="0"/>
          </a:p>
        </p:txBody>
      </p:sp>
      <p:sp>
        <p:nvSpPr>
          <p:cNvPr id="10" name="Flowchart: Decision 9"/>
          <p:cNvSpPr/>
          <p:nvPr/>
        </p:nvSpPr>
        <p:spPr>
          <a:xfrm>
            <a:off x="5409924" y="2045499"/>
            <a:ext cx="960848" cy="7620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Is it PN?</a:t>
            </a:r>
            <a:endParaRPr lang="en-US" sz="1200" dirty="0"/>
          </a:p>
        </p:txBody>
      </p:sp>
      <p:sp>
        <p:nvSpPr>
          <p:cNvPr id="11" name="Flowchart: Decision 10"/>
          <p:cNvSpPr/>
          <p:nvPr/>
        </p:nvSpPr>
        <p:spPr>
          <a:xfrm>
            <a:off x="6555903" y="2041525"/>
            <a:ext cx="936731" cy="7620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Is it PW?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063591" y="2036989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125334" y="203907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412769" y="205044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7783705" y="3613231"/>
            <a:ext cx="721334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11</a:t>
            </a:r>
            <a:endParaRPr lang="en-US" sz="1000" dirty="0"/>
          </a:p>
        </p:txBody>
      </p:sp>
      <p:sp>
        <p:nvSpPr>
          <p:cNvPr id="20" name="Oval 19"/>
          <p:cNvSpPr/>
          <p:nvPr/>
        </p:nvSpPr>
        <p:spPr>
          <a:xfrm>
            <a:off x="5526241" y="3982717"/>
            <a:ext cx="702089" cy="3308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6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86053" y="2697263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079312" y="2697262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4777331" y="2731572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24" name="Straight Arrow Connector 23"/>
          <p:cNvCxnSpPr>
            <a:stCxn id="10" idx="2"/>
            <a:endCxn id="20" idx="0"/>
          </p:cNvCxnSpPr>
          <p:nvPr/>
        </p:nvCxnSpPr>
        <p:spPr>
          <a:xfrm flipH="1">
            <a:off x="5877286" y="2807499"/>
            <a:ext cx="13062" cy="1175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659323" y="4334984"/>
            <a:ext cx="710119" cy="3308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7</a:t>
            </a:r>
            <a:endParaRPr lang="en-US" sz="1000" dirty="0"/>
          </a:p>
        </p:txBody>
      </p:sp>
      <p:cxnSp>
        <p:nvCxnSpPr>
          <p:cNvPr id="33" name="Straight Arrow Connector 32"/>
          <p:cNvCxnSpPr>
            <a:stCxn id="9" idx="2"/>
            <a:endCxn id="79" idx="0"/>
          </p:cNvCxnSpPr>
          <p:nvPr/>
        </p:nvCxnSpPr>
        <p:spPr>
          <a:xfrm flipH="1">
            <a:off x="4768849" y="2825998"/>
            <a:ext cx="1" cy="407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915771" y="3994230"/>
            <a:ext cx="457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DE</a:t>
            </a:r>
            <a:endParaRPr lang="en-US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3821578" y="1582358"/>
            <a:ext cx="2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  <p:cxnSp>
        <p:nvCxnSpPr>
          <p:cNvPr id="158" name="Straight Arrow Connector 157"/>
          <p:cNvCxnSpPr>
            <a:stCxn id="5" idx="6"/>
            <a:endCxn id="8" idx="1"/>
          </p:cNvCxnSpPr>
          <p:nvPr/>
        </p:nvCxnSpPr>
        <p:spPr>
          <a:xfrm>
            <a:off x="2171495" y="2433161"/>
            <a:ext cx="309842" cy="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>
            <a:stCxn id="10" idx="3"/>
            <a:endCxn id="11" idx="1"/>
          </p:cNvCxnSpPr>
          <p:nvPr/>
        </p:nvCxnSpPr>
        <p:spPr>
          <a:xfrm flipV="1">
            <a:off x="6370772" y="2422525"/>
            <a:ext cx="185131" cy="3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Arrow Connector 263"/>
          <p:cNvCxnSpPr>
            <a:stCxn id="11" idx="2"/>
            <a:endCxn id="26" idx="0"/>
          </p:cNvCxnSpPr>
          <p:nvPr/>
        </p:nvCxnSpPr>
        <p:spPr>
          <a:xfrm flipH="1">
            <a:off x="7014383" y="2803525"/>
            <a:ext cx="9886" cy="1531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  <a:endCxn id="10" idx="1"/>
          </p:cNvCxnSpPr>
          <p:nvPr/>
        </p:nvCxnSpPr>
        <p:spPr>
          <a:xfrm flipV="1">
            <a:off x="5253707" y="2426499"/>
            <a:ext cx="156217" cy="13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stCxn id="8" idx="3"/>
            <a:endCxn id="9" idx="1"/>
          </p:cNvCxnSpPr>
          <p:nvPr/>
        </p:nvCxnSpPr>
        <p:spPr>
          <a:xfrm>
            <a:off x="4109340" y="2433659"/>
            <a:ext cx="174652" cy="6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699358" y="4670907"/>
            <a:ext cx="472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PW</a:t>
            </a:r>
            <a:endParaRPr lang="en-US" sz="1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648684" y="4313521"/>
            <a:ext cx="457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PN</a:t>
            </a:r>
            <a:endParaRPr lang="en-US" sz="1400" b="1" dirty="0"/>
          </a:p>
        </p:txBody>
      </p:sp>
      <p:sp>
        <p:nvSpPr>
          <p:cNvPr id="79" name="Oval 78"/>
          <p:cNvSpPr/>
          <p:nvPr/>
        </p:nvSpPr>
        <p:spPr>
          <a:xfrm>
            <a:off x="4417804" y="3233593"/>
            <a:ext cx="702089" cy="3308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5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4524650" y="3564397"/>
            <a:ext cx="457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PR</a:t>
            </a:r>
            <a:endParaRPr lang="en-US" sz="1400" b="1" dirty="0"/>
          </a:p>
        </p:txBody>
      </p:sp>
      <p:cxnSp>
        <p:nvCxnSpPr>
          <p:cNvPr id="237" name="Elbow Connector 236"/>
          <p:cNvCxnSpPr>
            <a:stCxn id="11" idx="3"/>
            <a:endCxn id="18" idx="0"/>
          </p:cNvCxnSpPr>
          <p:nvPr/>
        </p:nvCxnSpPr>
        <p:spPr>
          <a:xfrm>
            <a:off x="7492634" y="2422525"/>
            <a:ext cx="651738" cy="11907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0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 Case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Request </a:t>
            </a:r>
            <a:r>
              <a:rPr lang="en-US" sz="2000" dirty="0"/>
              <a:t>medical </a:t>
            </a:r>
            <a:r>
              <a:rPr lang="en-US" sz="2000" dirty="0" smtClean="0"/>
              <a:t>and EN1032 </a:t>
            </a:r>
            <a:r>
              <a:rPr lang="en-US" sz="2000" dirty="0"/>
              <a:t>every </a:t>
            </a:r>
            <a:r>
              <a:rPr lang="en-US" sz="2000" dirty="0" smtClean="0"/>
              <a:t>year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5</a:t>
            </a:fld>
            <a:endParaRPr lang="en-US" dirty="0"/>
          </a:p>
        </p:txBody>
      </p:sp>
      <p:sp>
        <p:nvSpPr>
          <p:cNvPr id="27" name="Flowchart: Decision 26"/>
          <p:cNvSpPr/>
          <p:nvPr/>
        </p:nvSpPr>
        <p:spPr>
          <a:xfrm>
            <a:off x="3658554" y="2074217"/>
            <a:ext cx="2312575" cy="138934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Do you have current medical w/ restrictions or current EN1032?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74321" y="2437759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6520203" y="2591067"/>
            <a:ext cx="1703292" cy="3904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Request current EN1032 &amp;/or medical from OWCP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Flowchart: Decision 29"/>
          <p:cNvSpPr/>
          <p:nvPr/>
        </p:nvSpPr>
        <p:spPr>
          <a:xfrm>
            <a:off x="6424587" y="3780865"/>
            <a:ext cx="1911106" cy="94794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Current</a:t>
            </a:r>
          </a:p>
          <a:p>
            <a:pPr algn="ctr"/>
            <a:r>
              <a:rPr lang="en-US" sz="1000" dirty="0" smtClean="0"/>
              <a:t> </a:t>
            </a:r>
            <a:r>
              <a:rPr lang="en-US" sz="1000" dirty="0">
                <a:solidFill>
                  <a:schemeClr val="tx1"/>
                </a:solidFill>
              </a:rPr>
              <a:t>EN1032 &amp;/or medical </a:t>
            </a:r>
            <a:r>
              <a:rPr lang="en-US" sz="1000" dirty="0" smtClean="0"/>
              <a:t>received?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8033379" y="379052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29" idx="2"/>
            <a:endCxn id="30" idx="0"/>
          </p:cNvCxnSpPr>
          <p:nvPr/>
        </p:nvCxnSpPr>
        <p:spPr>
          <a:xfrm>
            <a:off x="7371849" y="2981481"/>
            <a:ext cx="8291" cy="799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37920" y="4662127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4900954" y="3333434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8" name="Flowchart: Decision 37"/>
          <p:cNvSpPr/>
          <p:nvPr/>
        </p:nvSpPr>
        <p:spPr>
          <a:xfrm>
            <a:off x="3972743" y="4668958"/>
            <a:ext cx="1564520" cy="986017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Have medical residuals resolved?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3866028" y="4843909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873871" y="5450213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738208" y="5856637"/>
            <a:ext cx="2033589" cy="392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OWCP </a:t>
            </a:r>
            <a:r>
              <a:rPr lang="en-US" sz="1000" dirty="0" smtClean="0">
                <a:solidFill>
                  <a:schemeClr val="tx1"/>
                </a:solidFill>
              </a:rPr>
              <a:t>terminates compensation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357078" y="5842245"/>
            <a:ext cx="961668" cy="411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569103" y="5847818"/>
            <a:ext cx="89817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Case closed</a:t>
            </a:r>
            <a:endParaRPr lang="en-US" sz="1000" dirty="0"/>
          </a:p>
        </p:txBody>
      </p:sp>
      <p:cxnSp>
        <p:nvCxnSpPr>
          <p:cNvPr id="48" name="Straight Arrow Connector 47"/>
          <p:cNvCxnSpPr>
            <a:stCxn id="38" idx="2"/>
            <a:endCxn id="45" idx="0"/>
          </p:cNvCxnSpPr>
          <p:nvPr/>
        </p:nvCxnSpPr>
        <p:spPr>
          <a:xfrm>
            <a:off x="4755003" y="5654975"/>
            <a:ext cx="0" cy="201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5" idx="3"/>
            <a:endCxn id="46" idx="1"/>
          </p:cNvCxnSpPr>
          <p:nvPr/>
        </p:nvCxnSpPr>
        <p:spPr>
          <a:xfrm flipV="1">
            <a:off x="5771797" y="6048082"/>
            <a:ext cx="585281" cy="4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Decision 50"/>
          <p:cNvSpPr/>
          <p:nvPr/>
        </p:nvSpPr>
        <p:spPr>
          <a:xfrm>
            <a:off x="2394533" y="4576969"/>
            <a:ext cx="1353264" cy="1149327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Can person RTW at least 4 </a:t>
            </a:r>
            <a:r>
              <a:rPr lang="en-US" sz="1000" dirty="0" err="1" smtClean="0"/>
              <a:t>hrs</a:t>
            </a:r>
            <a:r>
              <a:rPr lang="en-US" sz="1000" dirty="0" smtClean="0"/>
              <a:t>/day?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3066064" y="5588712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53" name="Straight Arrow Connector 52"/>
          <p:cNvCxnSpPr>
            <a:stCxn id="38" idx="1"/>
            <a:endCxn id="51" idx="3"/>
          </p:cNvCxnSpPr>
          <p:nvPr/>
        </p:nvCxnSpPr>
        <p:spPr>
          <a:xfrm flipH="1" flipV="1">
            <a:off x="3747797" y="5151633"/>
            <a:ext cx="224946" cy="1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594773" y="5994417"/>
            <a:ext cx="942583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8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719003" y="6369635"/>
            <a:ext cx="704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RTW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1464687" y="4810643"/>
            <a:ext cx="639512" cy="693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219200" y="3733799"/>
            <a:ext cx="1200090" cy="5862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 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stCxn id="51" idx="1"/>
            <a:endCxn id="57" idx="3"/>
          </p:cNvCxnSpPr>
          <p:nvPr/>
        </p:nvCxnSpPr>
        <p:spPr>
          <a:xfrm flipH="1">
            <a:off x="2104199" y="5151633"/>
            <a:ext cx="290334" cy="5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7" idx="3"/>
            <a:endCxn id="29" idx="1"/>
          </p:cNvCxnSpPr>
          <p:nvPr/>
        </p:nvCxnSpPr>
        <p:spPr>
          <a:xfrm>
            <a:off x="5971129" y="2768887"/>
            <a:ext cx="549074" cy="17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880726" y="21811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425208" y="54958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34604" y="448204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96147" y="5492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145302" y="4863007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69" name="Elbow Connector 68"/>
          <p:cNvCxnSpPr>
            <a:stCxn id="30" idx="3"/>
            <a:endCxn id="29" idx="3"/>
          </p:cNvCxnSpPr>
          <p:nvPr/>
        </p:nvCxnSpPr>
        <p:spPr>
          <a:xfrm flipH="1" flipV="1">
            <a:off x="8223495" y="2786274"/>
            <a:ext cx="112198" cy="1468564"/>
          </a:xfrm>
          <a:prstGeom prst="bentConnector3">
            <a:avLst>
              <a:gd name="adj1" fmla="val -2037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Arrow Connector 359"/>
          <p:cNvCxnSpPr>
            <a:stCxn id="51" idx="2"/>
            <a:endCxn id="55" idx="0"/>
          </p:cNvCxnSpPr>
          <p:nvPr/>
        </p:nvCxnSpPr>
        <p:spPr>
          <a:xfrm flipH="1">
            <a:off x="3066065" y="5726296"/>
            <a:ext cx="5100" cy="268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Arrow Connector 363"/>
          <p:cNvCxnSpPr>
            <a:endCxn id="58" idx="4"/>
          </p:cNvCxnSpPr>
          <p:nvPr/>
        </p:nvCxnSpPr>
        <p:spPr>
          <a:xfrm flipV="1">
            <a:off x="1817450" y="4320020"/>
            <a:ext cx="1795" cy="511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Arrow Connector 366"/>
          <p:cNvCxnSpPr>
            <a:stCxn id="84" idx="2"/>
            <a:endCxn id="38" idx="0"/>
          </p:cNvCxnSpPr>
          <p:nvPr/>
        </p:nvCxnSpPr>
        <p:spPr>
          <a:xfrm>
            <a:off x="4748619" y="4305102"/>
            <a:ext cx="6384" cy="363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Arrow Connector 375"/>
          <p:cNvCxnSpPr>
            <a:endCxn id="47" idx="2"/>
          </p:cNvCxnSpPr>
          <p:nvPr/>
        </p:nvCxnSpPr>
        <p:spPr>
          <a:xfrm flipV="1">
            <a:off x="7325851" y="6038318"/>
            <a:ext cx="243252" cy="10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325361" y="2411490"/>
            <a:ext cx="1093929" cy="57836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96" idx="1"/>
            <a:endCxn id="38" idx="3"/>
          </p:cNvCxnSpPr>
          <p:nvPr/>
        </p:nvCxnSpPr>
        <p:spPr>
          <a:xfrm rot="10800000">
            <a:off x="5537264" y="5161968"/>
            <a:ext cx="1163049" cy="44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/>
          <p:nvPr/>
        </p:nvCxnSpPr>
        <p:spPr>
          <a:xfrm>
            <a:off x="5308928" y="407859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700312" y="4967860"/>
            <a:ext cx="1176229" cy="397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2670779" y="2164471"/>
            <a:ext cx="743339" cy="49403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76" idx="6"/>
            <a:endCxn id="27" idx="1"/>
          </p:cNvCxnSpPr>
          <p:nvPr/>
        </p:nvCxnSpPr>
        <p:spPr>
          <a:xfrm>
            <a:off x="3414118" y="2411490"/>
            <a:ext cx="244436" cy="3573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30" idx="2"/>
            <a:endCxn id="96" idx="0"/>
          </p:cNvCxnSpPr>
          <p:nvPr/>
        </p:nvCxnSpPr>
        <p:spPr>
          <a:xfrm rot="5400000">
            <a:off x="7214759" y="4802479"/>
            <a:ext cx="239050" cy="917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27" idx="2"/>
            <a:endCxn id="84" idx="0"/>
          </p:cNvCxnSpPr>
          <p:nvPr/>
        </p:nvCxnSpPr>
        <p:spPr>
          <a:xfrm rot="5400000">
            <a:off x="4537700" y="3674477"/>
            <a:ext cx="488063" cy="662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4160504" y="3951620"/>
            <a:ext cx="1176229" cy="3534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PN Case Review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Request EN1032 every year</a:t>
            </a:r>
            <a:br>
              <a:rPr lang="en-US" sz="1800" dirty="0" smtClean="0"/>
            </a:br>
            <a:r>
              <a:rPr lang="en-US" sz="1800" dirty="0" smtClean="0"/>
              <a:t>OWCP requires updated medical every 3 years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67598" cy="4724399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1" name="Right Arrow 90"/>
          <p:cNvSpPr/>
          <p:nvPr/>
        </p:nvSpPr>
        <p:spPr>
          <a:xfrm>
            <a:off x="2851310" y="2153689"/>
            <a:ext cx="826008" cy="48463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Flowchart: Decision 91"/>
          <p:cNvSpPr/>
          <p:nvPr/>
        </p:nvSpPr>
        <p:spPr>
          <a:xfrm>
            <a:off x="4153845" y="1458051"/>
            <a:ext cx="2188219" cy="184435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Do you have current medical w/ restrictions or current </a:t>
            </a:r>
            <a:r>
              <a:rPr lang="en-US" sz="1200" dirty="0" smtClean="0">
                <a:solidFill>
                  <a:schemeClr val="tx1"/>
                </a:solidFill>
              </a:rPr>
              <a:t>EN1032?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743101" y="2012866"/>
            <a:ext cx="1292336" cy="740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Request current EN1032 &amp;/or medical from OWCP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30554" y="1934957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95" name="TextBox 94"/>
          <p:cNvSpPr txBox="1"/>
          <p:nvPr/>
        </p:nvSpPr>
        <p:spPr>
          <a:xfrm>
            <a:off x="5272152" y="3157861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96" name="Straight Arrow Connector 95"/>
          <p:cNvCxnSpPr>
            <a:stCxn id="92" idx="3"/>
            <a:endCxn id="93" idx="1"/>
          </p:cNvCxnSpPr>
          <p:nvPr/>
        </p:nvCxnSpPr>
        <p:spPr>
          <a:xfrm>
            <a:off x="6342064" y="2380231"/>
            <a:ext cx="401037" cy="2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687541" y="3577761"/>
            <a:ext cx="1120825" cy="3282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98" name="Flowchart: Decision 97"/>
          <p:cNvSpPr/>
          <p:nvPr/>
        </p:nvSpPr>
        <p:spPr>
          <a:xfrm>
            <a:off x="4449801" y="4232597"/>
            <a:ext cx="1580753" cy="977668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Have medical residuals resolved?</a:t>
            </a:r>
            <a:endParaRPr lang="en-US" sz="1000" dirty="0"/>
          </a:p>
        </p:txBody>
      </p:sp>
      <p:sp>
        <p:nvSpPr>
          <p:cNvPr id="99" name="Rectangle 98"/>
          <p:cNvSpPr/>
          <p:nvPr/>
        </p:nvSpPr>
        <p:spPr>
          <a:xfrm>
            <a:off x="4671962" y="5681434"/>
            <a:ext cx="1143000" cy="51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OWCP terminates compensation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0" name="Flowchart: Decision 99"/>
          <p:cNvSpPr/>
          <p:nvPr/>
        </p:nvSpPr>
        <p:spPr>
          <a:xfrm>
            <a:off x="6561058" y="2950055"/>
            <a:ext cx="1668542" cy="111119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Current</a:t>
            </a:r>
          </a:p>
          <a:p>
            <a:pPr algn="ctr"/>
            <a:r>
              <a:rPr lang="en-US" sz="1000" dirty="0" smtClean="0"/>
              <a:t> </a:t>
            </a:r>
            <a:r>
              <a:rPr lang="en-US" sz="1000" dirty="0">
                <a:solidFill>
                  <a:schemeClr val="tx1"/>
                </a:solidFill>
              </a:rPr>
              <a:t>EN1032 &amp;/or medical </a:t>
            </a:r>
            <a:r>
              <a:rPr lang="en-US" sz="1000" dirty="0" smtClean="0"/>
              <a:t>received?</a:t>
            </a:r>
            <a:endParaRPr lang="en-US" sz="1000" dirty="0"/>
          </a:p>
        </p:txBody>
      </p:sp>
      <p:sp>
        <p:nvSpPr>
          <p:cNvPr id="101" name="Rectangle 100"/>
          <p:cNvSpPr/>
          <p:nvPr/>
        </p:nvSpPr>
        <p:spPr>
          <a:xfrm>
            <a:off x="6804739" y="4547431"/>
            <a:ext cx="1175119" cy="3561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02" name="Straight Arrow Connector 101"/>
          <p:cNvCxnSpPr>
            <a:stCxn id="93" idx="2"/>
            <a:endCxn id="100" idx="0"/>
          </p:cNvCxnSpPr>
          <p:nvPr/>
        </p:nvCxnSpPr>
        <p:spPr>
          <a:xfrm>
            <a:off x="7389269" y="2752982"/>
            <a:ext cx="6060" cy="197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00" idx="2"/>
            <a:endCxn id="101" idx="0"/>
          </p:cNvCxnSpPr>
          <p:nvPr/>
        </p:nvCxnSpPr>
        <p:spPr>
          <a:xfrm flipH="1">
            <a:off x="7392299" y="4061251"/>
            <a:ext cx="3030" cy="486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928509" y="3134537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105" name="Elbow Connector 104"/>
          <p:cNvCxnSpPr>
            <a:stCxn id="100" idx="3"/>
            <a:endCxn id="93" idx="3"/>
          </p:cNvCxnSpPr>
          <p:nvPr/>
        </p:nvCxnSpPr>
        <p:spPr>
          <a:xfrm flipH="1" flipV="1">
            <a:off x="8035437" y="2382924"/>
            <a:ext cx="194163" cy="1122729"/>
          </a:xfrm>
          <a:prstGeom prst="bentConnector3">
            <a:avLst>
              <a:gd name="adj1" fmla="val -1177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7469364" y="3971810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107" name="Straight Arrow Connector 106"/>
          <p:cNvCxnSpPr>
            <a:stCxn id="92" idx="2"/>
            <a:endCxn id="97" idx="0"/>
          </p:cNvCxnSpPr>
          <p:nvPr/>
        </p:nvCxnSpPr>
        <p:spPr>
          <a:xfrm flipH="1">
            <a:off x="5247954" y="3302410"/>
            <a:ext cx="1" cy="275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97" idx="2"/>
            <a:endCxn id="98" idx="0"/>
          </p:cNvCxnSpPr>
          <p:nvPr/>
        </p:nvCxnSpPr>
        <p:spPr>
          <a:xfrm flipH="1">
            <a:off x="5240178" y="3906029"/>
            <a:ext cx="7776" cy="326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98" idx="2"/>
            <a:endCxn id="99" idx="0"/>
          </p:cNvCxnSpPr>
          <p:nvPr/>
        </p:nvCxnSpPr>
        <p:spPr>
          <a:xfrm>
            <a:off x="5240178" y="5210265"/>
            <a:ext cx="3284" cy="471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280866" y="5139535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688721" y="4329704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12" name="Rectangle 111"/>
          <p:cNvSpPr/>
          <p:nvPr/>
        </p:nvSpPr>
        <p:spPr>
          <a:xfrm>
            <a:off x="6195218" y="5681434"/>
            <a:ext cx="1143000" cy="5154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1364167" y="3413206"/>
            <a:ext cx="1120909" cy="80037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 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7613210" y="5752357"/>
            <a:ext cx="921190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Case closed</a:t>
            </a:r>
            <a:endParaRPr lang="en-US" sz="1000" dirty="0"/>
          </a:p>
        </p:txBody>
      </p:sp>
      <p:cxnSp>
        <p:nvCxnSpPr>
          <p:cNvPr id="115" name="Straight Arrow Connector 114"/>
          <p:cNvCxnSpPr>
            <a:stCxn id="101" idx="1"/>
            <a:endCxn id="98" idx="3"/>
          </p:cNvCxnSpPr>
          <p:nvPr/>
        </p:nvCxnSpPr>
        <p:spPr>
          <a:xfrm flipH="1" flipV="1">
            <a:off x="6030554" y="4721431"/>
            <a:ext cx="774185" cy="4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9" idx="3"/>
            <a:endCxn id="112" idx="1"/>
          </p:cNvCxnSpPr>
          <p:nvPr/>
        </p:nvCxnSpPr>
        <p:spPr>
          <a:xfrm>
            <a:off x="5814962" y="5937095"/>
            <a:ext cx="380256" cy="2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2" idx="3"/>
            <a:endCxn id="114" idx="2"/>
          </p:cNvCxnSpPr>
          <p:nvPr/>
        </p:nvCxnSpPr>
        <p:spPr>
          <a:xfrm>
            <a:off x="7338218" y="5939162"/>
            <a:ext cx="274992" cy="3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lowchart: Decision 117"/>
          <p:cNvSpPr/>
          <p:nvPr/>
        </p:nvSpPr>
        <p:spPr>
          <a:xfrm>
            <a:off x="2760588" y="4114800"/>
            <a:ext cx="1400787" cy="1229552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Can person RTW at least 4 </a:t>
            </a:r>
            <a:r>
              <a:rPr lang="en-US" sz="1000" dirty="0" err="1" smtClean="0"/>
              <a:t>hrs</a:t>
            </a:r>
            <a:r>
              <a:rPr lang="en-US" sz="1000" dirty="0" smtClean="0"/>
              <a:t>/day?</a:t>
            </a:r>
            <a:endParaRPr lang="en-US" sz="1000" dirty="0"/>
          </a:p>
        </p:txBody>
      </p:sp>
      <p:sp>
        <p:nvSpPr>
          <p:cNvPr id="119" name="Oval 118"/>
          <p:cNvSpPr/>
          <p:nvPr/>
        </p:nvSpPr>
        <p:spPr>
          <a:xfrm>
            <a:off x="3088327" y="5526914"/>
            <a:ext cx="745311" cy="381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Pg. 8</a:t>
            </a:r>
            <a:endParaRPr lang="en-US" sz="1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800320" y="5894178"/>
            <a:ext cx="1179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RTW</a:t>
            </a:r>
            <a:endParaRPr lang="en-US" b="1" dirty="0"/>
          </a:p>
        </p:txBody>
      </p:sp>
      <p:sp>
        <p:nvSpPr>
          <p:cNvPr id="121" name="Rectangle 120"/>
          <p:cNvSpPr/>
          <p:nvPr/>
        </p:nvSpPr>
        <p:spPr>
          <a:xfrm>
            <a:off x="1346881" y="4487492"/>
            <a:ext cx="1155479" cy="46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22" name="Straight Arrow Connector 121"/>
          <p:cNvCxnSpPr>
            <a:stCxn id="98" idx="1"/>
            <a:endCxn id="118" idx="3"/>
          </p:cNvCxnSpPr>
          <p:nvPr/>
        </p:nvCxnSpPr>
        <p:spPr>
          <a:xfrm flipH="1">
            <a:off x="4161375" y="4721431"/>
            <a:ext cx="288426" cy="8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8" idx="2"/>
            <a:endCxn id="119" idx="0"/>
          </p:cNvCxnSpPr>
          <p:nvPr/>
        </p:nvCxnSpPr>
        <p:spPr>
          <a:xfrm>
            <a:off x="3460982" y="5344352"/>
            <a:ext cx="1" cy="182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8" idx="1"/>
            <a:endCxn id="121" idx="3"/>
          </p:cNvCxnSpPr>
          <p:nvPr/>
        </p:nvCxnSpPr>
        <p:spPr>
          <a:xfrm flipH="1" flipV="1">
            <a:off x="2502360" y="4721430"/>
            <a:ext cx="258228" cy="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21" idx="0"/>
            <a:endCxn id="113" idx="4"/>
          </p:cNvCxnSpPr>
          <p:nvPr/>
        </p:nvCxnSpPr>
        <p:spPr>
          <a:xfrm flipV="1">
            <a:off x="1924621" y="4213585"/>
            <a:ext cx="1" cy="27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402951" y="4360958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27" name="TextBox 126"/>
          <p:cNvSpPr txBox="1"/>
          <p:nvPr/>
        </p:nvSpPr>
        <p:spPr>
          <a:xfrm>
            <a:off x="3498387" y="5158048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7613650" y="1686764"/>
            <a:ext cx="381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929731" y="5357637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417613" y="5362957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063617" y="4181399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4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PW Case Review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Request EN1032 every year</a:t>
            </a:r>
            <a:br>
              <a:rPr lang="en-US" sz="2000" dirty="0"/>
            </a:br>
            <a:r>
              <a:rPr lang="en-US" sz="2000" dirty="0"/>
              <a:t>OWCP requires updated medical every </a:t>
            </a:r>
            <a:r>
              <a:rPr lang="en-US" sz="2000" dirty="0" smtClean="0"/>
              <a:t>2 </a:t>
            </a:r>
            <a:r>
              <a:rPr lang="en-US" sz="2000" dirty="0"/>
              <a:t>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7467598" cy="483234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1" name="Right Arrow 40"/>
          <p:cNvSpPr/>
          <p:nvPr/>
        </p:nvSpPr>
        <p:spPr>
          <a:xfrm>
            <a:off x="1784696" y="1945201"/>
            <a:ext cx="826008" cy="68707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Diamond 41"/>
          <p:cNvSpPr/>
          <p:nvPr/>
        </p:nvSpPr>
        <p:spPr>
          <a:xfrm>
            <a:off x="2856173" y="1537750"/>
            <a:ext cx="2133600" cy="1584025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Do you have current medical w/ </a:t>
            </a:r>
            <a:r>
              <a:rPr lang="en-US" sz="1000" dirty="0" smtClean="0">
                <a:solidFill>
                  <a:schemeClr val="tx1"/>
                </a:solidFill>
              </a:rPr>
              <a:t>restrictions or current EN1032?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960631" y="1945201"/>
            <a:ext cx="1553622" cy="762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Request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current EN1032 &amp;/or medical from OWCP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3086730" y="4045551"/>
            <a:ext cx="1672160" cy="1066800"/>
          </a:xfrm>
          <a:prstGeom prst="diamond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Have medical  residuals resolved?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5" name="Diamond 44"/>
          <p:cNvSpPr/>
          <p:nvPr/>
        </p:nvSpPr>
        <p:spPr>
          <a:xfrm>
            <a:off x="5887792" y="2888180"/>
            <a:ext cx="1699299" cy="1066800"/>
          </a:xfrm>
          <a:prstGeom prst="diamond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Current EN1032 &amp;/or medical received?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03755" y="5401180"/>
            <a:ext cx="1838109" cy="685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OWCP terminates compensation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56528" y="5392266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7606276" y="5486400"/>
            <a:ext cx="911435" cy="51536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Case closed</a:t>
            </a:r>
            <a:endParaRPr lang="en-US" sz="1000" dirty="0"/>
          </a:p>
        </p:txBody>
      </p:sp>
      <p:sp>
        <p:nvSpPr>
          <p:cNvPr id="49" name="Rectangle 48"/>
          <p:cNvSpPr/>
          <p:nvPr/>
        </p:nvSpPr>
        <p:spPr>
          <a:xfrm>
            <a:off x="1525420" y="4292197"/>
            <a:ext cx="1232039" cy="562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2" idx="3"/>
            <a:endCxn id="43" idx="1"/>
          </p:cNvCxnSpPr>
          <p:nvPr/>
        </p:nvCxnSpPr>
        <p:spPr>
          <a:xfrm flipV="1">
            <a:off x="4989773" y="2326201"/>
            <a:ext cx="970858" cy="3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735666" y="192604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124935" y="2915165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53" name="Straight Arrow Connector 52"/>
          <p:cNvCxnSpPr>
            <a:stCxn id="43" idx="2"/>
            <a:endCxn id="45" idx="0"/>
          </p:cNvCxnSpPr>
          <p:nvPr/>
        </p:nvCxnSpPr>
        <p:spPr>
          <a:xfrm>
            <a:off x="6737442" y="2707201"/>
            <a:ext cx="0" cy="180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73430" y="3053665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55" name="Elbow Connector 54"/>
          <p:cNvCxnSpPr/>
          <p:nvPr/>
        </p:nvCxnSpPr>
        <p:spPr>
          <a:xfrm flipH="1" flipV="1">
            <a:off x="7518899" y="2282453"/>
            <a:ext cx="59269" cy="1190970"/>
          </a:xfrm>
          <a:prstGeom prst="bentConnector3">
            <a:avLst>
              <a:gd name="adj1" fmla="val -3856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722908" y="3882365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044868" y="4901922"/>
            <a:ext cx="38959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cxnSp>
        <p:nvCxnSpPr>
          <p:cNvPr id="58" name="Straight Arrow Connector 57"/>
          <p:cNvCxnSpPr>
            <a:stCxn id="46" idx="3"/>
            <a:endCxn id="47" idx="1"/>
          </p:cNvCxnSpPr>
          <p:nvPr/>
        </p:nvCxnSpPr>
        <p:spPr>
          <a:xfrm flipV="1">
            <a:off x="4841864" y="5735166"/>
            <a:ext cx="1114664" cy="8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7" idx="3"/>
            <a:endCxn id="48" idx="2"/>
          </p:cNvCxnSpPr>
          <p:nvPr/>
        </p:nvCxnSpPr>
        <p:spPr>
          <a:xfrm>
            <a:off x="7099528" y="5735166"/>
            <a:ext cx="506748" cy="8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51309" y="3326590"/>
            <a:ext cx="1143000" cy="411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079385" y="4354889"/>
            <a:ext cx="1316111" cy="4411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EN1032 review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See Page 12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80629" y="4220121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cxnSp>
        <p:nvCxnSpPr>
          <p:cNvPr id="63" name="Straight Arrow Connector 62"/>
          <p:cNvCxnSpPr>
            <a:stCxn id="61" idx="1"/>
            <a:endCxn id="44" idx="3"/>
          </p:cNvCxnSpPr>
          <p:nvPr/>
        </p:nvCxnSpPr>
        <p:spPr>
          <a:xfrm flipH="1">
            <a:off x="4758890" y="4575460"/>
            <a:ext cx="1320495" cy="3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5" idx="2"/>
            <a:endCxn id="61" idx="0"/>
          </p:cNvCxnSpPr>
          <p:nvPr/>
        </p:nvCxnSpPr>
        <p:spPr>
          <a:xfrm flipH="1">
            <a:off x="6737441" y="3954980"/>
            <a:ext cx="1" cy="399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2"/>
            <a:endCxn id="60" idx="0"/>
          </p:cNvCxnSpPr>
          <p:nvPr/>
        </p:nvCxnSpPr>
        <p:spPr>
          <a:xfrm flipH="1">
            <a:off x="3922809" y="3121775"/>
            <a:ext cx="164" cy="204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0" idx="2"/>
            <a:endCxn id="44" idx="0"/>
          </p:cNvCxnSpPr>
          <p:nvPr/>
        </p:nvCxnSpPr>
        <p:spPr>
          <a:xfrm>
            <a:off x="3922809" y="3738263"/>
            <a:ext cx="1" cy="307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2"/>
            <a:endCxn id="46" idx="0"/>
          </p:cNvCxnSpPr>
          <p:nvPr/>
        </p:nvCxnSpPr>
        <p:spPr>
          <a:xfrm>
            <a:off x="3922810" y="5112351"/>
            <a:ext cx="0" cy="288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4" idx="1"/>
            <a:endCxn id="49" idx="3"/>
          </p:cNvCxnSpPr>
          <p:nvPr/>
        </p:nvCxnSpPr>
        <p:spPr>
          <a:xfrm flipH="1" flipV="1">
            <a:off x="2757459" y="4573320"/>
            <a:ext cx="329271" cy="5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1580737" y="3360761"/>
            <a:ext cx="1120909" cy="685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End (Review file next year)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49" idx="0"/>
            <a:endCxn id="69" idx="4"/>
          </p:cNvCxnSpPr>
          <p:nvPr/>
        </p:nvCxnSpPr>
        <p:spPr>
          <a:xfrm flipH="1" flipV="1">
            <a:off x="2141192" y="4046561"/>
            <a:ext cx="248" cy="24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388850" y="5104826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57103" y="5053711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88709" y="4000102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93134" y="1641036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083" y="233702"/>
            <a:ext cx="7467598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Return to Work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31919" y="2676830"/>
            <a:ext cx="1051688" cy="13039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RTW Conference Call or Meeting with all involved parties	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6966743" y="2676830"/>
            <a:ext cx="1676400" cy="1295399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Bureau located suitable work?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3560" y="3911768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8" name="Flowchart: Connector 27"/>
          <p:cNvSpPr/>
          <p:nvPr/>
        </p:nvSpPr>
        <p:spPr>
          <a:xfrm>
            <a:off x="7452365" y="4803410"/>
            <a:ext cx="725280" cy="405636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9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43560" y="2509548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43" name="Right Arrow 42"/>
          <p:cNvSpPr/>
          <p:nvPr/>
        </p:nvSpPr>
        <p:spPr>
          <a:xfrm>
            <a:off x="1391872" y="2806933"/>
            <a:ext cx="988090" cy="55538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RTW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0380" y="3201894"/>
            <a:ext cx="51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550401" y="2755630"/>
            <a:ext cx="1050049" cy="11512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RTW Preparation Gathering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>
            <a:stCxn id="6" idx="3"/>
            <a:endCxn id="39" idx="1"/>
          </p:cNvCxnSpPr>
          <p:nvPr/>
        </p:nvCxnSpPr>
        <p:spPr>
          <a:xfrm flipV="1">
            <a:off x="5083607" y="3320277"/>
            <a:ext cx="515280" cy="8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Connector 89"/>
          <p:cNvSpPr/>
          <p:nvPr/>
        </p:nvSpPr>
        <p:spPr>
          <a:xfrm>
            <a:off x="7456012" y="1987591"/>
            <a:ext cx="697863" cy="341588"/>
          </a:xfrm>
          <a:prstGeom prst="flowChartConnecto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Pg. 10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531099" y="1617164"/>
            <a:ext cx="547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VR</a:t>
            </a:r>
            <a:endParaRPr lang="en-US" sz="1400" b="1" dirty="0"/>
          </a:p>
        </p:txBody>
      </p:sp>
      <p:cxnSp>
        <p:nvCxnSpPr>
          <p:cNvPr id="95" name="Straight Arrow Connector 94"/>
          <p:cNvCxnSpPr>
            <a:stCxn id="7" idx="0"/>
            <a:endCxn id="90" idx="4"/>
          </p:cNvCxnSpPr>
          <p:nvPr/>
        </p:nvCxnSpPr>
        <p:spPr>
          <a:xfrm flipV="1">
            <a:off x="7804943" y="2329179"/>
            <a:ext cx="1" cy="347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233443" y="5211785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Job Offer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19782" y="2408354"/>
            <a:ext cx="45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6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84849" y="2307498"/>
            <a:ext cx="45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>
            <a:stCxn id="47" idx="3"/>
            <a:endCxn id="6" idx="1"/>
          </p:cNvCxnSpPr>
          <p:nvPr/>
        </p:nvCxnSpPr>
        <p:spPr>
          <a:xfrm flipV="1">
            <a:off x="3600450" y="3328783"/>
            <a:ext cx="431469" cy="2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  <a:endCxn id="28" idx="0"/>
          </p:cNvCxnSpPr>
          <p:nvPr/>
        </p:nvCxnSpPr>
        <p:spPr>
          <a:xfrm>
            <a:off x="7804943" y="3972229"/>
            <a:ext cx="10062" cy="831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98887" y="2668324"/>
            <a:ext cx="1051688" cy="13039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Locate Suitable Work	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9" idx="3"/>
            <a:endCxn id="7" idx="1"/>
          </p:cNvCxnSpPr>
          <p:nvPr/>
        </p:nvCxnSpPr>
        <p:spPr>
          <a:xfrm>
            <a:off x="6650575" y="3320277"/>
            <a:ext cx="316168" cy="4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349916" y="2288897"/>
            <a:ext cx="45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8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b="1" dirty="0"/>
              <a:t/>
            </a:r>
            <a:br>
              <a:rPr lang="en-US" sz="1400" b="1" dirty="0"/>
            </a:br>
            <a:r>
              <a:rPr lang="en-US" sz="2800" dirty="0" smtClean="0"/>
              <a:t>Job Offers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E674D-C7B3-493B-ACAB-8683AAF65A8A}" type="slidenum">
              <a:rPr lang="en-US" smtClean="0"/>
              <a:t>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12109" y="2140132"/>
            <a:ext cx="646021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Bureau makes job offer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Diamond 11"/>
          <p:cNvSpPr/>
          <p:nvPr/>
        </p:nvSpPr>
        <p:spPr>
          <a:xfrm>
            <a:off x="3141495" y="2170724"/>
            <a:ext cx="1370796" cy="842469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Does employee accept job?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3702" y="2170724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77245" y="2874694"/>
            <a:ext cx="38006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71099" y="4940991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991128" y="3265027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en-US" sz="1200" dirty="0" smtClean="0"/>
              <a:t>es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917297" y="3927550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545624" y="4992773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3328686" y="3375644"/>
            <a:ext cx="829371" cy="11985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Send declination statement, job offer &amp; PD to OWCP for suitability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Diamond 20"/>
          <p:cNvSpPr/>
          <p:nvPr/>
        </p:nvSpPr>
        <p:spPr>
          <a:xfrm>
            <a:off x="2587030" y="4812572"/>
            <a:ext cx="1670275" cy="1087741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OWCP determines job offer suitable?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5266275" y="4192433"/>
            <a:ext cx="381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5223978" y="3135463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2024710" y="3320135"/>
            <a:ext cx="1018736" cy="12192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Alter job offer to accommodate suitability determination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49213" y="5104213"/>
            <a:ext cx="872232" cy="6489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Notify OWCP – IW refused job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6" name="Diamond 25"/>
          <p:cNvSpPr/>
          <p:nvPr/>
        </p:nvSpPr>
        <p:spPr>
          <a:xfrm>
            <a:off x="7133224" y="3286769"/>
            <a:ext cx="1553576" cy="762191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Loss of wage earning?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39818" y="2197402"/>
            <a:ext cx="1367529" cy="762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Notify OWCP - Send Acceptance Statement, Job Offer and PD to OWCP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Diamond 27"/>
          <p:cNvSpPr/>
          <p:nvPr/>
        </p:nvSpPr>
        <p:spPr>
          <a:xfrm>
            <a:off x="6832010" y="2135049"/>
            <a:ext cx="2170574" cy="917696"/>
          </a:xfrm>
          <a:prstGeom prst="diamon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Complete 60 (Perm)/90 (Temp) day RTW?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66203" y="1960402"/>
            <a:ext cx="38023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N</a:t>
            </a:r>
            <a:r>
              <a:rPr lang="en-US" sz="1200" dirty="0" smtClean="0"/>
              <a:t>o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178007" y="3045484"/>
            <a:ext cx="792739" cy="6556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OWCP  establish WEC –PW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737115" y="5104213"/>
            <a:ext cx="1083910" cy="6489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OWCP terminates compensation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38791" y="2992680"/>
            <a:ext cx="43505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7457822" y="5896048"/>
            <a:ext cx="914400" cy="42581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Case closed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87030" y="1816247"/>
            <a:ext cx="25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9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74628" y="2994687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74376" y="2708293"/>
            <a:ext cx="47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18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41932" y="3066909"/>
            <a:ext cx="47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53608" y="47821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0654" y="188296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47886" y="40184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0380" y="3201894"/>
            <a:ext cx="51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6" name="Right Arrow 45"/>
          <p:cNvSpPr/>
          <p:nvPr/>
        </p:nvSpPr>
        <p:spPr>
          <a:xfrm>
            <a:off x="1301985" y="2027386"/>
            <a:ext cx="727638" cy="83770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Job Offer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737115" y="4052707"/>
            <a:ext cx="1516545" cy="71431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ln w="0"/>
                <a:solidFill>
                  <a:schemeClr val="tx1"/>
                </a:solidFill>
              </a:rPr>
              <a:t>End</a:t>
            </a:r>
          </a:p>
          <a:p>
            <a:pPr algn="ctr"/>
            <a:r>
              <a:rPr lang="en-US" sz="900" dirty="0" smtClean="0">
                <a:ln w="0"/>
                <a:solidFill>
                  <a:schemeClr val="tx1"/>
                </a:solidFill>
              </a:rPr>
              <a:t> Case status PW (Review file next year)</a:t>
            </a:r>
            <a:endParaRPr lang="en-US" sz="900" dirty="0">
              <a:ln w="0"/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50644" y="5255124"/>
            <a:ext cx="916565" cy="404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015595" y="493953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54" name="Straight Arrow Connector 53"/>
          <p:cNvCxnSpPr>
            <a:stCxn id="50" idx="2"/>
            <a:endCxn id="34" idx="0"/>
          </p:cNvCxnSpPr>
          <p:nvPr/>
        </p:nvCxnSpPr>
        <p:spPr>
          <a:xfrm>
            <a:off x="7908927" y="5659695"/>
            <a:ext cx="6095" cy="236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1" idx="3"/>
            <a:endCxn id="12" idx="1"/>
          </p:cNvCxnSpPr>
          <p:nvPr/>
        </p:nvCxnSpPr>
        <p:spPr>
          <a:xfrm flipV="1">
            <a:off x="2858130" y="2591959"/>
            <a:ext cx="283365" cy="5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406591" y="4336823"/>
            <a:ext cx="1004673" cy="5669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OWCP terminates compensation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3" idx="2"/>
            <a:endCxn id="50" idx="0"/>
          </p:cNvCxnSpPr>
          <p:nvPr/>
        </p:nvCxnSpPr>
        <p:spPr>
          <a:xfrm flipH="1">
            <a:off x="7908927" y="4903736"/>
            <a:ext cx="1" cy="351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462984" y="4809631"/>
            <a:ext cx="455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4" name="Content Placeholder 163"/>
          <p:cNvSpPr>
            <a:spLocks noGrp="1"/>
          </p:cNvSpPr>
          <p:nvPr>
            <p:ph sz="half" idx="1"/>
          </p:nvPr>
        </p:nvSpPr>
        <p:spPr>
          <a:xfrm>
            <a:off x="6178007" y="1438945"/>
            <a:ext cx="1417289" cy="44391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Contact CE for next step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6" name="Flowchart: Decision 165"/>
          <p:cNvSpPr/>
          <p:nvPr/>
        </p:nvSpPr>
        <p:spPr>
          <a:xfrm>
            <a:off x="4465829" y="3320229"/>
            <a:ext cx="1469635" cy="1038231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Does employee accept job?</a:t>
            </a:r>
          </a:p>
        </p:txBody>
      </p:sp>
      <p:cxnSp>
        <p:nvCxnSpPr>
          <p:cNvPr id="168" name="Straight Arrow Connector 167"/>
          <p:cNvCxnSpPr>
            <a:stCxn id="12" idx="3"/>
            <a:endCxn id="27" idx="1"/>
          </p:cNvCxnSpPr>
          <p:nvPr/>
        </p:nvCxnSpPr>
        <p:spPr>
          <a:xfrm flipV="1">
            <a:off x="4512291" y="2578402"/>
            <a:ext cx="327527" cy="13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27" idx="3"/>
            <a:endCxn id="28" idx="1"/>
          </p:cNvCxnSpPr>
          <p:nvPr/>
        </p:nvCxnSpPr>
        <p:spPr>
          <a:xfrm>
            <a:off x="6207347" y="2578402"/>
            <a:ext cx="624663" cy="15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28" idx="2"/>
            <a:endCxn id="26" idx="0"/>
          </p:cNvCxnSpPr>
          <p:nvPr/>
        </p:nvCxnSpPr>
        <p:spPr>
          <a:xfrm flipH="1">
            <a:off x="7910012" y="3052745"/>
            <a:ext cx="7285" cy="234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21" idx="1"/>
            <a:endCxn id="24" idx="2"/>
          </p:cNvCxnSpPr>
          <p:nvPr/>
        </p:nvCxnSpPr>
        <p:spPr>
          <a:xfrm rot="10800000">
            <a:off x="2534078" y="4539337"/>
            <a:ext cx="52952" cy="8171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>
            <a:stCxn id="24" idx="0"/>
            <a:endCxn id="11" idx="2"/>
          </p:cNvCxnSpPr>
          <p:nvPr/>
        </p:nvCxnSpPr>
        <p:spPr>
          <a:xfrm flipV="1">
            <a:off x="2534078" y="3054532"/>
            <a:ext cx="1042" cy="265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21" idx="3"/>
            <a:endCxn id="166" idx="1"/>
          </p:cNvCxnSpPr>
          <p:nvPr/>
        </p:nvCxnSpPr>
        <p:spPr>
          <a:xfrm flipV="1">
            <a:off x="4257305" y="3839345"/>
            <a:ext cx="208524" cy="15170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Elbow Connector 268"/>
          <p:cNvCxnSpPr>
            <a:stCxn id="166" idx="0"/>
            <a:endCxn id="27" idx="2"/>
          </p:cNvCxnSpPr>
          <p:nvPr/>
        </p:nvCxnSpPr>
        <p:spPr>
          <a:xfrm rot="5400000" flipH="1" flipV="1">
            <a:off x="5181702" y="2978348"/>
            <a:ext cx="360827" cy="3229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>
            <a:stCxn id="25" idx="3"/>
            <a:endCxn id="32" idx="1"/>
          </p:cNvCxnSpPr>
          <p:nvPr/>
        </p:nvCxnSpPr>
        <p:spPr>
          <a:xfrm>
            <a:off x="5521445" y="5428672"/>
            <a:ext cx="2156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Elbow Connector 292"/>
          <p:cNvCxnSpPr>
            <a:stCxn id="32" idx="3"/>
            <a:endCxn id="50" idx="1"/>
          </p:cNvCxnSpPr>
          <p:nvPr/>
        </p:nvCxnSpPr>
        <p:spPr>
          <a:xfrm>
            <a:off x="6821025" y="5428672"/>
            <a:ext cx="629619" cy="287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Elbow Connector 225"/>
          <p:cNvCxnSpPr>
            <a:stCxn id="20" idx="2"/>
            <a:endCxn id="21" idx="0"/>
          </p:cNvCxnSpPr>
          <p:nvPr/>
        </p:nvCxnSpPr>
        <p:spPr>
          <a:xfrm rot="5400000">
            <a:off x="3463579" y="4532779"/>
            <a:ext cx="238382" cy="3212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2" idx="2"/>
            <a:endCxn id="20" idx="0"/>
          </p:cNvCxnSpPr>
          <p:nvPr/>
        </p:nvCxnSpPr>
        <p:spPr>
          <a:xfrm rot="5400000">
            <a:off x="3603908" y="3152658"/>
            <a:ext cx="362451" cy="835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Arrow Connector 267"/>
          <p:cNvCxnSpPr>
            <a:stCxn id="26" idx="2"/>
            <a:endCxn id="73" idx="0"/>
          </p:cNvCxnSpPr>
          <p:nvPr/>
        </p:nvCxnSpPr>
        <p:spPr>
          <a:xfrm flipH="1">
            <a:off x="7908928" y="4048960"/>
            <a:ext cx="1084" cy="287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26" idx="1"/>
            <a:endCxn id="31" idx="3"/>
          </p:cNvCxnSpPr>
          <p:nvPr/>
        </p:nvCxnSpPr>
        <p:spPr>
          <a:xfrm rot="10800000">
            <a:off x="6970746" y="3373301"/>
            <a:ext cx="162478" cy="29456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31" idx="2"/>
            <a:endCxn id="47" idx="0"/>
          </p:cNvCxnSpPr>
          <p:nvPr/>
        </p:nvCxnSpPr>
        <p:spPr>
          <a:xfrm rot="5400000">
            <a:off x="6359088" y="3837417"/>
            <a:ext cx="351591" cy="789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>
            <a:stCxn id="28" idx="0"/>
            <a:endCxn id="164" idx="6"/>
          </p:cNvCxnSpPr>
          <p:nvPr/>
        </p:nvCxnSpPr>
        <p:spPr>
          <a:xfrm rot="16200000" flipV="1">
            <a:off x="7519224" y="1736975"/>
            <a:ext cx="474146" cy="322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998492" y="1454187"/>
            <a:ext cx="916565" cy="404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Update action log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164" idx="2"/>
            <a:endCxn id="65" idx="3"/>
          </p:cNvCxnSpPr>
          <p:nvPr/>
        </p:nvCxnSpPr>
        <p:spPr>
          <a:xfrm flipH="1" flipV="1">
            <a:off x="5915057" y="1656473"/>
            <a:ext cx="262950" cy="4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163"/>
          <p:cNvSpPr>
            <a:spLocks noGrp="1"/>
          </p:cNvSpPr>
          <p:nvPr>
            <p:ph sz="half" idx="1"/>
          </p:nvPr>
        </p:nvSpPr>
        <p:spPr>
          <a:xfrm>
            <a:off x="3043446" y="1434062"/>
            <a:ext cx="1664853" cy="54510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Follow through with CE recommendation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29" name="Elbow Connector 228"/>
          <p:cNvCxnSpPr>
            <a:stCxn id="65" idx="1"/>
            <a:endCxn id="69" idx="6"/>
          </p:cNvCxnSpPr>
          <p:nvPr/>
        </p:nvCxnSpPr>
        <p:spPr>
          <a:xfrm rot="10800000" flipV="1">
            <a:off x="4708300" y="1656473"/>
            <a:ext cx="290193" cy="501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Elbow Connector 238"/>
          <p:cNvCxnSpPr>
            <a:stCxn id="166" idx="2"/>
            <a:endCxn id="25" idx="0"/>
          </p:cNvCxnSpPr>
          <p:nvPr/>
        </p:nvCxnSpPr>
        <p:spPr>
          <a:xfrm rot="5400000">
            <a:off x="4770112" y="4673677"/>
            <a:ext cx="745753" cy="1153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00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</TotalTime>
  <Words>1369</Words>
  <Application>Microsoft Office PowerPoint</Application>
  <PresentationFormat>On-screen Show (4:3)</PresentationFormat>
  <Paragraphs>434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Calibri</vt:lpstr>
      <vt:lpstr>Helvetica</vt:lpstr>
      <vt:lpstr>Office Theme</vt:lpstr>
      <vt:lpstr>Standard Operating Procedures Long Term Case Management Last Updated January 2018</vt:lpstr>
      <vt:lpstr>PowerPoint Presentation</vt:lpstr>
      <vt:lpstr> Definitions of DOL’s Case Status Codes </vt:lpstr>
      <vt:lpstr>Long Term Case Review</vt:lpstr>
      <vt:lpstr>PR Case Review Request medical and EN1032 every year</vt:lpstr>
      <vt:lpstr>PN Case Review  Request EN1032 every year OWCP requires updated medical every 3 years</vt:lpstr>
      <vt:lpstr>PW Case Review Request EN1032 every year OWCP requires updated medical every 2 years</vt:lpstr>
      <vt:lpstr>Return to Work</vt:lpstr>
      <vt:lpstr> Job Offers </vt:lpstr>
      <vt:lpstr> Vocational Rehab</vt:lpstr>
      <vt:lpstr>DE Case Review Request CA-12 every year</vt:lpstr>
      <vt:lpstr>  </vt:lpstr>
      <vt:lpstr>  </vt:lpstr>
    </vt:vector>
  </TitlesOfParts>
  <Company>DOI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Pursley Martin</dc:creator>
  <cp:lastModifiedBy>Pfaff, Deborah Ann</cp:lastModifiedBy>
  <cp:revision>158</cp:revision>
  <cp:lastPrinted>2018-01-30T21:52:10Z</cp:lastPrinted>
  <dcterms:created xsi:type="dcterms:W3CDTF">2017-05-22T12:03:10Z</dcterms:created>
  <dcterms:modified xsi:type="dcterms:W3CDTF">2018-02-20T18:19:06Z</dcterms:modified>
</cp:coreProperties>
</file>