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1" r:id="rId4"/>
  </p:sldMasterIdLst>
  <p:notesMasterIdLst>
    <p:notesMasterId r:id="rId43"/>
  </p:notesMasterIdLst>
  <p:handoutMasterIdLst>
    <p:handoutMasterId r:id="rId44"/>
  </p:handoutMasterIdLst>
  <p:sldIdLst>
    <p:sldId id="256" r:id="rId5"/>
    <p:sldId id="257" r:id="rId6"/>
    <p:sldId id="280" r:id="rId7"/>
    <p:sldId id="276" r:id="rId8"/>
    <p:sldId id="275" r:id="rId9"/>
    <p:sldId id="281" r:id="rId10"/>
    <p:sldId id="258" r:id="rId11"/>
    <p:sldId id="261" r:id="rId12"/>
    <p:sldId id="282" r:id="rId13"/>
    <p:sldId id="268" r:id="rId14"/>
    <p:sldId id="267" r:id="rId15"/>
    <p:sldId id="294" r:id="rId16"/>
    <p:sldId id="266" r:id="rId17"/>
    <p:sldId id="265" r:id="rId18"/>
    <p:sldId id="264" r:id="rId19"/>
    <p:sldId id="263" r:id="rId20"/>
    <p:sldId id="297" r:id="rId21"/>
    <p:sldId id="274" r:id="rId22"/>
    <p:sldId id="283" r:id="rId23"/>
    <p:sldId id="284" r:id="rId24"/>
    <p:sldId id="277" r:id="rId25"/>
    <p:sldId id="278" r:id="rId26"/>
    <p:sldId id="285" r:id="rId27"/>
    <p:sldId id="286" r:id="rId28"/>
    <p:sldId id="289" r:id="rId29"/>
    <p:sldId id="298" r:id="rId30"/>
    <p:sldId id="288" r:id="rId31"/>
    <p:sldId id="271" r:id="rId32"/>
    <p:sldId id="270" r:id="rId33"/>
    <p:sldId id="269" r:id="rId34"/>
    <p:sldId id="260" r:id="rId35"/>
    <p:sldId id="295" r:id="rId36"/>
    <p:sldId id="296" r:id="rId37"/>
    <p:sldId id="259" r:id="rId38"/>
    <p:sldId id="291" r:id="rId39"/>
    <p:sldId id="292" r:id="rId40"/>
    <p:sldId id="293" r:id="rId41"/>
    <p:sldId id="262" r:id="rId42"/>
  </p:sldIdLst>
  <p:sldSz cx="9144000" cy="6858000" type="screen4x3"/>
  <p:notesSz cx="697388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94" autoAdjust="0"/>
    <p:restoredTop sz="81024" autoAdjust="0"/>
  </p:normalViewPr>
  <p:slideViewPr>
    <p:cSldViewPr>
      <p:cViewPr varScale="1">
        <p:scale>
          <a:sx n="93" d="100"/>
          <a:sy n="93" d="100"/>
        </p:scale>
        <p:origin x="48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620" tIns="46310" rIns="92620" bIns="46310" rtlCol="0"/>
          <a:lstStyle>
            <a:lvl1pPr algn="l">
              <a:defRPr sz="1200"/>
            </a:lvl1pPr>
          </a:lstStyle>
          <a:p>
            <a:endParaRPr lang="en-US"/>
          </a:p>
        </p:txBody>
      </p:sp>
      <p:sp>
        <p:nvSpPr>
          <p:cNvPr id="3" name="Date Placeholder 2"/>
          <p:cNvSpPr>
            <a:spLocks noGrp="1"/>
          </p:cNvSpPr>
          <p:nvPr>
            <p:ph type="dt" sz="quarter" idx="1"/>
          </p:nvPr>
        </p:nvSpPr>
        <p:spPr>
          <a:xfrm>
            <a:off x="3950256" y="0"/>
            <a:ext cx="3022018" cy="461804"/>
          </a:xfrm>
          <a:prstGeom prst="rect">
            <a:avLst/>
          </a:prstGeom>
        </p:spPr>
        <p:txBody>
          <a:bodyPr vert="horz" lIns="92620" tIns="46310" rIns="92620" bIns="46310" rtlCol="0"/>
          <a:lstStyle>
            <a:lvl1pPr algn="r">
              <a:defRPr sz="1200"/>
            </a:lvl1pPr>
          </a:lstStyle>
          <a:p>
            <a:fld id="{42350E78-F6E6-4BD6-86AF-8D6070DF79BD}" type="datetimeFigureOut">
              <a:rPr lang="en-US" smtClean="0"/>
              <a:t>9/30/2020</a:t>
            </a:fld>
            <a:endParaRPr lang="en-US"/>
          </a:p>
        </p:txBody>
      </p:sp>
      <p:sp>
        <p:nvSpPr>
          <p:cNvPr id="4" name="Footer Placeholder 3"/>
          <p:cNvSpPr>
            <a:spLocks noGrp="1"/>
          </p:cNvSpPr>
          <p:nvPr>
            <p:ph type="ftr" sz="quarter" idx="2"/>
          </p:nvPr>
        </p:nvSpPr>
        <p:spPr>
          <a:xfrm>
            <a:off x="0" y="8772668"/>
            <a:ext cx="3022018" cy="461804"/>
          </a:xfrm>
          <a:prstGeom prst="rect">
            <a:avLst/>
          </a:prstGeom>
        </p:spPr>
        <p:txBody>
          <a:bodyPr vert="horz" lIns="92620" tIns="46310" rIns="92620" bIns="46310" rtlCol="0" anchor="b"/>
          <a:lstStyle>
            <a:lvl1pPr algn="l">
              <a:defRPr sz="1200"/>
            </a:lvl1pPr>
          </a:lstStyle>
          <a:p>
            <a:endParaRPr lang="en-US"/>
          </a:p>
        </p:txBody>
      </p:sp>
      <p:sp>
        <p:nvSpPr>
          <p:cNvPr id="5" name="Slide Number Placeholder 4"/>
          <p:cNvSpPr>
            <a:spLocks noGrp="1"/>
          </p:cNvSpPr>
          <p:nvPr>
            <p:ph type="sldNum" sz="quarter" idx="3"/>
          </p:nvPr>
        </p:nvSpPr>
        <p:spPr>
          <a:xfrm>
            <a:off x="3950256" y="8772668"/>
            <a:ext cx="3022018" cy="461804"/>
          </a:xfrm>
          <a:prstGeom prst="rect">
            <a:avLst/>
          </a:prstGeom>
        </p:spPr>
        <p:txBody>
          <a:bodyPr vert="horz" lIns="92620" tIns="46310" rIns="92620" bIns="46310" rtlCol="0" anchor="b"/>
          <a:lstStyle>
            <a:lvl1pPr algn="r">
              <a:defRPr sz="1200"/>
            </a:lvl1pPr>
          </a:lstStyle>
          <a:p>
            <a:fld id="{71BFF1E1-41A5-44FA-9357-0E3BE7E93F2D}" type="slidenum">
              <a:rPr lang="en-US" smtClean="0"/>
              <a:t>‹#›</a:t>
            </a:fld>
            <a:endParaRPr lang="en-US"/>
          </a:p>
        </p:txBody>
      </p:sp>
    </p:spTree>
    <p:extLst>
      <p:ext uri="{BB962C8B-B14F-4D97-AF65-F5344CB8AC3E}">
        <p14:creationId xmlns:p14="http://schemas.microsoft.com/office/powerpoint/2010/main" val="5518434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620" tIns="46310" rIns="92620" bIns="46310" rtlCol="0"/>
          <a:lstStyle>
            <a:lvl1pPr algn="l">
              <a:defRPr sz="1200"/>
            </a:lvl1pPr>
          </a:lstStyle>
          <a:p>
            <a:endParaRPr lang="en-US"/>
          </a:p>
        </p:txBody>
      </p:sp>
      <p:sp>
        <p:nvSpPr>
          <p:cNvPr id="3" name="Date Placeholder 2"/>
          <p:cNvSpPr>
            <a:spLocks noGrp="1"/>
          </p:cNvSpPr>
          <p:nvPr>
            <p:ph type="dt" idx="1"/>
          </p:nvPr>
        </p:nvSpPr>
        <p:spPr>
          <a:xfrm>
            <a:off x="3950256" y="0"/>
            <a:ext cx="3022018" cy="461804"/>
          </a:xfrm>
          <a:prstGeom prst="rect">
            <a:avLst/>
          </a:prstGeom>
        </p:spPr>
        <p:txBody>
          <a:bodyPr vert="horz" lIns="92620" tIns="46310" rIns="92620" bIns="46310" rtlCol="0"/>
          <a:lstStyle>
            <a:lvl1pPr algn="r">
              <a:defRPr sz="1200"/>
            </a:lvl1pPr>
          </a:lstStyle>
          <a:p>
            <a:fld id="{135BD172-E0AB-4B0E-BFEC-612491E90735}" type="datetimeFigureOut">
              <a:rPr lang="en-US" smtClean="0"/>
              <a:t>9/30/2020</a:t>
            </a:fld>
            <a:endParaRPr lang="en-US"/>
          </a:p>
        </p:txBody>
      </p:sp>
      <p:sp>
        <p:nvSpPr>
          <p:cNvPr id="4" name="Slide Image Placeholder 3"/>
          <p:cNvSpPr>
            <a:spLocks noGrp="1" noRot="1" noChangeAspect="1"/>
          </p:cNvSpPr>
          <p:nvPr>
            <p:ph type="sldImg" idx="2"/>
          </p:nvPr>
        </p:nvSpPr>
        <p:spPr>
          <a:xfrm>
            <a:off x="1177925" y="692150"/>
            <a:ext cx="4618038" cy="3463925"/>
          </a:xfrm>
          <a:prstGeom prst="rect">
            <a:avLst/>
          </a:prstGeom>
          <a:noFill/>
          <a:ln w="12700">
            <a:solidFill>
              <a:prstClr val="black"/>
            </a:solidFill>
          </a:ln>
        </p:spPr>
        <p:txBody>
          <a:bodyPr vert="horz" lIns="92620" tIns="46310" rIns="92620" bIns="46310" rtlCol="0" anchor="ctr"/>
          <a:lstStyle/>
          <a:p>
            <a:endParaRPr lang="en-US"/>
          </a:p>
        </p:txBody>
      </p:sp>
      <p:sp>
        <p:nvSpPr>
          <p:cNvPr id="5" name="Notes Placeholder 4"/>
          <p:cNvSpPr>
            <a:spLocks noGrp="1"/>
          </p:cNvSpPr>
          <p:nvPr>
            <p:ph type="body" sz="quarter" idx="3"/>
          </p:nvPr>
        </p:nvSpPr>
        <p:spPr>
          <a:xfrm>
            <a:off x="697389" y="4387136"/>
            <a:ext cx="5579110" cy="4156234"/>
          </a:xfrm>
          <a:prstGeom prst="rect">
            <a:avLst/>
          </a:prstGeom>
        </p:spPr>
        <p:txBody>
          <a:bodyPr vert="horz" lIns="92620" tIns="46310" rIns="92620" bIns="463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22018" cy="461804"/>
          </a:xfrm>
          <a:prstGeom prst="rect">
            <a:avLst/>
          </a:prstGeom>
        </p:spPr>
        <p:txBody>
          <a:bodyPr vert="horz" lIns="92620" tIns="46310" rIns="92620" bIns="46310" rtlCol="0" anchor="b"/>
          <a:lstStyle>
            <a:lvl1pPr algn="l">
              <a:defRPr sz="1200"/>
            </a:lvl1pPr>
          </a:lstStyle>
          <a:p>
            <a:endParaRPr lang="en-US"/>
          </a:p>
        </p:txBody>
      </p:sp>
      <p:sp>
        <p:nvSpPr>
          <p:cNvPr id="7" name="Slide Number Placeholder 6"/>
          <p:cNvSpPr>
            <a:spLocks noGrp="1"/>
          </p:cNvSpPr>
          <p:nvPr>
            <p:ph type="sldNum" sz="quarter" idx="5"/>
          </p:nvPr>
        </p:nvSpPr>
        <p:spPr>
          <a:xfrm>
            <a:off x="3950256" y="8772668"/>
            <a:ext cx="3022018" cy="461804"/>
          </a:xfrm>
          <a:prstGeom prst="rect">
            <a:avLst/>
          </a:prstGeom>
        </p:spPr>
        <p:txBody>
          <a:bodyPr vert="horz" lIns="92620" tIns="46310" rIns="92620" bIns="46310" rtlCol="0" anchor="b"/>
          <a:lstStyle>
            <a:lvl1pPr algn="r">
              <a:defRPr sz="1200"/>
            </a:lvl1pPr>
          </a:lstStyle>
          <a:p>
            <a:fld id="{3E768278-7274-4B08-B71E-2B8C43FAE80C}" type="slidenum">
              <a:rPr lang="en-US" smtClean="0"/>
              <a:t>‹#›</a:t>
            </a:fld>
            <a:endParaRPr lang="en-US"/>
          </a:p>
        </p:txBody>
      </p:sp>
    </p:spTree>
    <p:extLst>
      <p:ext uri="{BB962C8B-B14F-4D97-AF65-F5344CB8AC3E}">
        <p14:creationId xmlns:p14="http://schemas.microsoft.com/office/powerpoint/2010/main" val="16982867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768278-7274-4B08-B71E-2B8C43FAE80C}" type="slidenum">
              <a:rPr lang="en-US" smtClean="0"/>
              <a:t>1</a:t>
            </a:fld>
            <a:endParaRPr lang="en-US"/>
          </a:p>
        </p:txBody>
      </p:sp>
    </p:spTree>
    <p:extLst>
      <p:ext uri="{BB962C8B-B14F-4D97-AF65-F5344CB8AC3E}">
        <p14:creationId xmlns:p14="http://schemas.microsoft.com/office/powerpoint/2010/main" val="1929521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768278-7274-4B08-B71E-2B8C43FAE80C}" type="slidenum">
              <a:rPr lang="en-US" smtClean="0"/>
              <a:t>27</a:t>
            </a:fld>
            <a:endParaRPr lang="en-US"/>
          </a:p>
        </p:txBody>
      </p:sp>
    </p:spTree>
    <p:extLst>
      <p:ext uri="{BB962C8B-B14F-4D97-AF65-F5344CB8AC3E}">
        <p14:creationId xmlns:p14="http://schemas.microsoft.com/office/powerpoint/2010/main" val="2473916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768278-7274-4B08-B71E-2B8C43FAE80C}" type="slidenum">
              <a:rPr lang="en-US" smtClean="0"/>
              <a:t>28</a:t>
            </a:fld>
            <a:endParaRPr lang="en-US"/>
          </a:p>
        </p:txBody>
      </p:sp>
    </p:spTree>
    <p:extLst>
      <p:ext uri="{BB962C8B-B14F-4D97-AF65-F5344CB8AC3E}">
        <p14:creationId xmlns:p14="http://schemas.microsoft.com/office/powerpoint/2010/main" val="484698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768278-7274-4B08-B71E-2B8C43FAE80C}" type="slidenum">
              <a:rPr lang="en-US" smtClean="0"/>
              <a:t>29</a:t>
            </a:fld>
            <a:endParaRPr lang="en-US"/>
          </a:p>
        </p:txBody>
      </p:sp>
    </p:spTree>
    <p:extLst>
      <p:ext uri="{BB962C8B-B14F-4D97-AF65-F5344CB8AC3E}">
        <p14:creationId xmlns:p14="http://schemas.microsoft.com/office/powerpoint/2010/main" val="1152554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768278-7274-4B08-B71E-2B8C43FAE80C}" type="slidenum">
              <a:rPr lang="en-US" smtClean="0"/>
              <a:t>2</a:t>
            </a:fld>
            <a:endParaRPr lang="en-US"/>
          </a:p>
        </p:txBody>
      </p:sp>
    </p:spTree>
    <p:extLst>
      <p:ext uri="{BB962C8B-B14F-4D97-AF65-F5344CB8AC3E}">
        <p14:creationId xmlns:p14="http://schemas.microsoft.com/office/powerpoint/2010/main" val="1889373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68278-7274-4B08-B71E-2B8C43FAE80C}" type="slidenum">
              <a:rPr lang="en-US" smtClean="0"/>
              <a:t>5</a:t>
            </a:fld>
            <a:endParaRPr lang="en-US"/>
          </a:p>
        </p:txBody>
      </p:sp>
    </p:spTree>
    <p:extLst>
      <p:ext uri="{BB962C8B-B14F-4D97-AF65-F5344CB8AC3E}">
        <p14:creationId xmlns:p14="http://schemas.microsoft.com/office/powerpoint/2010/main" val="2989728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768278-7274-4B08-B71E-2B8C43FAE80C}" type="slidenum">
              <a:rPr lang="en-US" smtClean="0"/>
              <a:t>17</a:t>
            </a:fld>
            <a:endParaRPr lang="en-US"/>
          </a:p>
        </p:txBody>
      </p:sp>
    </p:spTree>
    <p:extLst>
      <p:ext uri="{BB962C8B-B14F-4D97-AF65-F5344CB8AC3E}">
        <p14:creationId xmlns:p14="http://schemas.microsoft.com/office/powerpoint/2010/main" val="1461023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768278-7274-4B08-B71E-2B8C43FAE80C}" type="slidenum">
              <a:rPr lang="en-US" smtClean="0"/>
              <a:t>18</a:t>
            </a:fld>
            <a:endParaRPr lang="en-US"/>
          </a:p>
        </p:txBody>
      </p:sp>
    </p:spTree>
    <p:extLst>
      <p:ext uri="{BB962C8B-B14F-4D97-AF65-F5344CB8AC3E}">
        <p14:creationId xmlns:p14="http://schemas.microsoft.com/office/powerpoint/2010/main" val="2822809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768278-7274-4B08-B71E-2B8C43FAE80C}" type="slidenum">
              <a:rPr lang="en-US" smtClean="0"/>
              <a:t>19</a:t>
            </a:fld>
            <a:endParaRPr lang="en-US"/>
          </a:p>
        </p:txBody>
      </p:sp>
    </p:spTree>
    <p:extLst>
      <p:ext uri="{BB962C8B-B14F-4D97-AF65-F5344CB8AC3E}">
        <p14:creationId xmlns:p14="http://schemas.microsoft.com/office/powerpoint/2010/main" val="426392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Traumatic Injury: You are correct! Since John described an event that occurred during work day or shift this would be considered a traumatic injury.</a:t>
            </a:r>
          </a:p>
          <a:p>
            <a:endParaRPr lang="en-US" dirty="0"/>
          </a:p>
          <a:p>
            <a:r>
              <a:rPr lang="en-US" dirty="0"/>
              <a:t>B.) Occupational Disease/Illness: Sorry you are incorrect. John described and injury that occurred during one work day, or shift. This would make it a traumatic injury.</a:t>
            </a:r>
          </a:p>
        </p:txBody>
      </p:sp>
      <p:sp>
        <p:nvSpPr>
          <p:cNvPr id="4" name="Slide Number Placeholder 3"/>
          <p:cNvSpPr>
            <a:spLocks noGrp="1"/>
          </p:cNvSpPr>
          <p:nvPr>
            <p:ph type="sldNum" sz="quarter" idx="5"/>
          </p:nvPr>
        </p:nvSpPr>
        <p:spPr/>
        <p:txBody>
          <a:bodyPr/>
          <a:lstStyle/>
          <a:p>
            <a:fld id="{3E768278-7274-4B08-B71E-2B8C43FAE80C}" type="slidenum">
              <a:rPr lang="en-US" smtClean="0"/>
              <a:t>23</a:t>
            </a:fld>
            <a:endParaRPr lang="en-US"/>
          </a:p>
        </p:txBody>
      </p:sp>
    </p:spTree>
    <p:extLst>
      <p:ext uri="{BB962C8B-B14F-4D97-AF65-F5344CB8AC3E}">
        <p14:creationId xmlns:p14="http://schemas.microsoft.com/office/powerpoint/2010/main" val="2684636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Send John home and tell him you hope he feels better. Sorry, this answer option is incorrect</a:t>
            </a:r>
          </a:p>
          <a:p>
            <a:endParaRPr lang="en-US" dirty="0"/>
          </a:p>
          <a:p>
            <a:r>
              <a:rPr lang="en-US" dirty="0"/>
              <a:t>B.) Explain to John that he will have to take sick leave since he has a pre-existing knee condition: Sorry, this answer option is incorrect</a:t>
            </a:r>
          </a:p>
          <a:p>
            <a:endParaRPr lang="en-US" dirty="0"/>
          </a:p>
          <a:p>
            <a:r>
              <a:rPr lang="en-US" dirty="0"/>
              <a:t>C.) Explain to John that he can either take leave or file a workers’ compensation claim and request time off under FECA: This answer option is correct</a:t>
            </a:r>
          </a:p>
          <a:p>
            <a:endParaRPr lang="en-US" dirty="0"/>
          </a:p>
          <a:p>
            <a:r>
              <a:rPr lang="en-US" dirty="0"/>
              <a:t>D.) None of the above: Sorry, this answer option is incorrect</a:t>
            </a:r>
          </a:p>
          <a:p>
            <a:endParaRPr lang="en-US" dirty="0"/>
          </a:p>
          <a:p>
            <a:endParaRPr lang="en-US" dirty="0"/>
          </a:p>
        </p:txBody>
      </p:sp>
      <p:sp>
        <p:nvSpPr>
          <p:cNvPr id="4" name="Slide Number Placeholder 3"/>
          <p:cNvSpPr>
            <a:spLocks noGrp="1"/>
          </p:cNvSpPr>
          <p:nvPr>
            <p:ph type="sldNum" sz="quarter" idx="5"/>
          </p:nvPr>
        </p:nvSpPr>
        <p:spPr/>
        <p:txBody>
          <a:bodyPr/>
          <a:lstStyle/>
          <a:p>
            <a:fld id="{3E768278-7274-4B08-B71E-2B8C43FAE80C}" type="slidenum">
              <a:rPr lang="en-US" smtClean="0"/>
              <a:t>24</a:t>
            </a:fld>
            <a:endParaRPr lang="en-US"/>
          </a:p>
        </p:txBody>
      </p:sp>
    </p:spTree>
    <p:extLst>
      <p:ext uri="{BB962C8B-B14F-4D97-AF65-F5344CB8AC3E}">
        <p14:creationId xmlns:p14="http://schemas.microsoft.com/office/powerpoint/2010/main" val="1771379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768278-7274-4B08-B71E-2B8C43FAE80C}" type="slidenum">
              <a:rPr lang="en-US" smtClean="0"/>
              <a:t>26</a:t>
            </a:fld>
            <a:endParaRPr lang="en-US"/>
          </a:p>
        </p:txBody>
      </p:sp>
    </p:spTree>
    <p:extLst>
      <p:ext uri="{BB962C8B-B14F-4D97-AF65-F5344CB8AC3E}">
        <p14:creationId xmlns:p14="http://schemas.microsoft.com/office/powerpoint/2010/main" val="1128032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0226" y="3276600"/>
            <a:ext cx="7772400" cy="609600"/>
          </a:xfrm>
        </p:spPr>
        <p:txBody>
          <a:bodyPr anchor="ctr">
            <a:normAutofit/>
          </a:bodyPr>
          <a:lstStyle>
            <a:lvl1pPr marL="0" indent="0" algn="ctr">
              <a:spcBef>
                <a:spcPts val="0"/>
              </a:spcBef>
              <a:buNone/>
              <a:defRPr sz="2400" i="1">
                <a:solidFill>
                  <a:schemeClr val="tx1">
                    <a:tint val="75000"/>
                  </a:schemeClr>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a:t>
            </a:r>
          </a:p>
        </p:txBody>
      </p:sp>
      <p:cxnSp>
        <p:nvCxnSpPr>
          <p:cNvPr id="9" name="Straight Connector 8"/>
          <p:cNvCxnSpPr/>
          <p:nvPr userDrawn="1"/>
        </p:nvCxnSpPr>
        <p:spPr>
          <a:xfrm>
            <a:off x="685805" y="3276600"/>
            <a:ext cx="77724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itle 10"/>
          <p:cNvSpPr>
            <a:spLocks noGrp="1"/>
          </p:cNvSpPr>
          <p:nvPr>
            <p:ph type="title"/>
          </p:nvPr>
        </p:nvSpPr>
        <p:spPr>
          <a:xfrm>
            <a:off x="457205" y="2190750"/>
            <a:ext cx="8229600" cy="1143000"/>
          </a:xfrm>
        </p:spPr>
        <p:txBody>
          <a:bodyPr/>
          <a:lstStyle/>
          <a:p>
            <a:r>
              <a:rPr lang="en-US" dirty="0"/>
              <a:t>Click to edit Master title</a:t>
            </a:r>
          </a:p>
        </p:txBody>
      </p:sp>
      <p:sp>
        <p:nvSpPr>
          <p:cNvPr id="16" name="Text Placeholder 15"/>
          <p:cNvSpPr>
            <a:spLocks noGrp="1"/>
          </p:cNvSpPr>
          <p:nvPr>
            <p:ph type="body" sz="quarter" idx="10" hasCustomPrompt="1"/>
          </p:nvPr>
        </p:nvSpPr>
        <p:spPr>
          <a:xfrm>
            <a:off x="1371605" y="4724400"/>
            <a:ext cx="6400800" cy="304800"/>
          </a:xfrm>
        </p:spPr>
        <p:txBody>
          <a:bodyPr anchor="ctr">
            <a:noAutofit/>
          </a:bodyPr>
          <a:lstStyle>
            <a:lvl1pPr marL="0" indent="0" algn="ctr">
              <a:buNone/>
              <a:defRPr sz="1800" baseline="0"/>
            </a:lvl1pPr>
            <a:lvl2pPr marL="457200" indent="0">
              <a:buNone/>
              <a:defRPr sz="2400"/>
            </a:lvl2pPr>
            <a:lvl3pPr>
              <a:defRPr sz="2400"/>
            </a:lvl3pPr>
            <a:lvl4pPr>
              <a:defRPr sz="2400"/>
            </a:lvl4pPr>
            <a:lvl5pPr>
              <a:defRPr sz="2400"/>
            </a:lvl5pPr>
          </a:lstStyle>
          <a:p>
            <a:pPr lvl="0"/>
            <a:r>
              <a:rPr lang="en-US" dirty="0"/>
              <a:t>Position</a:t>
            </a:r>
          </a:p>
        </p:txBody>
      </p:sp>
      <p:sp>
        <p:nvSpPr>
          <p:cNvPr id="19" name="Text Placeholder 15"/>
          <p:cNvSpPr>
            <a:spLocks noGrp="1"/>
          </p:cNvSpPr>
          <p:nvPr>
            <p:ph type="body" sz="quarter" idx="11" hasCustomPrompt="1"/>
          </p:nvPr>
        </p:nvSpPr>
        <p:spPr>
          <a:xfrm>
            <a:off x="1371605" y="5029200"/>
            <a:ext cx="6400800" cy="304800"/>
          </a:xfrm>
        </p:spPr>
        <p:txBody>
          <a:bodyPr anchor="ctr">
            <a:noAutofit/>
          </a:bodyPr>
          <a:lstStyle>
            <a:lvl1pPr marL="0" indent="0" algn="ctr">
              <a:buNone/>
              <a:defRPr sz="1800"/>
            </a:lvl1pPr>
            <a:lvl2pPr marL="457200" indent="0">
              <a:buNone/>
              <a:defRPr sz="2400"/>
            </a:lvl2pPr>
            <a:lvl3pPr>
              <a:defRPr sz="2400"/>
            </a:lvl3pPr>
            <a:lvl4pPr>
              <a:defRPr sz="2400"/>
            </a:lvl4pPr>
            <a:lvl5pPr>
              <a:defRPr sz="2400"/>
            </a:lvl5pPr>
          </a:lstStyle>
          <a:p>
            <a:pPr lvl="0"/>
            <a:r>
              <a:rPr lang="en-US" dirty="0"/>
              <a:t>Division</a:t>
            </a:r>
          </a:p>
        </p:txBody>
      </p:sp>
      <p:sp>
        <p:nvSpPr>
          <p:cNvPr id="20" name="Text Placeholder 15"/>
          <p:cNvSpPr>
            <a:spLocks noGrp="1"/>
          </p:cNvSpPr>
          <p:nvPr>
            <p:ph type="body" sz="quarter" idx="12" hasCustomPrompt="1"/>
          </p:nvPr>
        </p:nvSpPr>
        <p:spPr>
          <a:xfrm>
            <a:off x="1371605" y="5334000"/>
            <a:ext cx="6400800" cy="304800"/>
          </a:xfrm>
        </p:spPr>
        <p:txBody>
          <a:bodyPr anchor="ctr">
            <a:noAutofit/>
          </a:bodyPr>
          <a:lstStyle>
            <a:lvl1pPr marL="0" indent="0" algn="ctr">
              <a:buNone/>
              <a:defRPr sz="1800"/>
            </a:lvl1pPr>
            <a:lvl2pPr marL="457200" indent="0">
              <a:buNone/>
              <a:defRPr sz="2400"/>
            </a:lvl2pPr>
            <a:lvl3pPr>
              <a:defRPr sz="2400"/>
            </a:lvl3pPr>
            <a:lvl4pPr>
              <a:defRPr sz="2400"/>
            </a:lvl4pPr>
            <a:lvl5pPr>
              <a:defRPr sz="2400"/>
            </a:lvl5pPr>
          </a:lstStyle>
          <a:p>
            <a:pPr lvl="0"/>
            <a:r>
              <a:rPr lang="en-US" dirty="0"/>
              <a:t>Date</a:t>
            </a:r>
          </a:p>
        </p:txBody>
      </p:sp>
      <p:sp>
        <p:nvSpPr>
          <p:cNvPr id="13" name="Flowchart: Stored Data 9"/>
          <p:cNvSpPr/>
          <p:nvPr/>
        </p:nvSpPr>
        <p:spPr>
          <a:xfrm rot="5400000">
            <a:off x="3354598" y="-3425655"/>
            <a:ext cx="2425660" cy="9153144"/>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463 w 8796"/>
              <a:gd name="connsiteY0" fmla="*/ 0 h 10000"/>
              <a:gd name="connsiteX1" fmla="*/ 8796 w 8796"/>
              <a:gd name="connsiteY1" fmla="*/ 0 h 10000"/>
              <a:gd name="connsiteX2" fmla="*/ 7129 w 8796"/>
              <a:gd name="connsiteY2" fmla="*/ 5000 h 10000"/>
              <a:gd name="connsiteX3" fmla="*/ 8796 w 8796"/>
              <a:gd name="connsiteY3" fmla="*/ 10000 h 10000"/>
              <a:gd name="connsiteX4" fmla="*/ 463 w 8796"/>
              <a:gd name="connsiteY4" fmla="*/ 10000 h 10000"/>
              <a:gd name="connsiteX5" fmla="*/ 282 w 8796"/>
              <a:gd name="connsiteY5" fmla="*/ 5000 h 10000"/>
              <a:gd name="connsiteX6" fmla="*/ 463 w 8796"/>
              <a:gd name="connsiteY6" fmla="*/ 0 h 10000"/>
              <a:gd name="connsiteX0" fmla="*/ 526 w 10000"/>
              <a:gd name="connsiteY0" fmla="*/ 0 h 10000"/>
              <a:gd name="connsiteX1" fmla="*/ 10000 w 10000"/>
              <a:gd name="connsiteY1" fmla="*/ 0 h 10000"/>
              <a:gd name="connsiteX2" fmla="*/ 8105 w 10000"/>
              <a:gd name="connsiteY2" fmla="*/ 5000 h 10000"/>
              <a:gd name="connsiteX3" fmla="*/ 10000 w 10000"/>
              <a:gd name="connsiteY3" fmla="*/ 10000 h 10000"/>
              <a:gd name="connsiteX4" fmla="*/ 526 w 10000"/>
              <a:gd name="connsiteY4" fmla="*/ 10000 h 10000"/>
              <a:gd name="connsiteX5" fmla="*/ 321 w 10000"/>
              <a:gd name="connsiteY5" fmla="*/ 5000 h 10000"/>
              <a:gd name="connsiteX6" fmla="*/ 526 w 10000"/>
              <a:gd name="connsiteY6" fmla="*/ 0 h 10000"/>
              <a:gd name="connsiteX0" fmla="*/ 526 w 10000"/>
              <a:gd name="connsiteY0" fmla="*/ 0 h 10002"/>
              <a:gd name="connsiteX1" fmla="*/ 10000 w 10000"/>
              <a:gd name="connsiteY1" fmla="*/ 0 h 10002"/>
              <a:gd name="connsiteX2" fmla="*/ 8105 w 10000"/>
              <a:gd name="connsiteY2" fmla="*/ 5000 h 10002"/>
              <a:gd name="connsiteX3" fmla="*/ 10000 w 10000"/>
              <a:gd name="connsiteY3" fmla="*/ 10000 h 10002"/>
              <a:gd name="connsiteX4" fmla="*/ 526 w 10000"/>
              <a:gd name="connsiteY4" fmla="*/ 10000 h 10002"/>
              <a:gd name="connsiteX5" fmla="*/ 321 w 10000"/>
              <a:gd name="connsiteY5" fmla="*/ 5000 h 10002"/>
              <a:gd name="connsiteX6" fmla="*/ 526 w 10000"/>
              <a:gd name="connsiteY6" fmla="*/ 0 h 10002"/>
              <a:gd name="connsiteX0" fmla="*/ 521 w 9995"/>
              <a:gd name="connsiteY0" fmla="*/ 0 h 10000"/>
              <a:gd name="connsiteX1" fmla="*/ 9995 w 9995"/>
              <a:gd name="connsiteY1" fmla="*/ 0 h 10000"/>
              <a:gd name="connsiteX2" fmla="*/ 8100 w 9995"/>
              <a:gd name="connsiteY2" fmla="*/ 5000 h 10000"/>
              <a:gd name="connsiteX3" fmla="*/ 9995 w 9995"/>
              <a:gd name="connsiteY3" fmla="*/ 10000 h 10000"/>
              <a:gd name="connsiteX4" fmla="*/ 406 w 9995"/>
              <a:gd name="connsiteY4" fmla="*/ 9990 h 10000"/>
              <a:gd name="connsiteX5" fmla="*/ 316 w 9995"/>
              <a:gd name="connsiteY5" fmla="*/ 5000 h 10000"/>
              <a:gd name="connsiteX6" fmla="*/ 521 w 9995"/>
              <a:gd name="connsiteY6" fmla="*/ 0 h 10000"/>
              <a:gd name="connsiteX0" fmla="*/ 446 w 10232"/>
              <a:gd name="connsiteY0" fmla="*/ 0 h 10010"/>
              <a:gd name="connsiteX1" fmla="*/ 10232 w 10232"/>
              <a:gd name="connsiteY1" fmla="*/ 10 h 10010"/>
              <a:gd name="connsiteX2" fmla="*/ 8336 w 10232"/>
              <a:gd name="connsiteY2" fmla="*/ 5010 h 10010"/>
              <a:gd name="connsiteX3" fmla="*/ 10232 w 10232"/>
              <a:gd name="connsiteY3" fmla="*/ 10010 h 10010"/>
              <a:gd name="connsiteX4" fmla="*/ 638 w 10232"/>
              <a:gd name="connsiteY4" fmla="*/ 10000 h 10010"/>
              <a:gd name="connsiteX5" fmla="*/ 548 w 10232"/>
              <a:gd name="connsiteY5" fmla="*/ 5010 h 10010"/>
              <a:gd name="connsiteX6" fmla="*/ 446 w 10232"/>
              <a:gd name="connsiteY6" fmla="*/ 0 h 10010"/>
              <a:gd name="connsiteX0" fmla="*/ 0 w 9786"/>
              <a:gd name="connsiteY0" fmla="*/ 0 h 10010"/>
              <a:gd name="connsiteX1" fmla="*/ 9786 w 9786"/>
              <a:gd name="connsiteY1" fmla="*/ 10 h 10010"/>
              <a:gd name="connsiteX2" fmla="*/ 7890 w 9786"/>
              <a:gd name="connsiteY2" fmla="*/ 5010 h 10010"/>
              <a:gd name="connsiteX3" fmla="*/ 9786 w 9786"/>
              <a:gd name="connsiteY3" fmla="*/ 10010 h 10010"/>
              <a:gd name="connsiteX4" fmla="*/ 192 w 9786"/>
              <a:gd name="connsiteY4" fmla="*/ 10000 h 10010"/>
              <a:gd name="connsiteX5" fmla="*/ 102 w 9786"/>
              <a:gd name="connsiteY5" fmla="*/ 5010 h 10010"/>
              <a:gd name="connsiteX6" fmla="*/ 0 w 9786"/>
              <a:gd name="connsiteY6" fmla="*/ 0 h 10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86" h="10010">
                <a:moveTo>
                  <a:pt x="0" y="0"/>
                </a:moveTo>
                <a:lnTo>
                  <a:pt x="9786" y="10"/>
                </a:lnTo>
                <a:cubicBezTo>
                  <a:pt x="8738" y="10"/>
                  <a:pt x="7890" y="2249"/>
                  <a:pt x="7890" y="5010"/>
                </a:cubicBezTo>
                <a:cubicBezTo>
                  <a:pt x="7890" y="7771"/>
                  <a:pt x="8738" y="10010"/>
                  <a:pt x="9786" y="10010"/>
                </a:cubicBezTo>
                <a:lnTo>
                  <a:pt x="192" y="10000"/>
                </a:lnTo>
                <a:cubicBezTo>
                  <a:pt x="67" y="10021"/>
                  <a:pt x="134" y="6677"/>
                  <a:pt x="102" y="5010"/>
                </a:cubicBezTo>
                <a:cubicBezTo>
                  <a:pt x="70" y="3343"/>
                  <a:pt x="106" y="0"/>
                  <a:pt x="0" y="0"/>
                </a:cubicBezTo>
                <a:close/>
              </a:path>
            </a:pathLst>
          </a:custGeom>
          <a:gradFill>
            <a:gsLst>
              <a:gs pos="0">
                <a:schemeClr val="accent1">
                  <a:lumMod val="50000"/>
                </a:schemeClr>
              </a:gs>
              <a:gs pos="50000">
                <a:schemeClr val="accent1">
                  <a:lumMod val="7500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228600"/>
            <a:ext cx="8858250" cy="14859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 Placeholder 15"/>
          <p:cNvSpPr>
            <a:spLocks noGrp="1"/>
          </p:cNvSpPr>
          <p:nvPr>
            <p:ph type="body" sz="quarter" idx="13" hasCustomPrompt="1"/>
          </p:nvPr>
        </p:nvSpPr>
        <p:spPr>
          <a:xfrm>
            <a:off x="1367028" y="4419600"/>
            <a:ext cx="6400800" cy="304800"/>
          </a:xfrm>
        </p:spPr>
        <p:txBody>
          <a:bodyPr anchor="ctr">
            <a:noAutofit/>
          </a:bodyPr>
          <a:lstStyle>
            <a:lvl1pPr marL="0" indent="0" algn="ctr">
              <a:buNone/>
              <a:defRPr sz="1800" baseline="0"/>
            </a:lvl1pPr>
            <a:lvl2pPr marL="457200" indent="0">
              <a:buNone/>
              <a:defRPr sz="2400"/>
            </a:lvl2pPr>
            <a:lvl3pPr>
              <a:defRPr sz="2400"/>
            </a:lvl3pPr>
            <a:lvl4pPr>
              <a:defRPr sz="2400"/>
            </a:lvl4pPr>
            <a:lvl5pPr>
              <a:defRPr sz="2400"/>
            </a:lvl5pPr>
          </a:lstStyle>
          <a:p>
            <a:pPr lvl="0"/>
            <a:r>
              <a:rPr lang="en-US" dirty="0"/>
              <a:t>Name</a:t>
            </a:r>
          </a:p>
        </p:txBody>
      </p:sp>
      <p:sp>
        <p:nvSpPr>
          <p:cNvPr id="12" name="Wave 7"/>
          <p:cNvSpPr/>
          <p:nvPr userDrawn="1"/>
        </p:nvSpPr>
        <p:spPr>
          <a:xfrm flipH="1">
            <a:off x="3715" y="5638800"/>
            <a:ext cx="9147426" cy="1219200"/>
          </a:xfrm>
          <a:custGeom>
            <a:avLst/>
            <a:gdLst>
              <a:gd name="connsiteX0" fmla="*/ 0 w 9144000"/>
              <a:gd name="connsiteY0" fmla="*/ 228600 h 1828800"/>
              <a:gd name="connsiteX1" fmla="*/ 9144000 w 9144000"/>
              <a:gd name="connsiteY1" fmla="*/ 228600 h 1828800"/>
              <a:gd name="connsiteX2" fmla="*/ 9144000 w 9144000"/>
              <a:gd name="connsiteY2" fmla="*/ 1600200 h 1828800"/>
              <a:gd name="connsiteX3" fmla="*/ 0 w 9144000"/>
              <a:gd name="connsiteY3" fmla="*/ 1600200 h 1828800"/>
              <a:gd name="connsiteX4" fmla="*/ 0 w 9144000"/>
              <a:gd name="connsiteY4" fmla="*/ 228600 h 1828800"/>
              <a:gd name="connsiteX0" fmla="*/ 10632 w 9154632"/>
              <a:gd name="connsiteY0" fmla="*/ 219971 h 1779368"/>
              <a:gd name="connsiteX1" fmla="*/ 9154632 w 9154632"/>
              <a:gd name="connsiteY1" fmla="*/ 219971 h 1779368"/>
              <a:gd name="connsiteX2" fmla="*/ 9154632 w 9154632"/>
              <a:gd name="connsiteY2" fmla="*/ 1591571 h 1779368"/>
              <a:gd name="connsiteX3" fmla="*/ 0 w 9154632"/>
              <a:gd name="connsiteY3" fmla="*/ 1261962 h 1779368"/>
              <a:gd name="connsiteX4" fmla="*/ 10632 w 9154632"/>
              <a:gd name="connsiteY4" fmla="*/ 219971 h 1779368"/>
              <a:gd name="connsiteX0" fmla="*/ 0 w 9144000"/>
              <a:gd name="connsiteY0" fmla="*/ 219971 h 1786702"/>
              <a:gd name="connsiteX1" fmla="*/ 9144000 w 9144000"/>
              <a:gd name="connsiteY1" fmla="*/ 219971 h 1786702"/>
              <a:gd name="connsiteX2" fmla="*/ 9144000 w 9144000"/>
              <a:gd name="connsiteY2" fmla="*/ 1591571 h 1786702"/>
              <a:gd name="connsiteX3" fmla="*/ 10633 w 9144000"/>
              <a:gd name="connsiteY3" fmla="*/ 1347022 h 1786702"/>
              <a:gd name="connsiteX4" fmla="*/ 0 w 9144000"/>
              <a:gd name="connsiteY4" fmla="*/ 219971 h 1786702"/>
              <a:gd name="connsiteX0" fmla="*/ 0 w 9144000"/>
              <a:gd name="connsiteY0" fmla="*/ 219971 h 1880814"/>
              <a:gd name="connsiteX1" fmla="*/ 9144000 w 9144000"/>
              <a:gd name="connsiteY1" fmla="*/ 219971 h 1880814"/>
              <a:gd name="connsiteX2" fmla="*/ 9144000 w 9144000"/>
              <a:gd name="connsiteY2" fmla="*/ 1591571 h 1880814"/>
              <a:gd name="connsiteX3" fmla="*/ 10633 w 9144000"/>
              <a:gd name="connsiteY3" fmla="*/ 1347022 h 1880814"/>
              <a:gd name="connsiteX4" fmla="*/ 0 w 9144000"/>
              <a:gd name="connsiteY4" fmla="*/ 219971 h 1880814"/>
              <a:gd name="connsiteX0" fmla="*/ 0 w 9144000"/>
              <a:gd name="connsiteY0" fmla="*/ 219971 h 1591571"/>
              <a:gd name="connsiteX1" fmla="*/ 9144000 w 9144000"/>
              <a:gd name="connsiteY1" fmla="*/ 219971 h 1591571"/>
              <a:gd name="connsiteX2" fmla="*/ 9144000 w 9144000"/>
              <a:gd name="connsiteY2" fmla="*/ 1591571 h 1591571"/>
              <a:gd name="connsiteX3" fmla="*/ 10633 w 9144000"/>
              <a:gd name="connsiteY3" fmla="*/ 1347022 h 1591571"/>
              <a:gd name="connsiteX4" fmla="*/ 0 w 9144000"/>
              <a:gd name="connsiteY4" fmla="*/ 219971 h 1591571"/>
              <a:gd name="connsiteX0" fmla="*/ 0 w 9144000"/>
              <a:gd name="connsiteY0" fmla="*/ 219971 h 1348260"/>
              <a:gd name="connsiteX1" fmla="*/ 9144000 w 9144000"/>
              <a:gd name="connsiteY1" fmla="*/ 219971 h 1348260"/>
              <a:gd name="connsiteX2" fmla="*/ 9144000 w 9144000"/>
              <a:gd name="connsiteY2" fmla="*/ 1176901 h 1348260"/>
              <a:gd name="connsiteX3" fmla="*/ 10633 w 9144000"/>
              <a:gd name="connsiteY3" fmla="*/ 1347022 h 1348260"/>
              <a:gd name="connsiteX4" fmla="*/ 0 w 9144000"/>
              <a:gd name="connsiteY4" fmla="*/ 219971 h 1348260"/>
              <a:gd name="connsiteX0" fmla="*/ 0 w 9144000"/>
              <a:gd name="connsiteY0" fmla="*/ 219971 h 1349202"/>
              <a:gd name="connsiteX1" fmla="*/ 9144000 w 9144000"/>
              <a:gd name="connsiteY1" fmla="*/ 219971 h 1349202"/>
              <a:gd name="connsiteX2" fmla="*/ 9133367 w 9144000"/>
              <a:gd name="connsiteY2" fmla="*/ 1336389 h 1349202"/>
              <a:gd name="connsiteX3" fmla="*/ 10633 w 9144000"/>
              <a:gd name="connsiteY3" fmla="*/ 1347022 h 1349202"/>
              <a:gd name="connsiteX4" fmla="*/ 0 w 9144000"/>
              <a:gd name="connsiteY4" fmla="*/ 219971 h 134920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0 w 9144000"/>
              <a:gd name="connsiteY3" fmla="*/ 1347022 h 1347022"/>
              <a:gd name="connsiteX4" fmla="*/ 0 w 9144000"/>
              <a:gd name="connsiteY4" fmla="*/ 219971 h 1347022"/>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47022 h 1357654"/>
              <a:gd name="connsiteX4" fmla="*/ 0 w 9144000"/>
              <a:gd name="connsiteY4" fmla="*/ 219971 h 1357654"/>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47022 h 1357654"/>
              <a:gd name="connsiteX4" fmla="*/ 0 w 9144000"/>
              <a:gd name="connsiteY4" fmla="*/ 219971 h 1357654"/>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52553 h 1357654"/>
              <a:gd name="connsiteX4" fmla="*/ 0 w 9144000"/>
              <a:gd name="connsiteY4" fmla="*/ 219971 h 1357654"/>
              <a:gd name="connsiteX0" fmla="*/ 0 w 9144000"/>
              <a:gd name="connsiteY0" fmla="*/ 219971 h 1352553"/>
              <a:gd name="connsiteX1" fmla="*/ 9144000 w 9144000"/>
              <a:gd name="connsiteY1" fmla="*/ 219971 h 1352553"/>
              <a:gd name="connsiteX2" fmla="*/ 9133367 w 9144000"/>
              <a:gd name="connsiteY2" fmla="*/ 1352123 h 1352553"/>
              <a:gd name="connsiteX3" fmla="*/ 0 w 9144000"/>
              <a:gd name="connsiteY3" fmla="*/ 1352553 h 1352553"/>
              <a:gd name="connsiteX4" fmla="*/ 0 w 9144000"/>
              <a:gd name="connsiteY4" fmla="*/ 219971 h 1352553"/>
              <a:gd name="connsiteX0" fmla="*/ 0 w 9133866"/>
              <a:gd name="connsiteY0" fmla="*/ 219971 h 1352553"/>
              <a:gd name="connsiteX1" fmla="*/ 9123839 w 9133866"/>
              <a:gd name="connsiteY1" fmla="*/ 219971 h 1352553"/>
              <a:gd name="connsiteX2" fmla="*/ 9133367 w 9133866"/>
              <a:gd name="connsiteY2" fmla="*/ 1352123 h 1352553"/>
              <a:gd name="connsiteX3" fmla="*/ 0 w 9133866"/>
              <a:gd name="connsiteY3" fmla="*/ 1352553 h 1352553"/>
              <a:gd name="connsiteX4" fmla="*/ 0 w 9133866"/>
              <a:gd name="connsiteY4" fmla="*/ 219971 h 1352553"/>
              <a:gd name="connsiteX0" fmla="*/ 0 w 9134297"/>
              <a:gd name="connsiteY0" fmla="*/ 219971 h 1352553"/>
              <a:gd name="connsiteX1" fmla="*/ 9132480 w 9134297"/>
              <a:gd name="connsiteY1" fmla="*/ 219971 h 1352553"/>
              <a:gd name="connsiteX2" fmla="*/ 9133367 w 9134297"/>
              <a:gd name="connsiteY2" fmla="*/ 1352123 h 1352553"/>
              <a:gd name="connsiteX3" fmla="*/ 0 w 9134297"/>
              <a:gd name="connsiteY3" fmla="*/ 1352553 h 1352553"/>
              <a:gd name="connsiteX4" fmla="*/ 0 w 9134297"/>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61086"/>
              <a:gd name="connsiteX1" fmla="*/ 9132480 w 9132480"/>
              <a:gd name="connsiteY1" fmla="*/ 219971 h 1361086"/>
              <a:gd name="connsiteX2" fmla="*/ 9130488 w 9132480"/>
              <a:gd name="connsiteY2" fmla="*/ 1357812 h 1361086"/>
              <a:gd name="connsiteX3" fmla="*/ 0 w 9132480"/>
              <a:gd name="connsiteY3" fmla="*/ 1361086 h 1361086"/>
              <a:gd name="connsiteX4" fmla="*/ 0 w 9132480"/>
              <a:gd name="connsiteY4" fmla="*/ 219971 h 1361086"/>
              <a:gd name="connsiteX0" fmla="*/ 0 w 9133848"/>
              <a:gd name="connsiteY0" fmla="*/ 219971 h 1361086"/>
              <a:gd name="connsiteX1" fmla="*/ 9132480 w 9133848"/>
              <a:gd name="connsiteY1" fmla="*/ 219971 h 1361086"/>
              <a:gd name="connsiteX2" fmla="*/ 9132868 w 9133848"/>
              <a:gd name="connsiteY2" fmla="*/ 1360175 h 1361086"/>
              <a:gd name="connsiteX3" fmla="*/ 0 w 9133848"/>
              <a:gd name="connsiteY3" fmla="*/ 1361086 h 1361086"/>
              <a:gd name="connsiteX4" fmla="*/ 0 w 9133848"/>
              <a:gd name="connsiteY4" fmla="*/ 219971 h 1361086"/>
              <a:gd name="connsiteX0" fmla="*/ 0 w 9139615"/>
              <a:gd name="connsiteY0" fmla="*/ 219971 h 1361086"/>
              <a:gd name="connsiteX1" fmla="*/ 9139615 w 9139615"/>
              <a:gd name="connsiteY1" fmla="*/ 219971 h 1361086"/>
              <a:gd name="connsiteX2" fmla="*/ 9132868 w 9139615"/>
              <a:gd name="connsiteY2" fmla="*/ 1360175 h 1361086"/>
              <a:gd name="connsiteX3" fmla="*/ 0 w 9139615"/>
              <a:gd name="connsiteY3" fmla="*/ 1361086 h 1361086"/>
              <a:gd name="connsiteX4" fmla="*/ 0 w 9139615"/>
              <a:gd name="connsiteY4" fmla="*/ 219971 h 1361086"/>
              <a:gd name="connsiteX0" fmla="*/ 0 w 9137236"/>
              <a:gd name="connsiteY0" fmla="*/ 219699 h 1360814"/>
              <a:gd name="connsiteX1" fmla="*/ 9137236 w 9137236"/>
              <a:gd name="connsiteY1" fmla="*/ 222061 h 1360814"/>
              <a:gd name="connsiteX2" fmla="*/ 913286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0814"/>
              <a:gd name="connsiteX1" fmla="*/ 9137236 w 9137236"/>
              <a:gd name="connsiteY1" fmla="*/ 222061 h 1360814"/>
              <a:gd name="connsiteX2" fmla="*/ 913286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0814"/>
              <a:gd name="connsiteX1" fmla="*/ 9137236 w 9137236"/>
              <a:gd name="connsiteY1" fmla="*/ 222061 h 1360814"/>
              <a:gd name="connsiteX2" fmla="*/ 913524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2266"/>
              <a:gd name="connsiteX1" fmla="*/ 9137236 w 9137236"/>
              <a:gd name="connsiteY1" fmla="*/ 222061 h 1362266"/>
              <a:gd name="connsiteX2" fmla="*/ 9125736 w 9137236"/>
              <a:gd name="connsiteY2" fmla="*/ 1362266 h 1362266"/>
              <a:gd name="connsiteX3" fmla="*/ 0 w 9137236"/>
              <a:gd name="connsiteY3" fmla="*/ 1360814 h 1362266"/>
              <a:gd name="connsiteX4" fmla="*/ 0 w 9137236"/>
              <a:gd name="connsiteY4" fmla="*/ 219699 h 1362266"/>
              <a:gd name="connsiteX0" fmla="*/ 0 w 9132479"/>
              <a:gd name="connsiteY0" fmla="*/ 219699 h 1362266"/>
              <a:gd name="connsiteX1" fmla="*/ 9132479 w 9132479"/>
              <a:gd name="connsiteY1" fmla="*/ 222061 h 1362266"/>
              <a:gd name="connsiteX2" fmla="*/ 9125736 w 9132479"/>
              <a:gd name="connsiteY2" fmla="*/ 1362266 h 1362266"/>
              <a:gd name="connsiteX3" fmla="*/ 0 w 9132479"/>
              <a:gd name="connsiteY3" fmla="*/ 1360814 h 1362266"/>
              <a:gd name="connsiteX4" fmla="*/ 0 w 9132479"/>
              <a:gd name="connsiteY4" fmla="*/ 219699 h 1362266"/>
              <a:gd name="connsiteX0" fmla="*/ 0 w 9133852"/>
              <a:gd name="connsiteY0" fmla="*/ 219699 h 1362266"/>
              <a:gd name="connsiteX1" fmla="*/ 9132479 w 9133852"/>
              <a:gd name="connsiteY1" fmla="*/ 222061 h 1362266"/>
              <a:gd name="connsiteX2" fmla="*/ 9132872 w 9133852"/>
              <a:gd name="connsiteY2" fmla="*/ 1362266 h 1362266"/>
              <a:gd name="connsiteX3" fmla="*/ 0 w 9133852"/>
              <a:gd name="connsiteY3" fmla="*/ 1360814 h 1362266"/>
              <a:gd name="connsiteX4" fmla="*/ 0 w 9133852"/>
              <a:gd name="connsiteY4" fmla="*/ 219699 h 1362266"/>
              <a:gd name="connsiteX0" fmla="*/ 0 w 9133852"/>
              <a:gd name="connsiteY0" fmla="*/ 252565 h 1395132"/>
              <a:gd name="connsiteX1" fmla="*/ 9132479 w 9133852"/>
              <a:gd name="connsiteY1" fmla="*/ 254927 h 1395132"/>
              <a:gd name="connsiteX2" fmla="*/ 9132872 w 9133852"/>
              <a:gd name="connsiteY2" fmla="*/ 1395132 h 1395132"/>
              <a:gd name="connsiteX3" fmla="*/ 0 w 9133852"/>
              <a:gd name="connsiteY3" fmla="*/ 1393680 h 1395132"/>
              <a:gd name="connsiteX4" fmla="*/ 0 w 9133852"/>
              <a:gd name="connsiteY4" fmla="*/ 252565 h 1395132"/>
              <a:gd name="connsiteX0" fmla="*/ 0 w 9133852"/>
              <a:gd name="connsiteY0" fmla="*/ 222727 h 1365294"/>
              <a:gd name="connsiteX1" fmla="*/ 9132479 w 9133852"/>
              <a:gd name="connsiteY1" fmla="*/ 225089 h 1365294"/>
              <a:gd name="connsiteX2" fmla="*/ 9132872 w 9133852"/>
              <a:gd name="connsiteY2" fmla="*/ 1365294 h 1365294"/>
              <a:gd name="connsiteX3" fmla="*/ 0 w 9133852"/>
              <a:gd name="connsiteY3" fmla="*/ 1363842 h 1365294"/>
              <a:gd name="connsiteX4" fmla="*/ 0 w 9133852"/>
              <a:gd name="connsiteY4" fmla="*/ 222727 h 1365294"/>
              <a:gd name="connsiteX0" fmla="*/ 0 w 9133852"/>
              <a:gd name="connsiteY0" fmla="*/ 233399 h 1375966"/>
              <a:gd name="connsiteX1" fmla="*/ 9132479 w 9133852"/>
              <a:gd name="connsiteY1" fmla="*/ 235761 h 1375966"/>
              <a:gd name="connsiteX2" fmla="*/ 9132872 w 9133852"/>
              <a:gd name="connsiteY2" fmla="*/ 1375966 h 1375966"/>
              <a:gd name="connsiteX3" fmla="*/ 0 w 9133852"/>
              <a:gd name="connsiteY3" fmla="*/ 1374514 h 1375966"/>
              <a:gd name="connsiteX4" fmla="*/ 0 w 9133852"/>
              <a:gd name="connsiteY4" fmla="*/ 233399 h 1375966"/>
              <a:gd name="connsiteX0" fmla="*/ 0 w 9133852"/>
              <a:gd name="connsiteY0" fmla="*/ 234519 h 1377086"/>
              <a:gd name="connsiteX1" fmla="*/ 9132479 w 9133852"/>
              <a:gd name="connsiteY1" fmla="*/ 236881 h 1377086"/>
              <a:gd name="connsiteX2" fmla="*/ 9132872 w 9133852"/>
              <a:gd name="connsiteY2" fmla="*/ 1377086 h 1377086"/>
              <a:gd name="connsiteX3" fmla="*/ 0 w 9133852"/>
              <a:gd name="connsiteY3" fmla="*/ 1375634 h 1377086"/>
              <a:gd name="connsiteX4" fmla="*/ 0 w 9133852"/>
              <a:gd name="connsiteY4" fmla="*/ 234519 h 1377086"/>
              <a:gd name="connsiteX0" fmla="*/ 0 w 9132479"/>
              <a:gd name="connsiteY0" fmla="*/ 234519 h 1375634"/>
              <a:gd name="connsiteX1" fmla="*/ 9132479 w 9132479"/>
              <a:gd name="connsiteY1" fmla="*/ 236881 h 1375634"/>
              <a:gd name="connsiteX2" fmla="*/ 9128116 w 9132479"/>
              <a:gd name="connsiteY2" fmla="*/ 1374723 h 1375634"/>
              <a:gd name="connsiteX3" fmla="*/ 0 w 9132479"/>
              <a:gd name="connsiteY3" fmla="*/ 1375634 h 1375634"/>
              <a:gd name="connsiteX4" fmla="*/ 0 w 9132479"/>
              <a:gd name="connsiteY4" fmla="*/ 234519 h 1375634"/>
              <a:gd name="connsiteX0" fmla="*/ 0 w 9136033"/>
              <a:gd name="connsiteY0" fmla="*/ 234519 h 1375634"/>
              <a:gd name="connsiteX1" fmla="*/ 9132479 w 9136033"/>
              <a:gd name="connsiteY1" fmla="*/ 236881 h 1375634"/>
              <a:gd name="connsiteX2" fmla="*/ 9135251 w 9136033"/>
              <a:gd name="connsiteY2" fmla="*/ 1374723 h 1375634"/>
              <a:gd name="connsiteX3" fmla="*/ 0 w 9136033"/>
              <a:gd name="connsiteY3" fmla="*/ 1375634 h 1375634"/>
              <a:gd name="connsiteX4" fmla="*/ 0 w 9136033"/>
              <a:gd name="connsiteY4" fmla="*/ 234519 h 1375634"/>
              <a:gd name="connsiteX0" fmla="*/ 0 w 9139612"/>
              <a:gd name="connsiteY0" fmla="*/ 234519 h 1375634"/>
              <a:gd name="connsiteX1" fmla="*/ 9139612 w 9139612"/>
              <a:gd name="connsiteY1" fmla="*/ 236881 h 1375634"/>
              <a:gd name="connsiteX2" fmla="*/ 9135251 w 9139612"/>
              <a:gd name="connsiteY2" fmla="*/ 1374723 h 1375634"/>
              <a:gd name="connsiteX3" fmla="*/ 0 w 9139612"/>
              <a:gd name="connsiteY3" fmla="*/ 1375634 h 1375634"/>
              <a:gd name="connsiteX4" fmla="*/ 0 w 9139612"/>
              <a:gd name="connsiteY4" fmla="*/ 234519 h 1375634"/>
              <a:gd name="connsiteX0" fmla="*/ 0 w 9135531"/>
              <a:gd name="connsiteY0" fmla="*/ 203528 h 1344643"/>
              <a:gd name="connsiteX1" fmla="*/ 9111073 w 9135531"/>
              <a:gd name="connsiteY1" fmla="*/ 481017 h 1344643"/>
              <a:gd name="connsiteX2" fmla="*/ 9135251 w 9135531"/>
              <a:gd name="connsiteY2" fmla="*/ 1343732 h 1344643"/>
              <a:gd name="connsiteX3" fmla="*/ 0 w 9135531"/>
              <a:gd name="connsiteY3" fmla="*/ 1344643 h 1344643"/>
              <a:gd name="connsiteX4" fmla="*/ 0 w 9135531"/>
              <a:gd name="connsiteY4" fmla="*/ 203528 h 1344643"/>
              <a:gd name="connsiteX0" fmla="*/ 0 w 9135902"/>
              <a:gd name="connsiteY0" fmla="*/ 236786 h 1377901"/>
              <a:gd name="connsiteX1" fmla="*/ 9130099 w 9135902"/>
              <a:gd name="connsiteY1" fmla="*/ 221953 h 1377901"/>
              <a:gd name="connsiteX2" fmla="*/ 9135251 w 9135902"/>
              <a:gd name="connsiteY2" fmla="*/ 1376990 h 1377901"/>
              <a:gd name="connsiteX3" fmla="*/ 0 w 9135902"/>
              <a:gd name="connsiteY3" fmla="*/ 1377901 h 1377901"/>
              <a:gd name="connsiteX4" fmla="*/ 0 w 9135902"/>
              <a:gd name="connsiteY4" fmla="*/ 236786 h 1377901"/>
              <a:gd name="connsiteX0" fmla="*/ 0 w 9135902"/>
              <a:gd name="connsiteY0" fmla="*/ 205215 h 1346330"/>
              <a:gd name="connsiteX1" fmla="*/ 9130098 w 9135902"/>
              <a:gd name="connsiteY1" fmla="*/ 465508 h 1346330"/>
              <a:gd name="connsiteX2" fmla="*/ 9135251 w 9135902"/>
              <a:gd name="connsiteY2" fmla="*/ 1345419 h 1346330"/>
              <a:gd name="connsiteX3" fmla="*/ 0 w 9135902"/>
              <a:gd name="connsiteY3" fmla="*/ 1346330 h 1346330"/>
              <a:gd name="connsiteX4" fmla="*/ 0 w 9135902"/>
              <a:gd name="connsiteY4" fmla="*/ 205215 h 1346330"/>
              <a:gd name="connsiteX0" fmla="*/ 0 w 9135902"/>
              <a:gd name="connsiteY0" fmla="*/ 205215 h 1346330"/>
              <a:gd name="connsiteX1" fmla="*/ 9130098 w 9135902"/>
              <a:gd name="connsiteY1" fmla="*/ 465508 h 1346330"/>
              <a:gd name="connsiteX2" fmla="*/ 9135251 w 9135902"/>
              <a:gd name="connsiteY2" fmla="*/ 1345419 h 1346330"/>
              <a:gd name="connsiteX3" fmla="*/ 0 w 9135902"/>
              <a:gd name="connsiteY3" fmla="*/ 1346330 h 1346330"/>
              <a:gd name="connsiteX4" fmla="*/ 0 w 9135902"/>
              <a:gd name="connsiteY4" fmla="*/ 205215 h 13463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35902" h="1346330">
                <a:moveTo>
                  <a:pt x="0" y="205215"/>
                </a:moveTo>
                <a:cubicBezTo>
                  <a:pt x="3048000" y="-556785"/>
                  <a:pt x="5425705" y="1095180"/>
                  <a:pt x="9130098" y="465508"/>
                </a:cubicBezTo>
                <a:cubicBezTo>
                  <a:pt x="9126554" y="1330493"/>
                  <a:pt x="9138796" y="209636"/>
                  <a:pt x="9135251" y="1345419"/>
                </a:cubicBezTo>
                <a:lnTo>
                  <a:pt x="0" y="1346330"/>
                </a:lnTo>
                <a:lnTo>
                  <a:pt x="0" y="205215"/>
                </a:lnTo>
                <a:close/>
              </a:path>
            </a:pathLst>
          </a:custGeom>
          <a:gradFill flip="none" rotWithShape="1">
            <a:gsLst>
              <a:gs pos="0">
                <a:schemeClr val="tx1">
                  <a:lumMod val="85000"/>
                  <a:lumOff val="15000"/>
                </a:schemeClr>
              </a:gs>
              <a:gs pos="50000">
                <a:schemeClr val="bg1">
                  <a:lumMod val="75000"/>
                </a:schemeClr>
              </a:gs>
              <a:gs pos="100000">
                <a:schemeClr val="bg1">
                  <a:lumMod val="9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4F81BD">
                    <a:lumMod val="75000"/>
                  </a:srgbClr>
                </a:solidFill>
              </a:ln>
              <a:solidFill>
                <a:srgbClr val="4F81BD">
                  <a:lumMod val="75000"/>
                </a:srgbClr>
              </a:solidFill>
            </a:endParaRPr>
          </a:p>
        </p:txBody>
      </p:sp>
      <p:sp>
        <p:nvSpPr>
          <p:cNvPr id="17" name="Wave 7"/>
          <p:cNvSpPr/>
          <p:nvPr userDrawn="1"/>
        </p:nvSpPr>
        <p:spPr>
          <a:xfrm>
            <a:off x="-9144" y="5715000"/>
            <a:ext cx="9151141" cy="1143000"/>
          </a:xfrm>
          <a:custGeom>
            <a:avLst/>
            <a:gdLst>
              <a:gd name="connsiteX0" fmla="*/ 0 w 9144000"/>
              <a:gd name="connsiteY0" fmla="*/ 228600 h 1828800"/>
              <a:gd name="connsiteX1" fmla="*/ 9144000 w 9144000"/>
              <a:gd name="connsiteY1" fmla="*/ 228600 h 1828800"/>
              <a:gd name="connsiteX2" fmla="*/ 9144000 w 9144000"/>
              <a:gd name="connsiteY2" fmla="*/ 1600200 h 1828800"/>
              <a:gd name="connsiteX3" fmla="*/ 0 w 9144000"/>
              <a:gd name="connsiteY3" fmla="*/ 1600200 h 1828800"/>
              <a:gd name="connsiteX4" fmla="*/ 0 w 9144000"/>
              <a:gd name="connsiteY4" fmla="*/ 228600 h 1828800"/>
              <a:gd name="connsiteX0" fmla="*/ 10632 w 9154632"/>
              <a:gd name="connsiteY0" fmla="*/ 219971 h 1779368"/>
              <a:gd name="connsiteX1" fmla="*/ 9154632 w 9154632"/>
              <a:gd name="connsiteY1" fmla="*/ 219971 h 1779368"/>
              <a:gd name="connsiteX2" fmla="*/ 9154632 w 9154632"/>
              <a:gd name="connsiteY2" fmla="*/ 1591571 h 1779368"/>
              <a:gd name="connsiteX3" fmla="*/ 0 w 9154632"/>
              <a:gd name="connsiteY3" fmla="*/ 1261962 h 1779368"/>
              <a:gd name="connsiteX4" fmla="*/ 10632 w 9154632"/>
              <a:gd name="connsiteY4" fmla="*/ 219971 h 1779368"/>
              <a:gd name="connsiteX0" fmla="*/ 0 w 9144000"/>
              <a:gd name="connsiteY0" fmla="*/ 219971 h 1786702"/>
              <a:gd name="connsiteX1" fmla="*/ 9144000 w 9144000"/>
              <a:gd name="connsiteY1" fmla="*/ 219971 h 1786702"/>
              <a:gd name="connsiteX2" fmla="*/ 9144000 w 9144000"/>
              <a:gd name="connsiteY2" fmla="*/ 1591571 h 1786702"/>
              <a:gd name="connsiteX3" fmla="*/ 10633 w 9144000"/>
              <a:gd name="connsiteY3" fmla="*/ 1347022 h 1786702"/>
              <a:gd name="connsiteX4" fmla="*/ 0 w 9144000"/>
              <a:gd name="connsiteY4" fmla="*/ 219971 h 1786702"/>
              <a:gd name="connsiteX0" fmla="*/ 0 w 9144000"/>
              <a:gd name="connsiteY0" fmla="*/ 219971 h 1880814"/>
              <a:gd name="connsiteX1" fmla="*/ 9144000 w 9144000"/>
              <a:gd name="connsiteY1" fmla="*/ 219971 h 1880814"/>
              <a:gd name="connsiteX2" fmla="*/ 9144000 w 9144000"/>
              <a:gd name="connsiteY2" fmla="*/ 1591571 h 1880814"/>
              <a:gd name="connsiteX3" fmla="*/ 10633 w 9144000"/>
              <a:gd name="connsiteY3" fmla="*/ 1347022 h 1880814"/>
              <a:gd name="connsiteX4" fmla="*/ 0 w 9144000"/>
              <a:gd name="connsiteY4" fmla="*/ 219971 h 1880814"/>
              <a:gd name="connsiteX0" fmla="*/ 0 w 9144000"/>
              <a:gd name="connsiteY0" fmla="*/ 219971 h 1591571"/>
              <a:gd name="connsiteX1" fmla="*/ 9144000 w 9144000"/>
              <a:gd name="connsiteY1" fmla="*/ 219971 h 1591571"/>
              <a:gd name="connsiteX2" fmla="*/ 9144000 w 9144000"/>
              <a:gd name="connsiteY2" fmla="*/ 1591571 h 1591571"/>
              <a:gd name="connsiteX3" fmla="*/ 10633 w 9144000"/>
              <a:gd name="connsiteY3" fmla="*/ 1347022 h 1591571"/>
              <a:gd name="connsiteX4" fmla="*/ 0 w 9144000"/>
              <a:gd name="connsiteY4" fmla="*/ 219971 h 1591571"/>
              <a:gd name="connsiteX0" fmla="*/ 0 w 9144000"/>
              <a:gd name="connsiteY0" fmla="*/ 219971 h 1348260"/>
              <a:gd name="connsiteX1" fmla="*/ 9144000 w 9144000"/>
              <a:gd name="connsiteY1" fmla="*/ 219971 h 1348260"/>
              <a:gd name="connsiteX2" fmla="*/ 9144000 w 9144000"/>
              <a:gd name="connsiteY2" fmla="*/ 1176901 h 1348260"/>
              <a:gd name="connsiteX3" fmla="*/ 10633 w 9144000"/>
              <a:gd name="connsiteY3" fmla="*/ 1347022 h 1348260"/>
              <a:gd name="connsiteX4" fmla="*/ 0 w 9144000"/>
              <a:gd name="connsiteY4" fmla="*/ 219971 h 1348260"/>
              <a:gd name="connsiteX0" fmla="*/ 0 w 9144000"/>
              <a:gd name="connsiteY0" fmla="*/ 219971 h 1349202"/>
              <a:gd name="connsiteX1" fmla="*/ 9144000 w 9144000"/>
              <a:gd name="connsiteY1" fmla="*/ 219971 h 1349202"/>
              <a:gd name="connsiteX2" fmla="*/ 9133367 w 9144000"/>
              <a:gd name="connsiteY2" fmla="*/ 1336389 h 1349202"/>
              <a:gd name="connsiteX3" fmla="*/ 10633 w 9144000"/>
              <a:gd name="connsiteY3" fmla="*/ 1347022 h 1349202"/>
              <a:gd name="connsiteX4" fmla="*/ 0 w 9144000"/>
              <a:gd name="connsiteY4" fmla="*/ 219971 h 134920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0 w 9144000"/>
              <a:gd name="connsiteY3" fmla="*/ 1347022 h 1347022"/>
              <a:gd name="connsiteX4" fmla="*/ 0 w 9144000"/>
              <a:gd name="connsiteY4" fmla="*/ 219971 h 1347022"/>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47022 h 1357654"/>
              <a:gd name="connsiteX4" fmla="*/ 0 w 9144000"/>
              <a:gd name="connsiteY4" fmla="*/ 219971 h 1357654"/>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47022 h 1357654"/>
              <a:gd name="connsiteX4" fmla="*/ 0 w 9144000"/>
              <a:gd name="connsiteY4" fmla="*/ 219971 h 1357654"/>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52553 h 1357654"/>
              <a:gd name="connsiteX4" fmla="*/ 0 w 9144000"/>
              <a:gd name="connsiteY4" fmla="*/ 219971 h 1357654"/>
              <a:gd name="connsiteX0" fmla="*/ 0 w 9144000"/>
              <a:gd name="connsiteY0" fmla="*/ 219971 h 1352553"/>
              <a:gd name="connsiteX1" fmla="*/ 9144000 w 9144000"/>
              <a:gd name="connsiteY1" fmla="*/ 219971 h 1352553"/>
              <a:gd name="connsiteX2" fmla="*/ 9133367 w 9144000"/>
              <a:gd name="connsiteY2" fmla="*/ 1352123 h 1352553"/>
              <a:gd name="connsiteX3" fmla="*/ 0 w 9144000"/>
              <a:gd name="connsiteY3" fmla="*/ 1352553 h 1352553"/>
              <a:gd name="connsiteX4" fmla="*/ 0 w 9144000"/>
              <a:gd name="connsiteY4" fmla="*/ 219971 h 1352553"/>
              <a:gd name="connsiteX0" fmla="*/ 0 w 9133866"/>
              <a:gd name="connsiteY0" fmla="*/ 219971 h 1352553"/>
              <a:gd name="connsiteX1" fmla="*/ 9123839 w 9133866"/>
              <a:gd name="connsiteY1" fmla="*/ 219971 h 1352553"/>
              <a:gd name="connsiteX2" fmla="*/ 9133367 w 9133866"/>
              <a:gd name="connsiteY2" fmla="*/ 1352123 h 1352553"/>
              <a:gd name="connsiteX3" fmla="*/ 0 w 9133866"/>
              <a:gd name="connsiteY3" fmla="*/ 1352553 h 1352553"/>
              <a:gd name="connsiteX4" fmla="*/ 0 w 9133866"/>
              <a:gd name="connsiteY4" fmla="*/ 219971 h 1352553"/>
              <a:gd name="connsiteX0" fmla="*/ 0 w 9134297"/>
              <a:gd name="connsiteY0" fmla="*/ 219971 h 1352553"/>
              <a:gd name="connsiteX1" fmla="*/ 9132480 w 9134297"/>
              <a:gd name="connsiteY1" fmla="*/ 219971 h 1352553"/>
              <a:gd name="connsiteX2" fmla="*/ 9133367 w 9134297"/>
              <a:gd name="connsiteY2" fmla="*/ 1352123 h 1352553"/>
              <a:gd name="connsiteX3" fmla="*/ 0 w 9134297"/>
              <a:gd name="connsiteY3" fmla="*/ 1352553 h 1352553"/>
              <a:gd name="connsiteX4" fmla="*/ 0 w 9134297"/>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61086"/>
              <a:gd name="connsiteX1" fmla="*/ 9132480 w 9132480"/>
              <a:gd name="connsiteY1" fmla="*/ 219971 h 1361086"/>
              <a:gd name="connsiteX2" fmla="*/ 9130488 w 9132480"/>
              <a:gd name="connsiteY2" fmla="*/ 1357812 h 1361086"/>
              <a:gd name="connsiteX3" fmla="*/ 0 w 9132480"/>
              <a:gd name="connsiteY3" fmla="*/ 1361086 h 1361086"/>
              <a:gd name="connsiteX4" fmla="*/ 0 w 9132480"/>
              <a:gd name="connsiteY4" fmla="*/ 219971 h 1361086"/>
              <a:gd name="connsiteX0" fmla="*/ 0 w 9133848"/>
              <a:gd name="connsiteY0" fmla="*/ 219971 h 1361086"/>
              <a:gd name="connsiteX1" fmla="*/ 9132480 w 9133848"/>
              <a:gd name="connsiteY1" fmla="*/ 219971 h 1361086"/>
              <a:gd name="connsiteX2" fmla="*/ 9132868 w 9133848"/>
              <a:gd name="connsiteY2" fmla="*/ 1360175 h 1361086"/>
              <a:gd name="connsiteX3" fmla="*/ 0 w 9133848"/>
              <a:gd name="connsiteY3" fmla="*/ 1361086 h 1361086"/>
              <a:gd name="connsiteX4" fmla="*/ 0 w 9133848"/>
              <a:gd name="connsiteY4" fmla="*/ 219971 h 1361086"/>
              <a:gd name="connsiteX0" fmla="*/ 0 w 9139615"/>
              <a:gd name="connsiteY0" fmla="*/ 219971 h 1361086"/>
              <a:gd name="connsiteX1" fmla="*/ 9139615 w 9139615"/>
              <a:gd name="connsiteY1" fmla="*/ 219971 h 1361086"/>
              <a:gd name="connsiteX2" fmla="*/ 9132868 w 9139615"/>
              <a:gd name="connsiteY2" fmla="*/ 1360175 h 1361086"/>
              <a:gd name="connsiteX3" fmla="*/ 0 w 9139615"/>
              <a:gd name="connsiteY3" fmla="*/ 1361086 h 1361086"/>
              <a:gd name="connsiteX4" fmla="*/ 0 w 9139615"/>
              <a:gd name="connsiteY4" fmla="*/ 219971 h 1361086"/>
              <a:gd name="connsiteX0" fmla="*/ 0 w 9137236"/>
              <a:gd name="connsiteY0" fmla="*/ 219699 h 1360814"/>
              <a:gd name="connsiteX1" fmla="*/ 9137236 w 9137236"/>
              <a:gd name="connsiteY1" fmla="*/ 222061 h 1360814"/>
              <a:gd name="connsiteX2" fmla="*/ 913286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0814"/>
              <a:gd name="connsiteX1" fmla="*/ 9137236 w 9137236"/>
              <a:gd name="connsiteY1" fmla="*/ 222061 h 1360814"/>
              <a:gd name="connsiteX2" fmla="*/ 913286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0814"/>
              <a:gd name="connsiteX1" fmla="*/ 9137236 w 9137236"/>
              <a:gd name="connsiteY1" fmla="*/ 222061 h 1360814"/>
              <a:gd name="connsiteX2" fmla="*/ 913524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2266"/>
              <a:gd name="connsiteX1" fmla="*/ 9137236 w 9137236"/>
              <a:gd name="connsiteY1" fmla="*/ 222061 h 1362266"/>
              <a:gd name="connsiteX2" fmla="*/ 9125736 w 9137236"/>
              <a:gd name="connsiteY2" fmla="*/ 1362266 h 1362266"/>
              <a:gd name="connsiteX3" fmla="*/ 0 w 9137236"/>
              <a:gd name="connsiteY3" fmla="*/ 1360814 h 1362266"/>
              <a:gd name="connsiteX4" fmla="*/ 0 w 9137236"/>
              <a:gd name="connsiteY4" fmla="*/ 219699 h 1362266"/>
              <a:gd name="connsiteX0" fmla="*/ 0 w 9132479"/>
              <a:gd name="connsiteY0" fmla="*/ 219699 h 1362266"/>
              <a:gd name="connsiteX1" fmla="*/ 9132479 w 9132479"/>
              <a:gd name="connsiteY1" fmla="*/ 222061 h 1362266"/>
              <a:gd name="connsiteX2" fmla="*/ 9125736 w 9132479"/>
              <a:gd name="connsiteY2" fmla="*/ 1362266 h 1362266"/>
              <a:gd name="connsiteX3" fmla="*/ 0 w 9132479"/>
              <a:gd name="connsiteY3" fmla="*/ 1360814 h 1362266"/>
              <a:gd name="connsiteX4" fmla="*/ 0 w 9132479"/>
              <a:gd name="connsiteY4" fmla="*/ 219699 h 1362266"/>
              <a:gd name="connsiteX0" fmla="*/ 0 w 9133852"/>
              <a:gd name="connsiteY0" fmla="*/ 219699 h 1362266"/>
              <a:gd name="connsiteX1" fmla="*/ 9132479 w 9133852"/>
              <a:gd name="connsiteY1" fmla="*/ 222061 h 1362266"/>
              <a:gd name="connsiteX2" fmla="*/ 9132872 w 9133852"/>
              <a:gd name="connsiteY2" fmla="*/ 1362266 h 1362266"/>
              <a:gd name="connsiteX3" fmla="*/ 0 w 9133852"/>
              <a:gd name="connsiteY3" fmla="*/ 1360814 h 1362266"/>
              <a:gd name="connsiteX4" fmla="*/ 0 w 9133852"/>
              <a:gd name="connsiteY4" fmla="*/ 219699 h 1362266"/>
              <a:gd name="connsiteX0" fmla="*/ 0 w 9133852"/>
              <a:gd name="connsiteY0" fmla="*/ 252565 h 1395132"/>
              <a:gd name="connsiteX1" fmla="*/ 9132479 w 9133852"/>
              <a:gd name="connsiteY1" fmla="*/ 254927 h 1395132"/>
              <a:gd name="connsiteX2" fmla="*/ 9132872 w 9133852"/>
              <a:gd name="connsiteY2" fmla="*/ 1395132 h 1395132"/>
              <a:gd name="connsiteX3" fmla="*/ 0 w 9133852"/>
              <a:gd name="connsiteY3" fmla="*/ 1393680 h 1395132"/>
              <a:gd name="connsiteX4" fmla="*/ 0 w 9133852"/>
              <a:gd name="connsiteY4" fmla="*/ 252565 h 1395132"/>
              <a:gd name="connsiteX0" fmla="*/ 0 w 9133852"/>
              <a:gd name="connsiteY0" fmla="*/ 222727 h 1365294"/>
              <a:gd name="connsiteX1" fmla="*/ 9132479 w 9133852"/>
              <a:gd name="connsiteY1" fmla="*/ 225089 h 1365294"/>
              <a:gd name="connsiteX2" fmla="*/ 9132872 w 9133852"/>
              <a:gd name="connsiteY2" fmla="*/ 1365294 h 1365294"/>
              <a:gd name="connsiteX3" fmla="*/ 0 w 9133852"/>
              <a:gd name="connsiteY3" fmla="*/ 1363842 h 1365294"/>
              <a:gd name="connsiteX4" fmla="*/ 0 w 9133852"/>
              <a:gd name="connsiteY4" fmla="*/ 222727 h 1365294"/>
              <a:gd name="connsiteX0" fmla="*/ 0 w 9133852"/>
              <a:gd name="connsiteY0" fmla="*/ 233399 h 1375966"/>
              <a:gd name="connsiteX1" fmla="*/ 9132479 w 9133852"/>
              <a:gd name="connsiteY1" fmla="*/ 235761 h 1375966"/>
              <a:gd name="connsiteX2" fmla="*/ 9132872 w 9133852"/>
              <a:gd name="connsiteY2" fmla="*/ 1375966 h 1375966"/>
              <a:gd name="connsiteX3" fmla="*/ 0 w 9133852"/>
              <a:gd name="connsiteY3" fmla="*/ 1374514 h 1375966"/>
              <a:gd name="connsiteX4" fmla="*/ 0 w 9133852"/>
              <a:gd name="connsiteY4" fmla="*/ 233399 h 1375966"/>
              <a:gd name="connsiteX0" fmla="*/ 0 w 9133852"/>
              <a:gd name="connsiteY0" fmla="*/ 234519 h 1377086"/>
              <a:gd name="connsiteX1" fmla="*/ 9132479 w 9133852"/>
              <a:gd name="connsiteY1" fmla="*/ 236881 h 1377086"/>
              <a:gd name="connsiteX2" fmla="*/ 9132872 w 9133852"/>
              <a:gd name="connsiteY2" fmla="*/ 1377086 h 1377086"/>
              <a:gd name="connsiteX3" fmla="*/ 0 w 9133852"/>
              <a:gd name="connsiteY3" fmla="*/ 1375634 h 1377086"/>
              <a:gd name="connsiteX4" fmla="*/ 0 w 9133852"/>
              <a:gd name="connsiteY4" fmla="*/ 234519 h 1377086"/>
              <a:gd name="connsiteX0" fmla="*/ 0 w 9132479"/>
              <a:gd name="connsiteY0" fmla="*/ 234519 h 1375634"/>
              <a:gd name="connsiteX1" fmla="*/ 9132479 w 9132479"/>
              <a:gd name="connsiteY1" fmla="*/ 236881 h 1375634"/>
              <a:gd name="connsiteX2" fmla="*/ 9128116 w 9132479"/>
              <a:gd name="connsiteY2" fmla="*/ 1374723 h 1375634"/>
              <a:gd name="connsiteX3" fmla="*/ 0 w 9132479"/>
              <a:gd name="connsiteY3" fmla="*/ 1375634 h 1375634"/>
              <a:gd name="connsiteX4" fmla="*/ 0 w 9132479"/>
              <a:gd name="connsiteY4" fmla="*/ 234519 h 1375634"/>
              <a:gd name="connsiteX0" fmla="*/ 0 w 9136033"/>
              <a:gd name="connsiteY0" fmla="*/ 234519 h 1375634"/>
              <a:gd name="connsiteX1" fmla="*/ 9132479 w 9136033"/>
              <a:gd name="connsiteY1" fmla="*/ 236881 h 1375634"/>
              <a:gd name="connsiteX2" fmla="*/ 9135251 w 9136033"/>
              <a:gd name="connsiteY2" fmla="*/ 1374723 h 1375634"/>
              <a:gd name="connsiteX3" fmla="*/ 0 w 9136033"/>
              <a:gd name="connsiteY3" fmla="*/ 1375634 h 1375634"/>
              <a:gd name="connsiteX4" fmla="*/ 0 w 9136033"/>
              <a:gd name="connsiteY4" fmla="*/ 234519 h 1375634"/>
              <a:gd name="connsiteX0" fmla="*/ 0 w 9139612"/>
              <a:gd name="connsiteY0" fmla="*/ 234519 h 1375634"/>
              <a:gd name="connsiteX1" fmla="*/ 9139612 w 9139612"/>
              <a:gd name="connsiteY1" fmla="*/ 236881 h 1375634"/>
              <a:gd name="connsiteX2" fmla="*/ 9135251 w 9139612"/>
              <a:gd name="connsiteY2" fmla="*/ 1374723 h 1375634"/>
              <a:gd name="connsiteX3" fmla="*/ 0 w 9139612"/>
              <a:gd name="connsiteY3" fmla="*/ 1375634 h 1375634"/>
              <a:gd name="connsiteX4" fmla="*/ 0 w 9139612"/>
              <a:gd name="connsiteY4" fmla="*/ 234519 h 1375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39612" h="1375634">
                <a:moveTo>
                  <a:pt x="0" y="234519"/>
                </a:moveTo>
                <a:cubicBezTo>
                  <a:pt x="3048000" y="-527481"/>
                  <a:pt x="5435219" y="866553"/>
                  <a:pt x="9139612" y="236881"/>
                </a:cubicBezTo>
                <a:cubicBezTo>
                  <a:pt x="9136068" y="1376993"/>
                  <a:pt x="9138796" y="238940"/>
                  <a:pt x="9135251" y="1374723"/>
                </a:cubicBezTo>
                <a:lnTo>
                  <a:pt x="0" y="1375634"/>
                </a:lnTo>
                <a:lnTo>
                  <a:pt x="0" y="234519"/>
                </a:lnTo>
                <a:close/>
              </a:path>
            </a:pathLst>
          </a:custGeom>
          <a:gradFill flip="none" rotWithShape="1">
            <a:gsLst>
              <a:gs pos="0">
                <a:schemeClr val="accent1">
                  <a:lumMod val="50000"/>
                </a:schemeClr>
              </a:gs>
              <a:gs pos="50000">
                <a:schemeClr val="tx2"/>
              </a:gs>
              <a:gs pos="100000">
                <a:schemeClr val="accent1">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4F81BD">
                    <a:lumMod val="75000"/>
                  </a:srgbClr>
                </a:solidFill>
              </a:ln>
              <a:solidFill>
                <a:srgbClr val="4F81BD">
                  <a:lumMod val="75000"/>
                </a:srgbClr>
              </a:solidFill>
            </a:endParaRPr>
          </a:p>
        </p:txBody>
      </p:sp>
    </p:spTree>
    <p:extLst>
      <p:ext uri="{BB962C8B-B14F-4D97-AF65-F5344CB8AC3E}">
        <p14:creationId xmlns:p14="http://schemas.microsoft.com/office/powerpoint/2010/main" val="3091342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467598" cy="1143000"/>
          </a:xfrm>
        </p:spPr>
        <p:txBody>
          <a:bodyPr/>
          <a:lstStyle/>
          <a:p>
            <a:r>
              <a:rPr lang="en-US" dirty="0"/>
              <a:t>Click to edit Master title style</a:t>
            </a:r>
          </a:p>
        </p:txBody>
      </p:sp>
      <p:sp>
        <p:nvSpPr>
          <p:cNvPr id="3" name="Content Placeholder 2"/>
          <p:cNvSpPr>
            <a:spLocks noGrp="1"/>
          </p:cNvSpPr>
          <p:nvPr>
            <p:ph idx="1"/>
          </p:nvPr>
        </p:nvSpPr>
        <p:spPr>
          <a:xfrm>
            <a:off x="1371600" y="1600200"/>
            <a:ext cx="7467598" cy="47243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p:nvPr userDrawn="1"/>
        </p:nvCxnSpPr>
        <p:spPr>
          <a:xfrm>
            <a:off x="1371600" y="1371600"/>
            <a:ext cx="7467598"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43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1600" y="1600201"/>
            <a:ext cx="3657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3998" y="1600201"/>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1371600" y="1371600"/>
            <a:ext cx="7467598"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8506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3971925"/>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219200" y="2471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6540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6" name="Straight Connector 5"/>
          <p:cNvCxnSpPr/>
          <p:nvPr userDrawn="1"/>
        </p:nvCxnSpPr>
        <p:spPr>
          <a:xfrm>
            <a:off x="1371600" y="1371600"/>
            <a:ext cx="7467598"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360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53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572000" y="273050"/>
            <a:ext cx="4267200" cy="61277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1600" y="273049"/>
            <a:ext cx="3008313" cy="61277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6553200" y="6356350"/>
            <a:ext cx="2133600" cy="365125"/>
          </a:xfrm>
          <a:prstGeom prst="rect">
            <a:avLst/>
          </a:prstGeom>
        </p:spPr>
        <p:txBody>
          <a:bodyPr/>
          <a:lstStyle/>
          <a:p>
            <a:fld id="{C3BE674D-C7B3-493B-ACAB-8683AAF65A8A}" type="slidenum">
              <a:rPr lang="en-US" smtClean="0"/>
              <a:t>‹#›</a:t>
            </a:fld>
            <a:endParaRPr lang="en-US"/>
          </a:p>
        </p:txBody>
      </p:sp>
    </p:spTree>
    <p:extLst>
      <p:ext uri="{BB962C8B-B14F-4D97-AF65-F5344CB8AC3E}">
        <p14:creationId xmlns:p14="http://schemas.microsoft.com/office/powerpoint/2010/main" val="2896715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4600" y="47244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14600" y="6096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14600" y="5291138"/>
            <a:ext cx="5486400" cy="5762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6553200" y="6356350"/>
            <a:ext cx="2133600" cy="365125"/>
          </a:xfrm>
          <a:prstGeom prst="rect">
            <a:avLst/>
          </a:prstGeom>
        </p:spPr>
        <p:txBody>
          <a:bodyPr/>
          <a:lstStyle/>
          <a:p>
            <a:fld id="{C3BE674D-C7B3-493B-ACAB-8683AAF65A8A}" type="slidenum">
              <a:rPr lang="en-US" smtClean="0"/>
              <a:t>‹#›</a:t>
            </a:fld>
            <a:endParaRPr lang="en-US"/>
          </a:p>
        </p:txBody>
      </p:sp>
    </p:spTree>
    <p:extLst>
      <p:ext uri="{BB962C8B-B14F-4D97-AF65-F5344CB8AC3E}">
        <p14:creationId xmlns:p14="http://schemas.microsoft.com/office/powerpoint/2010/main" val="57440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274638"/>
            <a:ext cx="7467598"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371600" y="1600200"/>
            <a:ext cx="7467598" cy="472439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Wave 7"/>
          <p:cNvSpPr/>
          <p:nvPr userDrawn="1"/>
        </p:nvSpPr>
        <p:spPr>
          <a:xfrm rot="5400000">
            <a:off x="-2810219" y="2810217"/>
            <a:ext cx="6871424" cy="1250985"/>
          </a:xfrm>
          <a:custGeom>
            <a:avLst/>
            <a:gdLst>
              <a:gd name="connsiteX0" fmla="*/ 0 w 9144000"/>
              <a:gd name="connsiteY0" fmla="*/ 228600 h 1828800"/>
              <a:gd name="connsiteX1" fmla="*/ 9144000 w 9144000"/>
              <a:gd name="connsiteY1" fmla="*/ 228600 h 1828800"/>
              <a:gd name="connsiteX2" fmla="*/ 9144000 w 9144000"/>
              <a:gd name="connsiteY2" fmla="*/ 1600200 h 1828800"/>
              <a:gd name="connsiteX3" fmla="*/ 0 w 9144000"/>
              <a:gd name="connsiteY3" fmla="*/ 1600200 h 1828800"/>
              <a:gd name="connsiteX4" fmla="*/ 0 w 9144000"/>
              <a:gd name="connsiteY4" fmla="*/ 228600 h 1828800"/>
              <a:gd name="connsiteX0" fmla="*/ 10632 w 9154632"/>
              <a:gd name="connsiteY0" fmla="*/ 219971 h 1779368"/>
              <a:gd name="connsiteX1" fmla="*/ 9154632 w 9154632"/>
              <a:gd name="connsiteY1" fmla="*/ 219971 h 1779368"/>
              <a:gd name="connsiteX2" fmla="*/ 9154632 w 9154632"/>
              <a:gd name="connsiteY2" fmla="*/ 1591571 h 1779368"/>
              <a:gd name="connsiteX3" fmla="*/ 0 w 9154632"/>
              <a:gd name="connsiteY3" fmla="*/ 1261962 h 1779368"/>
              <a:gd name="connsiteX4" fmla="*/ 10632 w 9154632"/>
              <a:gd name="connsiteY4" fmla="*/ 219971 h 1779368"/>
              <a:gd name="connsiteX0" fmla="*/ 0 w 9144000"/>
              <a:gd name="connsiteY0" fmla="*/ 219971 h 1786702"/>
              <a:gd name="connsiteX1" fmla="*/ 9144000 w 9144000"/>
              <a:gd name="connsiteY1" fmla="*/ 219971 h 1786702"/>
              <a:gd name="connsiteX2" fmla="*/ 9144000 w 9144000"/>
              <a:gd name="connsiteY2" fmla="*/ 1591571 h 1786702"/>
              <a:gd name="connsiteX3" fmla="*/ 10633 w 9144000"/>
              <a:gd name="connsiteY3" fmla="*/ 1347022 h 1786702"/>
              <a:gd name="connsiteX4" fmla="*/ 0 w 9144000"/>
              <a:gd name="connsiteY4" fmla="*/ 219971 h 1786702"/>
              <a:gd name="connsiteX0" fmla="*/ 0 w 9144000"/>
              <a:gd name="connsiteY0" fmla="*/ 219971 h 1880814"/>
              <a:gd name="connsiteX1" fmla="*/ 9144000 w 9144000"/>
              <a:gd name="connsiteY1" fmla="*/ 219971 h 1880814"/>
              <a:gd name="connsiteX2" fmla="*/ 9144000 w 9144000"/>
              <a:gd name="connsiteY2" fmla="*/ 1591571 h 1880814"/>
              <a:gd name="connsiteX3" fmla="*/ 10633 w 9144000"/>
              <a:gd name="connsiteY3" fmla="*/ 1347022 h 1880814"/>
              <a:gd name="connsiteX4" fmla="*/ 0 w 9144000"/>
              <a:gd name="connsiteY4" fmla="*/ 219971 h 1880814"/>
              <a:gd name="connsiteX0" fmla="*/ 0 w 9144000"/>
              <a:gd name="connsiteY0" fmla="*/ 219971 h 1591571"/>
              <a:gd name="connsiteX1" fmla="*/ 9144000 w 9144000"/>
              <a:gd name="connsiteY1" fmla="*/ 219971 h 1591571"/>
              <a:gd name="connsiteX2" fmla="*/ 9144000 w 9144000"/>
              <a:gd name="connsiteY2" fmla="*/ 1591571 h 1591571"/>
              <a:gd name="connsiteX3" fmla="*/ 10633 w 9144000"/>
              <a:gd name="connsiteY3" fmla="*/ 1347022 h 1591571"/>
              <a:gd name="connsiteX4" fmla="*/ 0 w 9144000"/>
              <a:gd name="connsiteY4" fmla="*/ 219971 h 1591571"/>
              <a:gd name="connsiteX0" fmla="*/ 0 w 9144000"/>
              <a:gd name="connsiteY0" fmla="*/ 219971 h 1348260"/>
              <a:gd name="connsiteX1" fmla="*/ 9144000 w 9144000"/>
              <a:gd name="connsiteY1" fmla="*/ 219971 h 1348260"/>
              <a:gd name="connsiteX2" fmla="*/ 9144000 w 9144000"/>
              <a:gd name="connsiteY2" fmla="*/ 1176901 h 1348260"/>
              <a:gd name="connsiteX3" fmla="*/ 10633 w 9144000"/>
              <a:gd name="connsiteY3" fmla="*/ 1347022 h 1348260"/>
              <a:gd name="connsiteX4" fmla="*/ 0 w 9144000"/>
              <a:gd name="connsiteY4" fmla="*/ 219971 h 1348260"/>
              <a:gd name="connsiteX0" fmla="*/ 0 w 9144000"/>
              <a:gd name="connsiteY0" fmla="*/ 219971 h 1349202"/>
              <a:gd name="connsiteX1" fmla="*/ 9144000 w 9144000"/>
              <a:gd name="connsiteY1" fmla="*/ 219971 h 1349202"/>
              <a:gd name="connsiteX2" fmla="*/ 9133367 w 9144000"/>
              <a:gd name="connsiteY2" fmla="*/ 1336389 h 1349202"/>
              <a:gd name="connsiteX3" fmla="*/ 10633 w 9144000"/>
              <a:gd name="connsiteY3" fmla="*/ 1347022 h 1349202"/>
              <a:gd name="connsiteX4" fmla="*/ 0 w 9144000"/>
              <a:gd name="connsiteY4" fmla="*/ 219971 h 134920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10633 w 9144000"/>
              <a:gd name="connsiteY3" fmla="*/ 1347022 h 1347022"/>
              <a:gd name="connsiteX4" fmla="*/ 0 w 9144000"/>
              <a:gd name="connsiteY4" fmla="*/ 219971 h 1347022"/>
              <a:gd name="connsiteX0" fmla="*/ 0 w 9144000"/>
              <a:gd name="connsiteY0" fmla="*/ 219971 h 1347022"/>
              <a:gd name="connsiteX1" fmla="*/ 9144000 w 9144000"/>
              <a:gd name="connsiteY1" fmla="*/ 219971 h 1347022"/>
              <a:gd name="connsiteX2" fmla="*/ 9133367 w 9144000"/>
              <a:gd name="connsiteY2" fmla="*/ 1336389 h 1347022"/>
              <a:gd name="connsiteX3" fmla="*/ 0 w 9144000"/>
              <a:gd name="connsiteY3" fmla="*/ 1347022 h 1347022"/>
              <a:gd name="connsiteX4" fmla="*/ 0 w 9144000"/>
              <a:gd name="connsiteY4" fmla="*/ 219971 h 1347022"/>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47022 h 1357654"/>
              <a:gd name="connsiteX4" fmla="*/ 0 w 9144000"/>
              <a:gd name="connsiteY4" fmla="*/ 219971 h 1357654"/>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47022 h 1357654"/>
              <a:gd name="connsiteX4" fmla="*/ 0 w 9144000"/>
              <a:gd name="connsiteY4" fmla="*/ 219971 h 1357654"/>
              <a:gd name="connsiteX0" fmla="*/ 0 w 9144000"/>
              <a:gd name="connsiteY0" fmla="*/ 219971 h 1357654"/>
              <a:gd name="connsiteX1" fmla="*/ 9144000 w 9144000"/>
              <a:gd name="connsiteY1" fmla="*/ 219971 h 1357654"/>
              <a:gd name="connsiteX2" fmla="*/ 9133367 w 9144000"/>
              <a:gd name="connsiteY2" fmla="*/ 1357654 h 1357654"/>
              <a:gd name="connsiteX3" fmla="*/ 0 w 9144000"/>
              <a:gd name="connsiteY3" fmla="*/ 1352553 h 1357654"/>
              <a:gd name="connsiteX4" fmla="*/ 0 w 9144000"/>
              <a:gd name="connsiteY4" fmla="*/ 219971 h 1357654"/>
              <a:gd name="connsiteX0" fmla="*/ 0 w 9144000"/>
              <a:gd name="connsiteY0" fmla="*/ 219971 h 1352553"/>
              <a:gd name="connsiteX1" fmla="*/ 9144000 w 9144000"/>
              <a:gd name="connsiteY1" fmla="*/ 219971 h 1352553"/>
              <a:gd name="connsiteX2" fmla="*/ 9133367 w 9144000"/>
              <a:gd name="connsiteY2" fmla="*/ 1352123 h 1352553"/>
              <a:gd name="connsiteX3" fmla="*/ 0 w 9144000"/>
              <a:gd name="connsiteY3" fmla="*/ 1352553 h 1352553"/>
              <a:gd name="connsiteX4" fmla="*/ 0 w 9144000"/>
              <a:gd name="connsiteY4" fmla="*/ 219971 h 1352553"/>
              <a:gd name="connsiteX0" fmla="*/ 0 w 9133866"/>
              <a:gd name="connsiteY0" fmla="*/ 219971 h 1352553"/>
              <a:gd name="connsiteX1" fmla="*/ 9123839 w 9133866"/>
              <a:gd name="connsiteY1" fmla="*/ 219971 h 1352553"/>
              <a:gd name="connsiteX2" fmla="*/ 9133367 w 9133866"/>
              <a:gd name="connsiteY2" fmla="*/ 1352123 h 1352553"/>
              <a:gd name="connsiteX3" fmla="*/ 0 w 9133866"/>
              <a:gd name="connsiteY3" fmla="*/ 1352553 h 1352553"/>
              <a:gd name="connsiteX4" fmla="*/ 0 w 9133866"/>
              <a:gd name="connsiteY4" fmla="*/ 219971 h 1352553"/>
              <a:gd name="connsiteX0" fmla="*/ 0 w 9134297"/>
              <a:gd name="connsiteY0" fmla="*/ 219971 h 1352553"/>
              <a:gd name="connsiteX1" fmla="*/ 9132480 w 9134297"/>
              <a:gd name="connsiteY1" fmla="*/ 219971 h 1352553"/>
              <a:gd name="connsiteX2" fmla="*/ 9133367 w 9134297"/>
              <a:gd name="connsiteY2" fmla="*/ 1352123 h 1352553"/>
              <a:gd name="connsiteX3" fmla="*/ 0 w 9134297"/>
              <a:gd name="connsiteY3" fmla="*/ 1352553 h 1352553"/>
              <a:gd name="connsiteX4" fmla="*/ 0 w 9134297"/>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2553"/>
              <a:gd name="connsiteX1" fmla="*/ 9132480 w 9132480"/>
              <a:gd name="connsiteY1" fmla="*/ 219971 h 1352553"/>
              <a:gd name="connsiteX2" fmla="*/ 9127607 w 9132480"/>
              <a:gd name="connsiteY2" fmla="*/ 1349279 h 1352553"/>
              <a:gd name="connsiteX3" fmla="*/ 0 w 9132480"/>
              <a:gd name="connsiteY3" fmla="*/ 1352553 h 1352553"/>
              <a:gd name="connsiteX4" fmla="*/ 0 w 9132480"/>
              <a:gd name="connsiteY4" fmla="*/ 219971 h 1352553"/>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57812"/>
              <a:gd name="connsiteX1" fmla="*/ 9132480 w 9132480"/>
              <a:gd name="connsiteY1" fmla="*/ 219971 h 1357812"/>
              <a:gd name="connsiteX2" fmla="*/ 9130488 w 9132480"/>
              <a:gd name="connsiteY2" fmla="*/ 1357812 h 1357812"/>
              <a:gd name="connsiteX3" fmla="*/ 0 w 9132480"/>
              <a:gd name="connsiteY3" fmla="*/ 1352553 h 1357812"/>
              <a:gd name="connsiteX4" fmla="*/ 0 w 9132480"/>
              <a:gd name="connsiteY4" fmla="*/ 219971 h 1357812"/>
              <a:gd name="connsiteX0" fmla="*/ 0 w 9132480"/>
              <a:gd name="connsiteY0" fmla="*/ 219971 h 1361086"/>
              <a:gd name="connsiteX1" fmla="*/ 9132480 w 9132480"/>
              <a:gd name="connsiteY1" fmla="*/ 219971 h 1361086"/>
              <a:gd name="connsiteX2" fmla="*/ 9130488 w 9132480"/>
              <a:gd name="connsiteY2" fmla="*/ 1357812 h 1361086"/>
              <a:gd name="connsiteX3" fmla="*/ 0 w 9132480"/>
              <a:gd name="connsiteY3" fmla="*/ 1361086 h 1361086"/>
              <a:gd name="connsiteX4" fmla="*/ 0 w 9132480"/>
              <a:gd name="connsiteY4" fmla="*/ 219971 h 1361086"/>
              <a:gd name="connsiteX0" fmla="*/ 0 w 9133848"/>
              <a:gd name="connsiteY0" fmla="*/ 219971 h 1361086"/>
              <a:gd name="connsiteX1" fmla="*/ 9132480 w 9133848"/>
              <a:gd name="connsiteY1" fmla="*/ 219971 h 1361086"/>
              <a:gd name="connsiteX2" fmla="*/ 9132868 w 9133848"/>
              <a:gd name="connsiteY2" fmla="*/ 1360175 h 1361086"/>
              <a:gd name="connsiteX3" fmla="*/ 0 w 9133848"/>
              <a:gd name="connsiteY3" fmla="*/ 1361086 h 1361086"/>
              <a:gd name="connsiteX4" fmla="*/ 0 w 9133848"/>
              <a:gd name="connsiteY4" fmla="*/ 219971 h 1361086"/>
              <a:gd name="connsiteX0" fmla="*/ 0 w 9139615"/>
              <a:gd name="connsiteY0" fmla="*/ 219971 h 1361086"/>
              <a:gd name="connsiteX1" fmla="*/ 9139615 w 9139615"/>
              <a:gd name="connsiteY1" fmla="*/ 219971 h 1361086"/>
              <a:gd name="connsiteX2" fmla="*/ 9132868 w 9139615"/>
              <a:gd name="connsiteY2" fmla="*/ 1360175 h 1361086"/>
              <a:gd name="connsiteX3" fmla="*/ 0 w 9139615"/>
              <a:gd name="connsiteY3" fmla="*/ 1361086 h 1361086"/>
              <a:gd name="connsiteX4" fmla="*/ 0 w 9139615"/>
              <a:gd name="connsiteY4" fmla="*/ 219971 h 1361086"/>
              <a:gd name="connsiteX0" fmla="*/ 0 w 9137236"/>
              <a:gd name="connsiteY0" fmla="*/ 219699 h 1360814"/>
              <a:gd name="connsiteX1" fmla="*/ 9137236 w 9137236"/>
              <a:gd name="connsiteY1" fmla="*/ 222061 h 1360814"/>
              <a:gd name="connsiteX2" fmla="*/ 913286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0814"/>
              <a:gd name="connsiteX1" fmla="*/ 9137236 w 9137236"/>
              <a:gd name="connsiteY1" fmla="*/ 222061 h 1360814"/>
              <a:gd name="connsiteX2" fmla="*/ 913286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0814"/>
              <a:gd name="connsiteX1" fmla="*/ 9137236 w 9137236"/>
              <a:gd name="connsiteY1" fmla="*/ 222061 h 1360814"/>
              <a:gd name="connsiteX2" fmla="*/ 9135248 w 9137236"/>
              <a:gd name="connsiteY2" fmla="*/ 1359903 h 1360814"/>
              <a:gd name="connsiteX3" fmla="*/ 0 w 9137236"/>
              <a:gd name="connsiteY3" fmla="*/ 1360814 h 1360814"/>
              <a:gd name="connsiteX4" fmla="*/ 0 w 9137236"/>
              <a:gd name="connsiteY4" fmla="*/ 219699 h 1360814"/>
              <a:gd name="connsiteX0" fmla="*/ 0 w 9137236"/>
              <a:gd name="connsiteY0" fmla="*/ 219699 h 1362266"/>
              <a:gd name="connsiteX1" fmla="*/ 9137236 w 9137236"/>
              <a:gd name="connsiteY1" fmla="*/ 222061 h 1362266"/>
              <a:gd name="connsiteX2" fmla="*/ 9125736 w 9137236"/>
              <a:gd name="connsiteY2" fmla="*/ 1362266 h 1362266"/>
              <a:gd name="connsiteX3" fmla="*/ 0 w 9137236"/>
              <a:gd name="connsiteY3" fmla="*/ 1360814 h 1362266"/>
              <a:gd name="connsiteX4" fmla="*/ 0 w 9137236"/>
              <a:gd name="connsiteY4" fmla="*/ 219699 h 1362266"/>
              <a:gd name="connsiteX0" fmla="*/ 0 w 9132479"/>
              <a:gd name="connsiteY0" fmla="*/ 219699 h 1362266"/>
              <a:gd name="connsiteX1" fmla="*/ 9132479 w 9132479"/>
              <a:gd name="connsiteY1" fmla="*/ 222061 h 1362266"/>
              <a:gd name="connsiteX2" fmla="*/ 9125736 w 9132479"/>
              <a:gd name="connsiteY2" fmla="*/ 1362266 h 1362266"/>
              <a:gd name="connsiteX3" fmla="*/ 0 w 9132479"/>
              <a:gd name="connsiteY3" fmla="*/ 1360814 h 1362266"/>
              <a:gd name="connsiteX4" fmla="*/ 0 w 9132479"/>
              <a:gd name="connsiteY4" fmla="*/ 219699 h 1362266"/>
              <a:gd name="connsiteX0" fmla="*/ 0 w 9133852"/>
              <a:gd name="connsiteY0" fmla="*/ 219699 h 1362266"/>
              <a:gd name="connsiteX1" fmla="*/ 9132479 w 9133852"/>
              <a:gd name="connsiteY1" fmla="*/ 222061 h 1362266"/>
              <a:gd name="connsiteX2" fmla="*/ 9132872 w 9133852"/>
              <a:gd name="connsiteY2" fmla="*/ 1362266 h 1362266"/>
              <a:gd name="connsiteX3" fmla="*/ 0 w 9133852"/>
              <a:gd name="connsiteY3" fmla="*/ 1360814 h 1362266"/>
              <a:gd name="connsiteX4" fmla="*/ 0 w 9133852"/>
              <a:gd name="connsiteY4" fmla="*/ 219699 h 1362266"/>
              <a:gd name="connsiteX0" fmla="*/ 0 w 9133852"/>
              <a:gd name="connsiteY0" fmla="*/ 252565 h 1395132"/>
              <a:gd name="connsiteX1" fmla="*/ 9132479 w 9133852"/>
              <a:gd name="connsiteY1" fmla="*/ 254927 h 1395132"/>
              <a:gd name="connsiteX2" fmla="*/ 9132872 w 9133852"/>
              <a:gd name="connsiteY2" fmla="*/ 1395132 h 1395132"/>
              <a:gd name="connsiteX3" fmla="*/ 0 w 9133852"/>
              <a:gd name="connsiteY3" fmla="*/ 1393680 h 1395132"/>
              <a:gd name="connsiteX4" fmla="*/ 0 w 9133852"/>
              <a:gd name="connsiteY4" fmla="*/ 252565 h 1395132"/>
              <a:gd name="connsiteX0" fmla="*/ 0 w 9133852"/>
              <a:gd name="connsiteY0" fmla="*/ 222727 h 1365294"/>
              <a:gd name="connsiteX1" fmla="*/ 9132479 w 9133852"/>
              <a:gd name="connsiteY1" fmla="*/ 225089 h 1365294"/>
              <a:gd name="connsiteX2" fmla="*/ 9132872 w 9133852"/>
              <a:gd name="connsiteY2" fmla="*/ 1365294 h 1365294"/>
              <a:gd name="connsiteX3" fmla="*/ 0 w 9133852"/>
              <a:gd name="connsiteY3" fmla="*/ 1363842 h 1365294"/>
              <a:gd name="connsiteX4" fmla="*/ 0 w 9133852"/>
              <a:gd name="connsiteY4" fmla="*/ 222727 h 1365294"/>
              <a:gd name="connsiteX0" fmla="*/ 0 w 9133852"/>
              <a:gd name="connsiteY0" fmla="*/ 233399 h 1375966"/>
              <a:gd name="connsiteX1" fmla="*/ 9132479 w 9133852"/>
              <a:gd name="connsiteY1" fmla="*/ 235761 h 1375966"/>
              <a:gd name="connsiteX2" fmla="*/ 9132872 w 9133852"/>
              <a:gd name="connsiteY2" fmla="*/ 1375966 h 1375966"/>
              <a:gd name="connsiteX3" fmla="*/ 0 w 9133852"/>
              <a:gd name="connsiteY3" fmla="*/ 1374514 h 1375966"/>
              <a:gd name="connsiteX4" fmla="*/ 0 w 9133852"/>
              <a:gd name="connsiteY4" fmla="*/ 233399 h 1375966"/>
              <a:gd name="connsiteX0" fmla="*/ 0 w 9133852"/>
              <a:gd name="connsiteY0" fmla="*/ 234519 h 1377086"/>
              <a:gd name="connsiteX1" fmla="*/ 9132479 w 9133852"/>
              <a:gd name="connsiteY1" fmla="*/ 236881 h 1377086"/>
              <a:gd name="connsiteX2" fmla="*/ 9132872 w 9133852"/>
              <a:gd name="connsiteY2" fmla="*/ 1377086 h 1377086"/>
              <a:gd name="connsiteX3" fmla="*/ 0 w 9133852"/>
              <a:gd name="connsiteY3" fmla="*/ 1375634 h 1377086"/>
              <a:gd name="connsiteX4" fmla="*/ 0 w 9133852"/>
              <a:gd name="connsiteY4" fmla="*/ 234519 h 1377086"/>
              <a:gd name="connsiteX0" fmla="*/ 0 w 9132479"/>
              <a:gd name="connsiteY0" fmla="*/ 234519 h 1375634"/>
              <a:gd name="connsiteX1" fmla="*/ 9132479 w 9132479"/>
              <a:gd name="connsiteY1" fmla="*/ 236881 h 1375634"/>
              <a:gd name="connsiteX2" fmla="*/ 9128116 w 9132479"/>
              <a:gd name="connsiteY2" fmla="*/ 1374723 h 1375634"/>
              <a:gd name="connsiteX3" fmla="*/ 0 w 9132479"/>
              <a:gd name="connsiteY3" fmla="*/ 1375634 h 1375634"/>
              <a:gd name="connsiteX4" fmla="*/ 0 w 9132479"/>
              <a:gd name="connsiteY4" fmla="*/ 234519 h 1375634"/>
              <a:gd name="connsiteX0" fmla="*/ 0 w 9136033"/>
              <a:gd name="connsiteY0" fmla="*/ 234519 h 1375634"/>
              <a:gd name="connsiteX1" fmla="*/ 9132479 w 9136033"/>
              <a:gd name="connsiteY1" fmla="*/ 236881 h 1375634"/>
              <a:gd name="connsiteX2" fmla="*/ 9135251 w 9136033"/>
              <a:gd name="connsiteY2" fmla="*/ 1374723 h 1375634"/>
              <a:gd name="connsiteX3" fmla="*/ 0 w 9136033"/>
              <a:gd name="connsiteY3" fmla="*/ 1375634 h 1375634"/>
              <a:gd name="connsiteX4" fmla="*/ 0 w 9136033"/>
              <a:gd name="connsiteY4" fmla="*/ 234519 h 1375634"/>
              <a:gd name="connsiteX0" fmla="*/ 0 w 9139612"/>
              <a:gd name="connsiteY0" fmla="*/ 234519 h 1375634"/>
              <a:gd name="connsiteX1" fmla="*/ 9139612 w 9139612"/>
              <a:gd name="connsiteY1" fmla="*/ 236881 h 1375634"/>
              <a:gd name="connsiteX2" fmla="*/ 9135251 w 9139612"/>
              <a:gd name="connsiteY2" fmla="*/ 1374723 h 1375634"/>
              <a:gd name="connsiteX3" fmla="*/ 0 w 9139612"/>
              <a:gd name="connsiteY3" fmla="*/ 1375634 h 1375634"/>
              <a:gd name="connsiteX4" fmla="*/ 0 w 9139612"/>
              <a:gd name="connsiteY4" fmla="*/ 234519 h 1375634"/>
              <a:gd name="connsiteX0" fmla="*/ 0 w 9147222"/>
              <a:gd name="connsiteY0" fmla="*/ 234519 h 1375634"/>
              <a:gd name="connsiteX1" fmla="*/ 9147222 w 9147222"/>
              <a:gd name="connsiteY1" fmla="*/ 236881 h 1375634"/>
              <a:gd name="connsiteX2" fmla="*/ 9135251 w 9147222"/>
              <a:gd name="connsiteY2" fmla="*/ 1374723 h 1375634"/>
              <a:gd name="connsiteX3" fmla="*/ 0 w 9147222"/>
              <a:gd name="connsiteY3" fmla="*/ 1375634 h 1375634"/>
              <a:gd name="connsiteX4" fmla="*/ 0 w 9147222"/>
              <a:gd name="connsiteY4" fmla="*/ 234519 h 1375634"/>
              <a:gd name="connsiteX0" fmla="*/ 0 w 9147222"/>
              <a:gd name="connsiteY0" fmla="*/ 234519 h 1375634"/>
              <a:gd name="connsiteX1" fmla="*/ 9147222 w 9147222"/>
              <a:gd name="connsiteY1" fmla="*/ 236881 h 1375634"/>
              <a:gd name="connsiteX2" fmla="*/ 9139056 w 9147222"/>
              <a:gd name="connsiteY2" fmla="*/ 1374723 h 1375634"/>
              <a:gd name="connsiteX3" fmla="*/ 0 w 9147222"/>
              <a:gd name="connsiteY3" fmla="*/ 1375634 h 1375634"/>
              <a:gd name="connsiteX4" fmla="*/ 0 w 9147222"/>
              <a:gd name="connsiteY4" fmla="*/ 234519 h 1375634"/>
              <a:gd name="connsiteX0" fmla="*/ 0 w 9139737"/>
              <a:gd name="connsiteY0" fmla="*/ 270381 h 1411496"/>
              <a:gd name="connsiteX1" fmla="*/ 9134553 w 9139737"/>
              <a:gd name="connsiteY1" fmla="*/ 36307 h 1411496"/>
              <a:gd name="connsiteX2" fmla="*/ 9139056 w 9139737"/>
              <a:gd name="connsiteY2" fmla="*/ 1410585 h 1411496"/>
              <a:gd name="connsiteX3" fmla="*/ 0 w 9139737"/>
              <a:gd name="connsiteY3" fmla="*/ 1411496 h 1411496"/>
              <a:gd name="connsiteX4" fmla="*/ 0 w 9139737"/>
              <a:gd name="connsiteY4" fmla="*/ 270381 h 1411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39737" h="1411496">
                <a:moveTo>
                  <a:pt x="0" y="270381"/>
                </a:moveTo>
                <a:cubicBezTo>
                  <a:pt x="3048000" y="-491619"/>
                  <a:pt x="5430160" y="665979"/>
                  <a:pt x="9134553" y="36307"/>
                </a:cubicBezTo>
                <a:cubicBezTo>
                  <a:pt x="9131009" y="1176419"/>
                  <a:pt x="9142601" y="274802"/>
                  <a:pt x="9139056" y="1410585"/>
                </a:cubicBezTo>
                <a:lnTo>
                  <a:pt x="0" y="1411496"/>
                </a:lnTo>
                <a:lnTo>
                  <a:pt x="0" y="270381"/>
                </a:lnTo>
                <a:close/>
              </a:path>
            </a:pathLst>
          </a:custGeom>
          <a:gradFill flip="none" rotWithShape="1">
            <a:gsLst>
              <a:gs pos="0">
                <a:schemeClr val="accent1">
                  <a:lumMod val="50000"/>
                </a:schemeClr>
              </a:gs>
              <a:gs pos="50000">
                <a:schemeClr val="tx2"/>
              </a:gs>
              <a:gs pos="100000">
                <a:schemeClr val="accent1">
                  <a:lumMod val="60000"/>
                  <a:lumOff val="4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cap="small" dirty="0">
              <a:ln>
                <a:solidFill>
                  <a:srgbClr val="4F81BD">
                    <a:lumMod val="75000"/>
                  </a:srgbClr>
                </a:solidFill>
              </a:ln>
              <a:solidFill>
                <a:srgbClr val="4F81BD">
                  <a:lumMod val="75000"/>
                </a:srgbClr>
              </a:solidFill>
            </a:endParaRPr>
          </a:p>
        </p:txBody>
      </p:sp>
      <p:pic>
        <p:nvPicPr>
          <p:cNvPr id="9" name="Picture 2" descr="Home"/>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3794" y="446974"/>
            <a:ext cx="951614" cy="951614"/>
          </a:xfrm>
          <a:prstGeom prst="rect">
            <a:avLst/>
          </a:prstGeom>
          <a:noFill/>
        </p:spPr>
      </p:pic>
      <p:sp>
        <p:nvSpPr>
          <p:cNvPr id="11" name="TextBox 10"/>
          <p:cNvSpPr txBox="1"/>
          <p:nvPr userDrawn="1"/>
        </p:nvSpPr>
        <p:spPr>
          <a:xfrm rot="16200000">
            <a:off x="-1942386" y="3645778"/>
            <a:ext cx="5002212" cy="507831"/>
          </a:xfrm>
          <a:prstGeom prst="rect">
            <a:avLst/>
          </a:prstGeom>
          <a:noFill/>
        </p:spPr>
        <p:txBody>
          <a:bodyPr wrap="square" rtlCol="0" anchor="t">
            <a:spAutoFit/>
          </a:bodyPr>
          <a:lstStyle/>
          <a:p>
            <a:pPr algn="ctr"/>
            <a:r>
              <a:rPr lang="en-US" sz="300" dirty="0">
                <a:solidFill>
                  <a:prstClr val="white"/>
                </a:solidFill>
                <a:latin typeface="Helvetica" panose="020B0504020202030204" pitchFamily="34" charset="0"/>
              </a:rPr>
              <a:t> </a:t>
            </a:r>
            <a:endParaRPr lang="en-US" sz="1600" dirty="0">
              <a:solidFill>
                <a:prstClr val="white"/>
              </a:solidFill>
              <a:latin typeface="Helvetica" panose="020B0504020202030204" pitchFamily="34" charset="0"/>
            </a:endParaRPr>
          </a:p>
          <a:p>
            <a:pPr algn="ctr"/>
            <a:r>
              <a:rPr lang="en-US" sz="2400" dirty="0">
                <a:solidFill>
                  <a:prstClr val="white"/>
                </a:solidFill>
                <a:latin typeface="Helvetica" panose="020B0504020202030204" pitchFamily="34" charset="0"/>
              </a:rPr>
              <a:t>Office of Human Resources</a:t>
            </a:r>
          </a:p>
        </p:txBody>
      </p:sp>
      <p:sp>
        <p:nvSpPr>
          <p:cNvPr id="5" name="Slide Number Placeholder 3">
            <a:extLst>
              <a:ext uri="{FF2B5EF4-FFF2-40B4-BE49-F238E27FC236}">
                <a16:creationId xmlns:a16="http://schemas.microsoft.com/office/drawing/2014/main" id="{E3E3E08C-4FDC-4CF2-938F-9622EF345698}"/>
              </a:ext>
            </a:extLst>
          </p:cNvPr>
          <p:cNvSpPr txBox="1">
            <a:spLocks/>
          </p:cNvSpPr>
          <p:nvPr userDrawn="1"/>
        </p:nvSpPr>
        <p:spPr>
          <a:xfrm>
            <a:off x="8458200" y="6246264"/>
            <a:ext cx="685800" cy="593725"/>
          </a:xfrm>
          <a:prstGeom prst="rect">
            <a:avLst/>
          </a:prstGeom>
        </p:spPr>
        <p:txBody>
          <a:bodyPr vert="horz" lIns="45720" tIns="45720" rIns="45720" bIns="45720" rtlCol="0" anchor="ctr">
            <a:normAutofit/>
          </a:bodyPr>
          <a:lstStyle>
            <a:defPPr>
              <a:defRPr lang="en-US"/>
            </a:defPPr>
            <a:lvl1pPr marL="0" algn="ctr" defTabSz="457200" rtl="0" eaLnBrk="1" latinLnBrk="0" hangingPunct="1">
              <a:defRPr sz="2700" kern="1200">
                <a:solidFill>
                  <a:schemeClr val="tx2">
                    <a:lumMod val="60000"/>
                    <a:lumOff val="4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200" smtClean="0">
                <a:solidFill>
                  <a:schemeClr val="tx1">
                    <a:lumMod val="65000"/>
                    <a:lumOff val="35000"/>
                  </a:schemeClr>
                </a:solidFill>
                <a:latin typeface="+mn-lt"/>
              </a:rPr>
              <a:pPr/>
              <a:t>‹#›</a:t>
            </a:fld>
            <a:endParaRPr lang="en-US" sz="1200" dirty="0">
              <a:solidFill>
                <a:schemeClr val="tx1">
                  <a:lumMod val="65000"/>
                  <a:lumOff val="35000"/>
                </a:schemeClr>
              </a:solidFill>
              <a:latin typeface="+mn-lt"/>
            </a:endParaRPr>
          </a:p>
        </p:txBody>
      </p:sp>
    </p:spTree>
    <p:extLst>
      <p:ext uri="{BB962C8B-B14F-4D97-AF65-F5344CB8AC3E}">
        <p14:creationId xmlns:p14="http://schemas.microsoft.com/office/powerpoint/2010/main" val="669417812"/>
      </p:ext>
    </p:extLst>
  </p:cSld>
  <p:clrMap bg1="lt1" tx1="dk1" bg2="lt2" tx2="dk2" accent1="accent1" accent2="accent2" accent3="accent3" accent4="accent4" accent5="accent5" accent6="accent6" hlink="hlink" folHlink="folHlink"/>
  <p:sldLayoutIdLst>
    <p:sldLayoutId id="2147483661" r:id="rId1"/>
    <p:sldLayoutId id="2147483673" r:id="rId2"/>
    <p:sldLayoutId id="2147483674" r:id="rId3"/>
    <p:sldLayoutId id="2147483675" r:id="rId4"/>
    <p:sldLayoutId id="2147483676" r:id="rId5"/>
    <p:sldLayoutId id="2147483677" r:id="rId6"/>
    <p:sldLayoutId id="2147483678" r:id="rId7"/>
    <p:sldLayoutId id="2147483679"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C183D7F6-B498-43B3-948B-1728B52AA6E4}">
                <adec:decorative xmlns:adec="http://schemas.microsoft.com/office/drawing/2017/decorative" val="1"/>
              </a:ext>
            </a:extLst>
          </p:cNvPr>
          <p:cNvSpPr>
            <a:spLocks noGrp="1"/>
          </p:cNvSpPr>
          <p:nvPr>
            <p:ph type="title"/>
          </p:nvPr>
        </p:nvSpPr>
        <p:spPr>
          <a:xfrm>
            <a:off x="457205" y="1828800"/>
            <a:ext cx="8229600" cy="1504950"/>
          </a:xfrm>
          <a:ln>
            <a:solidFill>
              <a:schemeClr val="tx2"/>
            </a:solidFill>
          </a:ln>
        </p:spPr>
        <p:txBody>
          <a:bodyPr>
            <a:normAutofit/>
          </a:bodyPr>
          <a:lstStyle/>
          <a:p>
            <a:r>
              <a:rPr lang="en-US" dirty="0">
                <a:solidFill>
                  <a:srgbClr val="002060"/>
                </a:solidFill>
                <a:latin typeface="Arial" panose="020B0604020202020204" pitchFamily="34" charset="0"/>
                <a:cs typeface="Arial" panose="020B0604020202020204" pitchFamily="34" charset="0"/>
              </a:rPr>
              <a:t>Workers’ Compensation  Supervisory Training</a:t>
            </a:r>
            <a:endParaRPr lang="en-US" dirty="0">
              <a:solidFill>
                <a:srgbClr val="002060"/>
              </a:solidFill>
            </a:endParaRPr>
          </a:p>
        </p:txBody>
      </p:sp>
      <p:pic>
        <p:nvPicPr>
          <p:cNvPr id="4" name="Picture 3" descr="U.S. Department of the Interior. March 3, 1849 logo">
            <a:extLst>
              <a:ext uri="{FF2B5EF4-FFF2-40B4-BE49-F238E27FC236}">
                <a16:creationId xmlns:a16="http://schemas.microsoft.com/office/drawing/2014/main" id="{B2FD8AC2-220B-4AEE-9E13-D37454F5D2D4}"/>
              </a:ext>
            </a:extLst>
          </p:cNvPr>
          <p:cNvPicPr>
            <a:picLocks noChangeAspect="1"/>
          </p:cNvPicPr>
          <p:nvPr/>
        </p:nvPicPr>
        <p:blipFill>
          <a:blip r:embed="rId3"/>
          <a:stretch>
            <a:fillRect/>
          </a:stretch>
        </p:blipFill>
        <p:spPr>
          <a:xfrm>
            <a:off x="304800" y="5867400"/>
            <a:ext cx="835224" cy="841321"/>
          </a:xfrm>
          <a:prstGeom prst="rect">
            <a:avLst/>
          </a:prstGeom>
        </p:spPr>
      </p:pic>
      <p:sp>
        <p:nvSpPr>
          <p:cNvPr id="6" name="Footer Placeholder 3">
            <a:extLst>
              <a:ext uri="{FF2B5EF4-FFF2-40B4-BE49-F238E27FC236}">
                <a16:creationId xmlns:a16="http://schemas.microsoft.com/office/drawing/2014/main" id="{696F8C4F-3CC7-4379-9A0D-74144EFF947D}"/>
              </a:ext>
            </a:extLst>
          </p:cNvPr>
          <p:cNvSpPr txBox="1">
            <a:spLocks/>
          </p:cNvSpPr>
          <p:nvPr/>
        </p:nvSpPr>
        <p:spPr>
          <a:xfrm>
            <a:off x="1066800" y="6172200"/>
            <a:ext cx="7848600" cy="552005"/>
          </a:xfrm>
          <a:prstGeom prst="rect">
            <a:avLst/>
          </a:prstGeom>
          <a:noFill/>
        </p:spPr>
        <p:txBody>
          <a:bodyPr/>
          <a:lstStyle>
            <a:defPPr>
              <a:defRPr lang="en-US"/>
            </a:defPPr>
            <a:lvl1pPr marL="0" algn="r" defTabSz="914400" rtl="0" eaLnBrk="1" latinLnBrk="0" hangingPunct="1">
              <a:defRPr sz="2200" b="0" kern="1200" cap="none" spc="0">
                <a:ln w="12700">
                  <a:no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ln w="12700">
                  <a:solidFill>
                    <a:prstClr val="white"/>
                  </a:solidFill>
                  <a:prstDash val="solid"/>
                </a:ln>
                <a:solidFill>
                  <a:prstClr val="white"/>
                </a:solidFill>
                <a:effectLst/>
                <a:latin typeface="Arial Unicode MS" panose="020B0604020202020204" pitchFamily="34" charset="-128"/>
                <a:ea typeface="Arial Unicode MS" panose="020B0604020202020204" pitchFamily="34" charset="-128"/>
                <a:cs typeface="Arial Unicode MS" panose="020B0604020202020204" pitchFamily="34" charset="-128"/>
              </a:rPr>
              <a:t>U.S. Department of the Interior | Office of Human Resources</a:t>
            </a:r>
          </a:p>
        </p:txBody>
      </p:sp>
    </p:spTree>
    <p:extLst>
      <p:ext uri="{BB962C8B-B14F-4D97-AF65-F5344CB8AC3E}">
        <p14:creationId xmlns:p14="http://schemas.microsoft.com/office/powerpoint/2010/main" val="2500571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B3D7A-54C8-42E5-A63F-1B944D66A53E}"/>
              </a:ext>
            </a:extLst>
          </p:cNvPr>
          <p:cNvSpPr>
            <a:spLocks noGrp="1"/>
          </p:cNvSpPr>
          <p:nvPr>
            <p:ph type="title"/>
          </p:nvPr>
        </p:nvSpPr>
        <p:spPr/>
        <p:txBody>
          <a:bodyPr/>
          <a:lstStyle/>
          <a:p>
            <a:r>
              <a:rPr lang="en-US" dirty="0"/>
              <a:t>Requirements for Coverage</a:t>
            </a:r>
          </a:p>
        </p:txBody>
      </p:sp>
      <p:sp>
        <p:nvSpPr>
          <p:cNvPr id="3" name="Content Placeholder 2">
            <a:extLst>
              <a:ext uri="{FF2B5EF4-FFF2-40B4-BE49-F238E27FC236}">
                <a16:creationId xmlns:a16="http://schemas.microsoft.com/office/drawing/2014/main" id="{181BA50D-8CA6-4A21-920C-F698D2B6F07D}"/>
              </a:ext>
            </a:extLst>
          </p:cNvPr>
          <p:cNvSpPr>
            <a:spLocks noGrp="1"/>
          </p:cNvSpPr>
          <p:nvPr>
            <p:ph idx="1"/>
          </p:nvPr>
        </p:nvSpPr>
        <p:spPr/>
        <p:txBody>
          <a:bodyPr>
            <a:normAutofit/>
          </a:bodyPr>
          <a:lstStyle/>
          <a:p>
            <a:r>
              <a:rPr lang="en-US" sz="2400" dirty="0"/>
              <a:t>Simply submitting a claim does not mean it is automatically accepted by OWCP.  </a:t>
            </a:r>
          </a:p>
          <a:p>
            <a:endParaRPr lang="en-US" sz="2400" dirty="0"/>
          </a:p>
          <a:p>
            <a:r>
              <a:rPr lang="en-US" sz="2400" dirty="0"/>
              <a:t>All claims must meet the following five requirements in order to be accepted:</a:t>
            </a:r>
          </a:p>
          <a:p>
            <a:pPr lvl="1">
              <a:buFont typeface="Courier New" panose="02070309020205020404" pitchFamily="49" charset="0"/>
              <a:buChar char="o"/>
            </a:pPr>
            <a:r>
              <a:rPr lang="en-US" sz="1600" dirty="0"/>
              <a:t>Timeliness</a:t>
            </a:r>
          </a:p>
          <a:p>
            <a:pPr lvl="1">
              <a:buFont typeface="Courier New" panose="02070309020205020404" pitchFamily="49" charset="0"/>
              <a:buChar char="o"/>
            </a:pPr>
            <a:r>
              <a:rPr lang="en-US" sz="1600" dirty="0"/>
              <a:t>Federal/Civilian Employee</a:t>
            </a:r>
          </a:p>
          <a:p>
            <a:pPr lvl="1">
              <a:buFont typeface="Courier New" panose="02070309020205020404" pitchFamily="49" charset="0"/>
              <a:buChar char="o"/>
            </a:pPr>
            <a:r>
              <a:rPr lang="en-US" sz="1600" dirty="0"/>
              <a:t>Fact of Injury</a:t>
            </a:r>
          </a:p>
          <a:p>
            <a:pPr lvl="1">
              <a:buFont typeface="Courier New" panose="02070309020205020404" pitchFamily="49" charset="0"/>
              <a:buChar char="o"/>
            </a:pPr>
            <a:r>
              <a:rPr lang="en-US" sz="1600" dirty="0"/>
              <a:t>Performance of duty</a:t>
            </a:r>
          </a:p>
          <a:p>
            <a:pPr lvl="1">
              <a:buFont typeface="Courier New" panose="02070309020205020404" pitchFamily="49" charset="0"/>
              <a:buChar char="o"/>
            </a:pPr>
            <a:r>
              <a:rPr lang="en-US" sz="1600" dirty="0"/>
              <a:t>Causal relation</a:t>
            </a:r>
          </a:p>
        </p:txBody>
      </p:sp>
    </p:spTree>
    <p:extLst>
      <p:ext uri="{BB962C8B-B14F-4D97-AF65-F5344CB8AC3E}">
        <p14:creationId xmlns:p14="http://schemas.microsoft.com/office/powerpoint/2010/main" val="3925142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454BF-F79B-4ADF-9634-264756C6CC32}"/>
              </a:ext>
            </a:extLst>
          </p:cNvPr>
          <p:cNvSpPr>
            <a:spLocks noGrp="1"/>
          </p:cNvSpPr>
          <p:nvPr>
            <p:ph type="title"/>
          </p:nvPr>
        </p:nvSpPr>
        <p:spPr/>
        <p:txBody>
          <a:bodyPr/>
          <a:lstStyle/>
          <a:p>
            <a:r>
              <a:rPr lang="en-US" dirty="0"/>
              <a:t>Timeliness</a:t>
            </a:r>
          </a:p>
        </p:txBody>
      </p:sp>
      <p:sp>
        <p:nvSpPr>
          <p:cNvPr id="3" name="Content Placeholder 2">
            <a:extLst>
              <a:ext uri="{FF2B5EF4-FFF2-40B4-BE49-F238E27FC236}">
                <a16:creationId xmlns:a16="http://schemas.microsoft.com/office/drawing/2014/main" id="{5EBE1788-CF0B-4FA7-A202-28A236E8C1DE}"/>
              </a:ext>
            </a:extLst>
          </p:cNvPr>
          <p:cNvSpPr>
            <a:spLocks noGrp="1"/>
          </p:cNvSpPr>
          <p:nvPr>
            <p:ph idx="1"/>
          </p:nvPr>
        </p:nvSpPr>
        <p:spPr>
          <a:xfrm>
            <a:off x="1371600" y="1417638"/>
            <a:ext cx="7467598" cy="5211762"/>
          </a:xfrm>
        </p:spPr>
        <p:txBody>
          <a:bodyPr>
            <a:normAutofit fontScale="25000" lnSpcReduction="20000"/>
          </a:bodyPr>
          <a:lstStyle/>
          <a:p>
            <a:pPr marL="0" indent="0">
              <a:buNone/>
            </a:pPr>
            <a:r>
              <a:rPr lang="en-US" sz="7200" dirty="0"/>
              <a:t>A claim is timely if filed:</a:t>
            </a:r>
          </a:p>
          <a:p>
            <a:pPr marL="0" indent="0">
              <a:buNone/>
            </a:pPr>
            <a:r>
              <a:rPr lang="en-US" sz="7200" dirty="0"/>
              <a:t> </a:t>
            </a:r>
          </a:p>
          <a:p>
            <a:pPr marL="0" indent="0">
              <a:buNone/>
            </a:pPr>
            <a:r>
              <a:rPr lang="en-US" sz="7200" b="1" dirty="0"/>
              <a:t>Traumatic Injury</a:t>
            </a:r>
            <a:r>
              <a:rPr lang="en-US" sz="7200" dirty="0"/>
              <a:t> - within 3 years of the date of injury.  </a:t>
            </a:r>
          </a:p>
          <a:p>
            <a:pPr marL="0" indent="0">
              <a:buNone/>
            </a:pPr>
            <a:r>
              <a:rPr lang="en-US" sz="7200" dirty="0"/>
              <a:t> </a:t>
            </a:r>
          </a:p>
          <a:p>
            <a:pPr lvl="1">
              <a:buFont typeface="Arial" panose="020B0604020202020204" pitchFamily="34" charset="0"/>
              <a:buChar char="•"/>
            </a:pPr>
            <a:r>
              <a:rPr lang="en-US" sz="6800" dirty="0"/>
              <a:t>The employee has 3 years to submit the claim form to their employer. An employee that gets injured on 4/5/2018 will have until 4/5/2021 to file a claim to be considered timely filed by OWCP.  Not meeting this requirement could jeopardize the claim's acceptance by OWCP.  </a:t>
            </a:r>
          </a:p>
          <a:p>
            <a:pPr marL="0" indent="0">
              <a:buNone/>
            </a:pPr>
            <a:r>
              <a:rPr lang="en-US" sz="7200" dirty="0"/>
              <a:t> </a:t>
            </a:r>
          </a:p>
          <a:p>
            <a:pPr marL="0" indent="0">
              <a:buNone/>
            </a:pPr>
            <a:r>
              <a:rPr lang="en-US" sz="7200" b="1" dirty="0"/>
              <a:t>Occupational Illness</a:t>
            </a:r>
            <a:r>
              <a:rPr lang="en-US" sz="7200" dirty="0"/>
              <a:t> - within 3 years from first date of awareness or last date of exposure, whichever occurs later.  </a:t>
            </a:r>
          </a:p>
          <a:p>
            <a:pPr marL="0" indent="0">
              <a:buNone/>
            </a:pPr>
            <a:r>
              <a:rPr lang="en-US" sz="7200" dirty="0"/>
              <a:t> </a:t>
            </a:r>
          </a:p>
          <a:p>
            <a:pPr lvl="1">
              <a:buFont typeface="Arial" panose="020B0604020202020204" pitchFamily="34" charset="0"/>
              <a:buChar char="•"/>
            </a:pPr>
            <a:r>
              <a:rPr lang="en-US" sz="6800" dirty="0"/>
              <a:t>An employee files a claim for Carpal Tunnel Syndrome. They became aware of the condition five years ago.  They are filing a claim now because they are retiring. They have continued to perform the same duties up until their retirement.  Since their date of last exposure will be the later date, this date will be used to determine whether the claim was timely filed. If the employee files within three years of their retirement date then they will have met the timeliness requirement.</a:t>
            </a:r>
          </a:p>
          <a:p>
            <a:pPr marL="0" indent="0">
              <a:buNone/>
            </a:pPr>
            <a:endParaRPr lang="en-US" dirty="0"/>
          </a:p>
        </p:txBody>
      </p:sp>
    </p:spTree>
    <p:extLst>
      <p:ext uri="{BB962C8B-B14F-4D97-AF65-F5344CB8AC3E}">
        <p14:creationId xmlns:p14="http://schemas.microsoft.com/office/powerpoint/2010/main" val="187611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98805-D965-4E52-9364-BA82EB569BF0}"/>
              </a:ext>
            </a:extLst>
          </p:cNvPr>
          <p:cNvSpPr>
            <a:spLocks noGrp="1"/>
          </p:cNvSpPr>
          <p:nvPr>
            <p:ph type="title"/>
          </p:nvPr>
        </p:nvSpPr>
        <p:spPr/>
        <p:txBody>
          <a:bodyPr/>
          <a:lstStyle/>
          <a:p>
            <a:r>
              <a:rPr lang="en-US" dirty="0"/>
              <a:t>Federal/Civilian Employee </a:t>
            </a:r>
          </a:p>
        </p:txBody>
      </p:sp>
      <p:sp>
        <p:nvSpPr>
          <p:cNvPr id="3" name="Content Placeholder 2">
            <a:extLst>
              <a:ext uri="{FF2B5EF4-FFF2-40B4-BE49-F238E27FC236}">
                <a16:creationId xmlns:a16="http://schemas.microsoft.com/office/drawing/2014/main" id="{C9BE8955-3A75-4DC9-8CF2-75FC2AA61C14}"/>
              </a:ext>
            </a:extLst>
          </p:cNvPr>
          <p:cNvSpPr>
            <a:spLocks noGrp="1"/>
          </p:cNvSpPr>
          <p:nvPr>
            <p:ph idx="1"/>
          </p:nvPr>
        </p:nvSpPr>
        <p:spPr>
          <a:xfrm>
            <a:off x="1371600" y="1600200"/>
            <a:ext cx="7467598" cy="5121275"/>
          </a:xfrm>
        </p:spPr>
        <p:txBody>
          <a:bodyPr>
            <a:normAutofit/>
          </a:bodyPr>
          <a:lstStyle/>
          <a:p>
            <a:pPr fontAlgn="t"/>
            <a:r>
              <a:rPr lang="en-US" sz="1900" dirty="0"/>
              <a:t>Any civilian employee in any branch of Federal government, including temporary employees, are covered. </a:t>
            </a:r>
          </a:p>
          <a:p>
            <a:pPr fontAlgn="t"/>
            <a:r>
              <a:rPr lang="en-US" sz="1900" dirty="0"/>
              <a:t>Part-time, seasonal and intermittent employees are covered.</a:t>
            </a:r>
          </a:p>
          <a:p>
            <a:pPr fontAlgn="t"/>
            <a:r>
              <a:rPr lang="en-US" sz="1900" dirty="0"/>
              <a:t>Volunteers performing job duties similar to Federal employees are usually covered. </a:t>
            </a:r>
          </a:p>
          <a:p>
            <a:pPr fontAlgn="t"/>
            <a:r>
              <a:rPr lang="en-US" sz="1900" dirty="0"/>
              <a:t>Independent contractors or employees of independent contractors are usually </a:t>
            </a:r>
            <a:r>
              <a:rPr lang="en-US" sz="1900" b="1" dirty="0"/>
              <a:t>not</a:t>
            </a:r>
            <a:r>
              <a:rPr lang="en-US" sz="1900" dirty="0"/>
              <a:t> covered, but the contract would need to be reviewed. </a:t>
            </a:r>
          </a:p>
          <a:p>
            <a:pPr fontAlgn="t"/>
            <a:r>
              <a:rPr lang="en-US" sz="1900" dirty="0"/>
              <a:t>Non-Appropriated Fund employees are generally not covered. </a:t>
            </a:r>
          </a:p>
          <a:p>
            <a:r>
              <a:rPr lang="en-US" sz="1900" dirty="0"/>
              <a:t>Special legislation provides coverage to Peace Corps and VISTA volunteers; Federal petit or grand jurors; volunteer members of the Civil Air Patrol; Reserve Officer Training Corps Cadets; Job Corps, Neighborhood Youth Corps, and Your Conservation Corps enrollees.</a:t>
            </a:r>
            <a:endParaRPr lang="en-US" dirty="0"/>
          </a:p>
        </p:txBody>
      </p:sp>
    </p:spTree>
    <p:extLst>
      <p:ext uri="{BB962C8B-B14F-4D97-AF65-F5344CB8AC3E}">
        <p14:creationId xmlns:p14="http://schemas.microsoft.com/office/powerpoint/2010/main" val="1423138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08F65-9205-44A3-9B3C-957312657EC0}"/>
              </a:ext>
            </a:extLst>
          </p:cNvPr>
          <p:cNvSpPr>
            <a:spLocks noGrp="1"/>
          </p:cNvSpPr>
          <p:nvPr>
            <p:ph type="title"/>
          </p:nvPr>
        </p:nvSpPr>
        <p:spPr/>
        <p:txBody>
          <a:bodyPr>
            <a:normAutofit/>
          </a:bodyPr>
          <a:lstStyle/>
          <a:p>
            <a:r>
              <a:rPr lang="en-US" sz="3600" dirty="0"/>
              <a:t>Fact of Injury</a:t>
            </a:r>
          </a:p>
        </p:txBody>
      </p:sp>
      <p:sp>
        <p:nvSpPr>
          <p:cNvPr id="3" name="Content Placeholder 2">
            <a:extLst>
              <a:ext uri="{FF2B5EF4-FFF2-40B4-BE49-F238E27FC236}">
                <a16:creationId xmlns:a16="http://schemas.microsoft.com/office/drawing/2014/main" id="{6AB1438D-1B1C-47A1-94E0-C8C157DA8B84}"/>
              </a:ext>
            </a:extLst>
          </p:cNvPr>
          <p:cNvSpPr>
            <a:spLocks noGrp="1"/>
          </p:cNvSpPr>
          <p:nvPr>
            <p:ph idx="1"/>
          </p:nvPr>
        </p:nvSpPr>
        <p:spPr>
          <a:xfrm>
            <a:off x="1371600" y="1417638"/>
            <a:ext cx="7467598" cy="5135562"/>
          </a:xfrm>
        </p:spPr>
        <p:txBody>
          <a:bodyPr>
            <a:normAutofit fontScale="25000" lnSpcReduction="20000"/>
          </a:bodyPr>
          <a:lstStyle/>
          <a:p>
            <a:pPr marL="0" indent="0">
              <a:buNone/>
            </a:pPr>
            <a:r>
              <a:rPr lang="en-US" sz="6400" dirty="0"/>
              <a:t>Fact of injury has two components</a:t>
            </a:r>
          </a:p>
          <a:p>
            <a:pPr marL="0" indent="0">
              <a:buNone/>
            </a:pPr>
            <a:endParaRPr lang="en-US" sz="6400" b="1" dirty="0"/>
          </a:p>
          <a:p>
            <a:r>
              <a:rPr lang="en-US" sz="6400" b="1" dirty="0"/>
              <a:t>Factual</a:t>
            </a:r>
            <a:r>
              <a:rPr lang="en-US" sz="6400" dirty="0"/>
              <a:t> – Does the evidence support that the injury occurred?  </a:t>
            </a:r>
          </a:p>
          <a:p>
            <a:pPr lvl="1">
              <a:buFont typeface="Courier New" panose="02070309020205020404" pitchFamily="49" charset="0"/>
              <a:buChar char="o"/>
            </a:pPr>
            <a:r>
              <a:rPr lang="en-US" sz="6000" dirty="0"/>
              <a:t>The evidence must support that an incident occurred at work. This evidence can be as simple as an employee or witness statement.  For this requirement the employee needs to establish that something happened.</a:t>
            </a:r>
          </a:p>
          <a:p>
            <a:pPr lvl="1">
              <a:buFont typeface="Courier New" panose="02070309020205020404" pitchFamily="49" charset="0"/>
              <a:buChar char="o"/>
            </a:pPr>
            <a:endParaRPr lang="en-US" sz="6000" dirty="0"/>
          </a:p>
          <a:p>
            <a:pPr lvl="1">
              <a:buFont typeface="Courier New" panose="02070309020205020404" pitchFamily="49" charset="0"/>
              <a:buChar char="o"/>
            </a:pPr>
            <a:r>
              <a:rPr lang="en-US" sz="6000" dirty="0"/>
              <a:t>The agency can assist in gathering factual evidence.</a:t>
            </a:r>
          </a:p>
          <a:p>
            <a:pPr marL="0" indent="0">
              <a:buNone/>
            </a:pPr>
            <a:r>
              <a:rPr lang="en-US" sz="6400" b="1" dirty="0"/>
              <a:t> </a:t>
            </a:r>
            <a:endParaRPr lang="en-US" sz="6400" dirty="0"/>
          </a:p>
          <a:p>
            <a:r>
              <a:rPr lang="en-US" sz="6400" b="1" dirty="0"/>
              <a:t>Medical</a:t>
            </a:r>
            <a:r>
              <a:rPr lang="en-US" sz="6400" dirty="0"/>
              <a:t> – Does the employee have a diagnosed condition?</a:t>
            </a:r>
          </a:p>
          <a:p>
            <a:pPr marL="0" indent="0">
              <a:buNone/>
            </a:pPr>
            <a:r>
              <a:rPr lang="en-US" sz="6400" b="1" dirty="0"/>
              <a:t> </a:t>
            </a:r>
            <a:endParaRPr lang="en-US" sz="6400" dirty="0"/>
          </a:p>
          <a:p>
            <a:pPr lvl="1">
              <a:buFont typeface="Courier New" panose="02070309020205020404" pitchFamily="49" charset="0"/>
              <a:buChar char="o"/>
            </a:pPr>
            <a:r>
              <a:rPr lang="en-US" sz="6400" dirty="0"/>
              <a:t>The mere occurrence of an incident at work does not establish a compensable claim. The employee must also show, through medical evidence, that they have a diagnosed condition.  An employee that trips and falls must not only provide the factual evidence of the incident but they must also provide medical evidence that provides a diagnosis.</a:t>
            </a:r>
          </a:p>
          <a:p>
            <a:pPr marL="0" indent="0">
              <a:buNone/>
            </a:pPr>
            <a:endParaRPr lang="en-US" sz="6400" dirty="0"/>
          </a:p>
          <a:p>
            <a:pPr lvl="1">
              <a:buFont typeface="Courier New" panose="02070309020205020404" pitchFamily="49" charset="0"/>
              <a:buChar char="o"/>
            </a:pPr>
            <a:r>
              <a:rPr lang="en-US" sz="6400" dirty="0"/>
              <a:t>Claimant has the burden to provide medical evidence.</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4260356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E78A9-30B8-4B96-98A2-B10382D4550A}"/>
              </a:ext>
            </a:extLst>
          </p:cNvPr>
          <p:cNvSpPr>
            <a:spLocks noGrp="1"/>
          </p:cNvSpPr>
          <p:nvPr>
            <p:ph type="title"/>
          </p:nvPr>
        </p:nvSpPr>
        <p:spPr/>
        <p:txBody>
          <a:bodyPr/>
          <a:lstStyle/>
          <a:p>
            <a:r>
              <a:rPr lang="en-US" dirty="0"/>
              <a:t>Performance of Duty</a:t>
            </a:r>
          </a:p>
        </p:txBody>
      </p:sp>
      <p:sp>
        <p:nvSpPr>
          <p:cNvPr id="3" name="Content Placeholder 2">
            <a:extLst>
              <a:ext uri="{FF2B5EF4-FFF2-40B4-BE49-F238E27FC236}">
                <a16:creationId xmlns:a16="http://schemas.microsoft.com/office/drawing/2014/main" id="{C68C6862-54ED-4C66-B0C9-2E0B1EAA9162}"/>
              </a:ext>
            </a:extLst>
          </p:cNvPr>
          <p:cNvSpPr>
            <a:spLocks noGrp="1"/>
          </p:cNvSpPr>
          <p:nvPr>
            <p:ph idx="1"/>
          </p:nvPr>
        </p:nvSpPr>
        <p:spPr>
          <a:xfrm>
            <a:off x="1371600" y="1524000"/>
            <a:ext cx="7467598" cy="4953000"/>
          </a:xfrm>
        </p:spPr>
        <p:txBody>
          <a:bodyPr>
            <a:normAutofit/>
          </a:bodyPr>
          <a:lstStyle/>
          <a:p>
            <a:r>
              <a:rPr lang="en-US" sz="1800" dirty="0"/>
              <a:t>The facts must demonstrate that the injury, incident or exposure did arise out of and in the course of employment for it to be considered in the performance of duty.</a:t>
            </a:r>
          </a:p>
          <a:p>
            <a:endParaRPr lang="en-US" sz="1800" dirty="0"/>
          </a:p>
          <a:p>
            <a:r>
              <a:rPr lang="en-US" sz="1800" dirty="0"/>
              <a:t>The employee does not have to be performing an essential duty to be covered.  A mechanic does not have to be working on a car when injured in order to be covered.  A mechanic can be attending agency directed training or eating lunch on the agency premises and be covered for an injury.</a:t>
            </a:r>
          </a:p>
          <a:p>
            <a:endParaRPr lang="en-US" sz="1800" dirty="0"/>
          </a:p>
          <a:p>
            <a:r>
              <a:rPr lang="en-US" sz="1800" dirty="0"/>
              <a:t>If you have questions as to whether an employee was injured in the performance of duty contact your bureau Workers’ Compensation Specialist for guidance before you submit the claim to OWCP.</a:t>
            </a:r>
          </a:p>
        </p:txBody>
      </p:sp>
    </p:spTree>
    <p:extLst>
      <p:ext uri="{BB962C8B-B14F-4D97-AF65-F5344CB8AC3E}">
        <p14:creationId xmlns:p14="http://schemas.microsoft.com/office/powerpoint/2010/main" val="3807625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2128A-9892-4F59-B02E-A9AE2F6FD174}"/>
              </a:ext>
            </a:extLst>
          </p:cNvPr>
          <p:cNvSpPr>
            <a:spLocks noGrp="1"/>
          </p:cNvSpPr>
          <p:nvPr>
            <p:ph type="title"/>
          </p:nvPr>
        </p:nvSpPr>
        <p:spPr/>
        <p:txBody>
          <a:bodyPr/>
          <a:lstStyle/>
          <a:p>
            <a:r>
              <a:rPr lang="en-US" dirty="0"/>
              <a:t>Causal Relationship</a:t>
            </a:r>
          </a:p>
        </p:txBody>
      </p:sp>
      <p:sp>
        <p:nvSpPr>
          <p:cNvPr id="3" name="Content Placeholder 2">
            <a:extLst>
              <a:ext uri="{FF2B5EF4-FFF2-40B4-BE49-F238E27FC236}">
                <a16:creationId xmlns:a16="http://schemas.microsoft.com/office/drawing/2014/main" id="{9F5426F9-59A5-48CA-BF7C-7A9AC7483B48}"/>
              </a:ext>
            </a:extLst>
          </p:cNvPr>
          <p:cNvSpPr>
            <a:spLocks noGrp="1"/>
          </p:cNvSpPr>
          <p:nvPr>
            <p:ph idx="1"/>
          </p:nvPr>
        </p:nvSpPr>
        <p:spPr/>
        <p:txBody>
          <a:bodyPr>
            <a:normAutofit/>
          </a:bodyPr>
          <a:lstStyle/>
          <a:p>
            <a:r>
              <a:rPr lang="en-US" sz="1800" dirty="0"/>
              <a:t>Provides a link between the work-related incident and the medical condition being claimed. This is different than fact of injury. To support fact of injury the employee needs to provide evidence of a diagnosed condition. With causal relationship, the employee has to prove that the diagnosed condition is a result of the claimed incident at work. This is a subtle but important difference.</a:t>
            </a:r>
          </a:p>
          <a:p>
            <a:endParaRPr lang="en-US" sz="1800" dirty="0"/>
          </a:p>
          <a:p>
            <a:r>
              <a:rPr lang="en-US" sz="1800" dirty="0"/>
              <a:t>Can only be proven by medical examination and/or testing from a physician that has examined the employee.</a:t>
            </a:r>
          </a:p>
          <a:p>
            <a:endParaRPr lang="en-US" sz="1800" dirty="0"/>
          </a:p>
          <a:p>
            <a:r>
              <a:rPr lang="en-US" sz="1800" dirty="0"/>
              <a:t>Opinions of employee, supervisor, or witnesses are not considered.</a:t>
            </a:r>
          </a:p>
        </p:txBody>
      </p:sp>
    </p:spTree>
    <p:extLst>
      <p:ext uri="{BB962C8B-B14F-4D97-AF65-F5344CB8AC3E}">
        <p14:creationId xmlns:p14="http://schemas.microsoft.com/office/powerpoint/2010/main" val="716045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BCE97-A1A4-4FD2-AF1A-094D587ECEFF}"/>
              </a:ext>
            </a:extLst>
          </p:cNvPr>
          <p:cNvSpPr>
            <a:spLocks noGrp="1"/>
          </p:cNvSpPr>
          <p:nvPr>
            <p:ph type="title"/>
          </p:nvPr>
        </p:nvSpPr>
        <p:spPr>
          <a:xfrm>
            <a:off x="1371600" y="0"/>
            <a:ext cx="7467598" cy="1417638"/>
          </a:xfrm>
        </p:spPr>
        <p:txBody>
          <a:bodyPr>
            <a:normAutofit fontScale="90000"/>
          </a:bodyPr>
          <a:lstStyle/>
          <a:p>
            <a:r>
              <a:rPr lang="en-US" dirty="0"/>
              <a:t>Challenging/Controverting Validity of a Claim</a:t>
            </a:r>
          </a:p>
        </p:txBody>
      </p:sp>
      <p:sp>
        <p:nvSpPr>
          <p:cNvPr id="3" name="Content Placeholder 2">
            <a:extLst>
              <a:ext uri="{FF2B5EF4-FFF2-40B4-BE49-F238E27FC236}">
                <a16:creationId xmlns:a16="http://schemas.microsoft.com/office/drawing/2014/main" id="{EC1DBDB8-3E13-422E-9F9B-E3FA7B3EB838}"/>
              </a:ext>
            </a:extLst>
          </p:cNvPr>
          <p:cNvSpPr>
            <a:spLocks noGrp="1"/>
          </p:cNvSpPr>
          <p:nvPr>
            <p:ph idx="1"/>
          </p:nvPr>
        </p:nvSpPr>
        <p:spPr>
          <a:xfrm>
            <a:off x="1371600" y="1417638"/>
            <a:ext cx="7467598" cy="5303837"/>
          </a:xfrm>
        </p:spPr>
        <p:txBody>
          <a:bodyPr>
            <a:normAutofit fontScale="92500" lnSpcReduction="20000"/>
          </a:bodyPr>
          <a:lstStyle/>
          <a:p>
            <a:r>
              <a:rPr lang="en-US" sz="1800" dirty="0"/>
              <a:t>Challenge must be based on facts:</a:t>
            </a:r>
          </a:p>
          <a:p>
            <a:pPr lvl="1">
              <a:buFont typeface="Courier New" panose="02070309020205020404" pitchFamily="49" charset="0"/>
              <a:buChar char="o"/>
            </a:pPr>
            <a:r>
              <a:rPr lang="en-US" sz="1400" dirty="0"/>
              <a:t>Being a poor performer is not an adequate reason.</a:t>
            </a:r>
          </a:p>
          <a:p>
            <a:endParaRPr lang="en-US" sz="1800" dirty="0"/>
          </a:p>
          <a:p>
            <a:r>
              <a:rPr lang="en-US" sz="1800" dirty="0"/>
              <a:t>Supervisor can challenge a portion of a claim or the entire claim.</a:t>
            </a:r>
          </a:p>
          <a:p>
            <a:endParaRPr lang="en-US" sz="1800" dirty="0"/>
          </a:p>
          <a:p>
            <a:r>
              <a:rPr lang="en-US" sz="1800" dirty="0"/>
              <a:t>If the entire claim is challenged the bureau is asserting that the claim does not meet one or more of the five requirements.  </a:t>
            </a:r>
          </a:p>
          <a:p>
            <a:endParaRPr lang="en-US" sz="1800" dirty="0"/>
          </a:p>
          <a:p>
            <a:r>
              <a:rPr lang="en-US" sz="1800" dirty="0"/>
              <a:t>There is no format or form for a challenge:</a:t>
            </a:r>
          </a:p>
          <a:p>
            <a:pPr lvl="1">
              <a:buFont typeface="Courier New" panose="02070309020205020404" pitchFamily="49" charset="0"/>
              <a:buChar char="o"/>
            </a:pPr>
            <a:r>
              <a:rPr lang="en-US" sz="1400" dirty="0"/>
              <a:t>It is simply a narrative write-up of the facts.</a:t>
            </a:r>
          </a:p>
          <a:p>
            <a:pPr lvl="1">
              <a:buFont typeface="Courier New" panose="02070309020205020404" pitchFamily="49" charset="0"/>
              <a:buChar char="o"/>
            </a:pPr>
            <a:r>
              <a:rPr lang="en-US" sz="1400" dirty="0"/>
              <a:t>The suspicious claim that isn’t challenged may become the bureaus million-dollar claim in the future.</a:t>
            </a:r>
          </a:p>
          <a:p>
            <a:pPr lvl="1">
              <a:buFont typeface="Arial" panose="020B0604020202020204" pitchFamily="34" charset="0"/>
              <a:buChar char="•"/>
            </a:pPr>
            <a:endParaRPr lang="en-US" sz="1400" dirty="0"/>
          </a:p>
          <a:p>
            <a:r>
              <a:rPr lang="en-US" sz="1800" dirty="0"/>
              <a:t>When you are in doubt as to whether to challenge a claim, contact your WCS as soon as possible.  </a:t>
            </a:r>
          </a:p>
          <a:p>
            <a:endParaRPr lang="en-US" sz="1800" dirty="0"/>
          </a:p>
          <a:p>
            <a:r>
              <a:rPr lang="en-US" sz="1800" dirty="0"/>
              <a:t>The Department of the Interior has only one opportunity to challenge/controvert a suspicious claim, and that is before the claim is adjudicated.</a:t>
            </a:r>
          </a:p>
          <a:p>
            <a:endParaRPr lang="en-US" sz="1800" dirty="0"/>
          </a:p>
          <a:p>
            <a:r>
              <a:rPr lang="en-US" sz="1800" dirty="0"/>
              <a:t>Challenging/controverting a claim is different than challenging COP.</a:t>
            </a:r>
          </a:p>
          <a:p>
            <a:endParaRPr lang="en-US" sz="1800" dirty="0"/>
          </a:p>
        </p:txBody>
      </p:sp>
    </p:spTree>
    <p:extLst>
      <p:ext uri="{BB962C8B-B14F-4D97-AF65-F5344CB8AC3E}">
        <p14:creationId xmlns:p14="http://schemas.microsoft.com/office/powerpoint/2010/main" val="560680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02976-A9B1-427B-A268-4E4D3C65F95C}"/>
              </a:ext>
            </a:extLst>
          </p:cNvPr>
          <p:cNvSpPr>
            <a:spLocks noGrp="1"/>
          </p:cNvSpPr>
          <p:nvPr>
            <p:ph type="title"/>
          </p:nvPr>
        </p:nvSpPr>
        <p:spPr>
          <a:xfrm>
            <a:off x="1371600" y="0"/>
            <a:ext cx="7467598" cy="1417638"/>
          </a:xfrm>
        </p:spPr>
        <p:txBody>
          <a:bodyPr>
            <a:normAutofit fontScale="90000"/>
          </a:bodyPr>
          <a:lstStyle/>
          <a:p>
            <a:r>
              <a:rPr lang="en-US" dirty="0"/>
              <a:t>Potential Topics that may Impact Validity of a Claim</a:t>
            </a:r>
          </a:p>
        </p:txBody>
      </p:sp>
      <p:sp>
        <p:nvSpPr>
          <p:cNvPr id="3" name="Content Placeholder 2">
            <a:extLst>
              <a:ext uri="{FF2B5EF4-FFF2-40B4-BE49-F238E27FC236}">
                <a16:creationId xmlns:a16="http://schemas.microsoft.com/office/drawing/2014/main" id="{A0634083-59FB-4726-A8E0-EF0AFC7C711B}"/>
              </a:ext>
            </a:extLst>
          </p:cNvPr>
          <p:cNvSpPr>
            <a:spLocks noGrp="1"/>
          </p:cNvSpPr>
          <p:nvPr>
            <p:ph idx="1"/>
          </p:nvPr>
        </p:nvSpPr>
        <p:spPr/>
        <p:txBody>
          <a:bodyPr>
            <a:normAutofit fontScale="70000" lnSpcReduction="20000"/>
          </a:bodyPr>
          <a:lstStyle/>
          <a:p>
            <a:r>
              <a:rPr lang="en-US" sz="2000" dirty="0"/>
              <a:t>Premises – Did the injury occur on the agency premises?</a:t>
            </a:r>
          </a:p>
          <a:p>
            <a:endParaRPr lang="en-US" sz="2000" dirty="0"/>
          </a:p>
          <a:p>
            <a:r>
              <a:rPr lang="en-US" sz="2000" dirty="0"/>
              <a:t>Recreation – Did the injury occur during recreational activities?</a:t>
            </a:r>
          </a:p>
          <a:p>
            <a:endParaRPr lang="en-US" sz="2000" dirty="0"/>
          </a:p>
          <a:p>
            <a:r>
              <a:rPr lang="en-US" sz="2000" dirty="0"/>
              <a:t>Union Duties – Did the injury occur during the performance of Union Duties?</a:t>
            </a:r>
          </a:p>
          <a:p>
            <a:endParaRPr lang="en-US" sz="2000" dirty="0"/>
          </a:p>
          <a:p>
            <a:r>
              <a:rPr lang="en-US" sz="2000" dirty="0"/>
              <a:t>To &amp; From Work – Did the injury occur while the employee was traveling to or from work?</a:t>
            </a:r>
          </a:p>
          <a:p>
            <a:endParaRPr lang="en-US" sz="2000" dirty="0"/>
          </a:p>
          <a:p>
            <a:r>
              <a:rPr lang="en-US" sz="2000" dirty="0"/>
              <a:t>Misconduct/Horseplay – Was the injury the result of misconduct or horseplay?</a:t>
            </a:r>
          </a:p>
          <a:p>
            <a:endParaRPr lang="en-US" sz="2000" dirty="0"/>
          </a:p>
          <a:p>
            <a:r>
              <a:rPr lang="en-US" sz="2000" dirty="0"/>
              <a:t>Intoxication – Was the proximate cause of the injury the employee’s intoxication?</a:t>
            </a:r>
          </a:p>
          <a:p>
            <a:endParaRPr lang="en-US" sz="2000" dirty="0"/>
          </a:p>
          <a:p>
            <a:r>
              <a:rPr lang="en-US" sz="2000" dirty="0"/>
              <a:t>Idiopathic Falls – Was there a medical reason for the employee’s fall? (i.e. seizure)</a:t>
            </a:r>
          </a:p>
          <a:p>
            <a:endParaRPr lang="en-US" sz="2000" dirty="0"/>
          </a:p>
          <a:p>
            <a:r>
              <a:rPr lang="en-US" sz="2000" dirty="0"/>
              <a:t>Travel Status – Did the injury occur while the employee was in a travel status?</a:t>
            </a:r>
          </a:p>
          <a:p>
            <a:endParaRPr lang="en-US" sz="2000" dirty="0"/>
          </a:p>
          <a:p>
            <a:r>
              <a:rPr lang="en-US" sz="2000" b="1" dirty="0">
                <a:solidFill>
                  <a:srgbClr val="0070C0"/>
                </a:solidFill>
              </a:rPr>
              <a:t>When you are in doubt as to whether to challenge/controvert a claim, contact your WCS as soon as possible.</a:t>
            </a:r>
          </a:p>
          <a:p>
            <a:endParaRPr lang="en-US" sz="2000" dirty="0"/>
          </a:p>
          <a:p>
            <a:r>
              <a:rPr lang="en-US" sz="2000" dirty="0"/>
              <a:t>OWCP has sole responsibility for determining whether or not an injury or illness claim is valid.</a:t>
            </a:r>
          </a:p>
        </p:txBody>
      </p:sp>
    </p:spTree>
    <p:extLst>
      <p:ext uri="{BB962C8B-B14F-4D97-AF65-F5344CB8AC3E}">
        <p14:creationId xmlns:p14="http://schemas.microsoft.com/office/powerpoint/2010/main" val="238992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BDC3F-11B3-4581-9A90-23056D4CD735}"/>
              </a:ext>
            </a:extLst>
          </p:cNvPr>
          <p:cNvSpPr>
            <a:spLocks noGrp="1"/>
          </p:cNvSpPr>
          <p:nvPr>
            <p:ph type="title"/>
          </p:nvPr>
        </p:nvSpPr>
        <p:spPr>
          <a:xfrm>
            <a:off x="1371600" y="152400"/>
            <a:ext cx="7467598" cy="1265238"/>
          </a:xfrm>
        </p:spPr>
        <p:txBody>
          <a:bodyPr>
            <a:noAutofit/>
          </a:bodyPr>
          <a:lstStyle/>
          <a:p>
            <a:r>
              <a:rPr lang="en-US" sz="3600" dirty="0">
                <a:latin typeface="Arial" panose="020B0604020202020204" pitchFamily="34" charset="0"/>
                <a:cs typeface="Arial" panose="020B0604020202020204" pitchFamily="34" charset="0"/>
              </a:rPr>
              <a:t>Traumatic Injury (CA-1) vs.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Occupational Disease (CA-2) 1 of 2</a:t>
            </a:r>
            <a:endParaRPr lang="en-US" sz="3600" dirty="0"/>
          </a:p>
        </p:txBody>
      </p:sp>
      <p:sp>
        <p:nvSpPr>
          <p:cNvPr id="3" name="Content Placeholder 2">
            <a:extLst>
              <a:ext uri="{FF2B5EF4-FFF2-40B4-BE49-F238E27FC236}">
                <a16:creationId xmlns:a16="http://schemas.microsoft.com/office/drawing/2014/main" id="{C45A3400-90A1-43CC-A74C-00B0C7F399A4}"/>
              </a:ext>
            </a:extLst>
          </p:cNvPr>
          <p:cNvSpPr>
            <a:spLocks noGrp="1"/>
          </p:cNvSpPr>
          <p:nvPr>
            <p:ph idx="1"/>
          </p:nvPr>
        </p:nvSpPr>
        <p:spPr>
          <a:xfrm>
            <a:off x="1295398" y="1417639"/>
            <a:ext cx="7620002" cy="5303836"/>
          </a:xfrm>
        </p:spPr>
        <p:txBody>
          <a:bodyPr>
            <a:noAutofit/>
          </a:bodyPr>
          <a:lstStyle/>
          <a:p>
            <a:pPr marL="0" indent="0">
              <a:buNone/>
            </a:pPr>
            <a:r>
              <a:rPr lang="en-US" sz="1800" dirty="0"/>
              <a:t>Before reviewing the CA-1 or CA-2, the Supervisor should understand the difference between traumatic injuries and occupational diseases.</a:t>
            </a:r>
          </a:p>
          <a:p>
            <a:pPr marL="0" indent="0">
              <a:buNone/>
            </a:pPr>
            <a:endParaRPr lang="en-US" sz="1600" dirty="0"/>
          </a:p>
          <a:p>
            <a:pPr marL="0" indent="0">
              <a:buNone/>
            </a:pPr>
            <a:r>
              <a:rPr lang="en-US" sz="1600" b="1" dirty="0"/>
              <a:t>Traumatic injuries are submitted using a CA-1: </a:t>
            </a:r>
          </a:p>
          <a:p>
            <a:pPr>
              <a:buFont typeface="Wingdings" panose="05000000000000000000" pitchFamily="2" charset="2"/>
              <a:buChar char="q"/>
            </a:pPr>
            <a:endParaRPr lang="en-US" sz="1600" dirty="0"/>
          </a:p>
          <a:p>
            <a:r>
              <a:rPr lang="en-US" sz="1600" dirty="0"/>
              <a:t>Traumatic injuries occur within one working day or shift.</a:t>
            </a:r>
          </a:p>
          <a:p>
            <a:endParaRPr lang="en-US" sz="1600" dirty="0"/>
          </a:p>
          <a:p>
            <a:r>
              <a:rPr lang="en-US" sz="1600" dirty="0"/>
              <a:t>Identifiable as to a time and place of occurrence.</a:t>
            </a:r>
          </a:p>
          <a:p>
            <a:endParaRPr lang="en-US" sz="1600" dirty="0"/>
          </a:p>
          <a:p>
            <a:r>
              <a:rPr lang="en-US" sz="1600" dirty="0"/>
              <a:t>May be entitled to an Authorization for Examination and/or Treatment. </a:t>
            </a:r>
            <a:r>
              <a:rPr lang="en-US" sz="1600" dirty="0">
                <a:latin typeface="Arial" panose="020B0604020202020204" pitchFamily="34" charset="0"/>
                <a:cs typeface="Arial" panose="020B0604020202020204" pitchFamily="34" charset="0"/>
              </a:rPr>
              <a:t>Issue CA-16 authorizing medical care </a:t>
            </a:r>
            <a:r>
              <a:rPr lang="en-US" sz="1600" dirty="0"/>
              <a:t>(request CA-16).</a:t>
            </a:r>
          </a:p>
          <a:p>
            <a:endParaRPr lang="en-US" sz="1600" dirty="0">
              <a:solidFill>
                <a:srgbClr val="FF0000"/>
              </a:solidFill>
            </a:endParaRPr>
          </a:p>
          <a:p>
            <a:r>
              <a:rPr lang="en-US" sz="1600" dirty="0">
                <a:latin typeface="Arial" panose="020B0604020202020204" pitchFamily="34" charset="0"/>
                <a:cs typeface="Arial" panose="020B0604020202020204" pitchFamily="34" charset="0"/>
              </a:rPr>
              <a:t>Eligible for Continuation of Pay (COP) if claim filed within 30 days of injury.</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OWCP must receive the claim within 10 working days from the date the supervisor receives notification in order for the agency to meet regulatory timeliness requirements.</a:t>
            </a:r>
          </a:p>
        </p:txBody>
      </p:sp>
    </p:spTree>
    <p:extLst>
      <p:ext uri="{BB962C8B-B14F-4D97-AF65-F5344CB8AC3E}">
        <p14:creationId xmlns:p14="http://schemas.microsoft.com/office/powerpoint/2010/main" val="2917205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BDC3F-11B3-4581-9A90-23056D4CD735}"/>
              </a:ext>
            </a:extLst>
          </p:cNvPr>
          <p:cNvSpPr>
            <a:spLocks noGrp="1"/>
          </p:cNvSpPr>
          <p:nvPr>
            <p:ph type="title"/>
          </p:nvPr>
        </p:nvSpPr>
        <p:spPr>
          <a:xfrm>
            <a:off x="1371600" y="152400"/>
            <a:ext cx="7467598" cy="1265238"/>
          </a:xfrm>
        </p:spPr>
        <p:txBody>
          <a:bodyPr>
            <a:noAutofit/>
          </a:bodyPr>
          <a:lstStyle/>
          <a:p>
            <a:r>
              <a:rPr lang="en-US" sz="3600" dirty="0">
                <a:latin typeface="Arial" panose="020B0604020202020204" pitchFamily="34" charset="0"/>
                <a:cs typeface="Arial" panose="020B0604020202020204" pitchFamily="34" charset="0"/>
              </a:rPr>
              <a:t>Traumatic Injury (CA-1) vs.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Occupational Disease (CA-2) 2 of 2</a:t>
            </a:r>
            <a:endParaRPr lang="en-US" sz="3600" dirty="0"/>
          </a:p>
        </p:txBody>
      </p:sp>
      <p:sp>
        <p:nvSpPr>
          <p:cNvPr id="3" name="Content Placeholder 2">
            <a:extLst>
              <a:ext uri="{FF2B5EF4-FFF2-40B4-BE49-F238E27FC236}">
                <a16:creationId xmlns:a16="http://schemas.microsoft.com/office/drawing/2014/main" id="{C45A3400-90A1-43CC-A74C-00B0C7F399A4}"/>
              </a:ext>
            </a:extLst>
          </p:cNvPr>
          <p:cNvSpPr>
            <a:spLocks noGrp="1"/>
          </p:cNvSpPr>
          <p:nvPr>
            <p:ph idx="1"/>
          </p:nvPr>
        </p:nvSpPr>
        <p:spPr>
          <a:xfrm>
            <a:off x="1295398" y="1371600"/>
            <a:ext cx="7620002" cy="5486399"/>
          </a:xfrm>
        </p:spPr>
        <p:txBody>
          <a:bodyPr>
            <a:noAutofit/>
          </a:bodyPr>
          <a:lstStyle/>
          <a:p>
            <a:pPr marL="0" indent="0">
              <a:buNone/>
            </a:pPr>
            <a:r>
              <a:rPr lang="en-US" sz="1600" b="1" dirty="0"/>
              <a:t>Occupational disease/illness claims are submitted using a CA-2: </a:t>
            </a:r>
          </a:p>
          <a:p>
            <a:pPr>
              <a:buFont typeface="Wingdings" panose="05000000000000000000" pitchFamily="2" charset="2"/>
              <a:buChar char="q"/>
            </a:pPr>
            <a:endParaRPr lang="en-US" sz="1600" dirty="0"/>
          </a:p>
          <a:p>
            <a:r>
              <a:rPr lang="en-US" sz="1600" dirty="0"/>
              <a:t>These diseases/illnesses develop over the course of more than one work shift/day. (Common examples of occupational diseases/illnesses are hearing loss, carpal tunnel, and lateral epicondylitis (Tennis Elbow).</a:t>
            </a:r>
          </a:p>
          <a:p>
            <a:endParaRPr lang="en-US" sz="1600" dirty="0"/>
          </a:p>
          <a:p>
            <a:r>
              <a:rPr lang="en-US" sz="1600" dirty="0"/>
              <a:t>Produced by continued or repeated exposure to work environments or elements or repetitive work activities/movements. </a:t>
            </a:r>
          </a:p>
          <a:p>
            <a:endParaRPr lang="en-US" sz="1600" dirty="0"/>
          </a:p>
          <a:p>
            <a:r>
              <a:rPr lang="en-US" sz="1600" b="1" dirty="0"/>
              <a:t>Not</a:t>
            </a:r>
            <a:r>
              <a:rPr lang="en-US" sz="1600" dirty="0"/>
              <a:t> entitled to an Authorization for Examination and/or Treatment (CA16) or COP.</a:t>
            </a:r>
          </a:p>
          <a:p>
            <a:endParaRPr lang="en-US" sz="1600" dirty="0"/>
          </a:p>
          <a:p>
            <a:r>
              <a:rPr lang="en-US" sz="1600" dirty="0"/>
              <a:t>Use appropriate CA-35 form as a guide to providing documentation to OWCP.  The form provides a listing of documentation that needs to be submitted by both employee and employer.  A number of conditions have a specialized CA-35 form to use. (Do not wait for the submission of supporting documents before initiating the CA-2)</a:t>
            </a:r>
          </a:p>
          <a:p>
            <a:endParaRPr lang="en-US" sz="1600" dirty="0"/>
          </a:p>
          <a:p>
            <a:r>
              <a:rPr lang="en-US" sz="1600" dirty="0"/>
              <a:t>Must use leave and private insurance until DOL approves claim. </a:t>
            </a:r>
          </a:p>
          <a:p>
            <a:pPr>
              <a:buFont typeface="Wingdings" panose="05000000000000000000" pitchFamily="2" charset="2"/>
              <a:buChar char="q"/>
            </a:pPr>
            <a:endParaRPr lang="en-US" sz="1600" dirty="0"/>
          </a:p>
        </p:txBody>
      </p:sp>
    </p:spTree>
    <p:extLst>
      <p:ext uri="{BB962C8B-B14F-4D97-AF65-F5344CB8AC3E}">
        <p14:creationId xmlns:p14="http://schemas.microsoft.com/office/powerpoint/2010/main" val="506152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Objectives</a:t>
            </a:r>
          </a:p>
        </p:txBody>
      </p:sp>
      <p:sp>
        <p:nvSpPr>
          <p:cNvPr id="3" name="Content Placeholder 2"/>
          <p:cNvSpPr>
            <a:spLocks noGrp="1"/>
          </p:cNvSpPr>
          <p:nvPr>
            <p:ph idx="1"/>
          </p:nvPr>
        </p:nvSpPr>
        <p:spPr>
          <a:xfrm>
            <a:off x="1371600" y="1524000"/>
            <a:ext cx="7467598" cy="4832350"/>
          </a:xfrm>
        </p:spPr>
        <p:txBody>
          <a:bodyPr>
            <a:normAutofit/>
          </a:bodyPr>
          <a:lstStyle/>
          <a:p>
            <a:r>
              <a:rPr lang="en-US" sz="1800" dirty="0"/>
              <a:t>Overview of the Federal Employees’ Compensation Act (FECA).</a:t>
            </a:r>
          </a:p>
          <a:p>
            <a:endParaRPr lang="en-US" sz="1800" dirty="0"/>
          </a:p>
          <a:p>
            <a:r>
              <a:rPr lang="en-US" sz="1800" dirty="0"/>
              <a:t>Understand the basics of Workers’ Compensation under FECA:</a:t>
            </a:r>
          </a:p>
          <a:p>
            <a:pPr lvl="1">
              <a:buFont typeface="Courier New" panose="02070309020205020404" pitchFamily="49" charset="0"/>
              <a:buChar char="o"/>
            </a:pPr>
            <a:r>
              <a:rPr lang="en-US" sz="1400" dirty="0"/>
              <a:t>Types of benefits </a:t>
            </a:r>
          </a:p>
          <a:p>
            <a:pPr lvl="1">
              <a:buFont typeface="Courier New" panose="02070309020205020404" pitchFamily="49" charset="0"/>
              <a:buChar char="o"/>
            </a:pPr>
            <a:r>
              <a:rPr lang="en-US" sz="1400" dirty="0"/>
              <a:t>Process for submission of a claim </a:t>
            </a:r>
          </a:p>
          <a:p>
            <a:endParaRPr lang="en-US" sz="1800" dirty="0"/>
          </a:p>
          <a:p>
            <a:r>
              <a:rPr lang="en-US" sz="1800" dirty="0"/>
              <a:t>Understand the Supervisor’s role and the steps to take when an employee reports an injury or illness. </a:t>
            </a:r>
          </a:p>
          <a:p>
            <a:endParaRPr lang="en-US" sz="1800" dirty="0"/>
          </a:p>
          <a:p>
            <a:r>
              <a:rPr lang="en-US" sz="1800" dirty="0"/>
              <a:t>Identify potential fraudulent claims. </a:t>
            </a:r>
          </a:p>
          <a:p>
            <a:endParaRPr lang="en-US" sz="1800" dirty="0"/>
          </a:p>
          <a:p>
            <a:r>
              <a:rPr lang="en-US" sz="1800" dirty="0"/>
              <a:t>Understand the importance of communicating with the injured employee. </a:t>
            </a:r>
          </a:p>
          <a:p>
            <a:endParaRPr lang="en-US" sz="1800" dirty="0"/>
          </a:p>
          <a:p>
            <a:r>
              <a:rPr lang="en-US" sz="1800" dirty="0"/>
              <a:t> Identify duties for injured employees’ with physical limitations. </a:t>
            </a:r>
          </a:p>
          <a:p>
            <a:pPr marL="0" indent="0">
              <a:buNone/>
            </a:pPr>
            <a:endParaRPr lang="en-US" sz="1800" dirty="0"/>
          </a:p>
        </p:txBody>
      </p:sp>
    </p:spTree>
    <p:extLst>
      <p:ext uri="{BB962C8B-B14F-4D97-AF65-F5344CB8AC3E}">
        <p14:creationId xmlns:p14="http://schemas.microsoft.com/office/powerpoint/2010/main" val="2494063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A565B-BC8D-4466-9E72-595171478913}"/>
              </a:ext>
            </a:extLst>
          </p:cNvPr>
          <p:cNvSpPr>
            <a:spLocks noGrp="1"/>
          </p:cNvSpPr>
          <p:nvPr>
            <p:ph type="title"/>
          </p:nvPr>
        </p:nvSpPr>
        <p:spPr/>
        <p:txBody>
          <a:bodyPr>
            <a:normAutofit fontScale="90000"/>
          </a:bodyPr>
          <a:lstStyle/>
          <a:p>
            <a:r>
              <a:rPr lang="en-US" dirty="0"/>
              <a:t>Authorizing Treatment using CA-16 Form</a:t>
            </a:r>
          </a:p>
        </p:txBody>
      </p:sp>
      <p:sp>
        <p:nvSpPr>
          <p:cNvPr id="3" name="Content Placeholder 2">
            <a:extLst>
              <a:ext uri="{FF2B5EF4-FFF2-40B4-BE49-F238E27FC236}">
                <a16:creationId xmlns:a16="http://schemas.microsoft.com/office/drawing/2014/main" id="{2D3527F6-CDAC-4C81-AD8A-252760357E25}"/>
              </a:ext>
            </a:extLst>
          </p:cNvPr>
          <p:cNvSpPr>
            <a:spLocks noGrp="1"/>
          </p:cNvSpPr>
          <p:nvPr>
            <p:ph idx="1"/>
          </p:nvPr>
        </p:nvSpPr>
        <p:spPr>
          <a:xfrm>
            <a:off x="1371600" y="1447800"/>
            <a:ext cx="7467598" cy="5029200"/>
          </a:xfrm>
        </p:spPr>
        <p:txBody>
          <a:bodyPr>
            <a:normAutofit fontScale="32500" lnSpcReduction="20000"/>
          </a:bodyPr>
          <a:lstStyle/>
          <a:p>
            <a:r>
              <a:rPr lang="en-US" sz="4500" dirty="0"/>
              <a:t>The CA-16 form guarantees payment for medical treatment for a period of 60 days from the Date Of Injury (DOI). It is to be used for traumatic injuries only and not for occupational disease/illness claims. Employees are entitled to an initial selection of treating physician. (Only one CA-16 can be issued per injury)</a:t>
            </a:r>
          </a:p>
          <a:p>
            <a:pPr marL="0" indent="0">
              <a:buNone/>
            </a:pPr>
            <a:endParaRPr lang="en-US" sz="4500" dirty="0"/>
          </a:p>
          <a:p>
            <a:r>
              <a:rPr lang="en-US" sz="4500" dirty="0"/>
              <a:t>Check with the WCS at your bureau for specific guidance as to who issues the CA-16. If your bureau requires the supervisor to fill out the form then follow the following guidelines:</a:t>
            </a:r>
          </a:p>
          <a:p>
            <a:pPr marL="0" indent="0">
              <a:buNone/>
            </a:pPr>
            <a:endParaRPr lang="en-US" sz="4000" dirty="0"/>
          </a:p>
          <a:p>
            <a:pPr lvl="1">
              <a:buFont typeface="Courier New" panose="02070309020205020404" pitchFamily="49" charset="0"/>
              <a:buChar char="o"/>
            </a:pPr>
            <a:r>
              <a:rPr lang="en-US" sz="4900" dirty="0"/>
              <a:t>Fill out the information on the front and sign the form within 4 hours of the time of injury (if possible). If this is not possible, authorize treatment by phone and send the form to the medical facility within 48 hours.</a:t>
            </a:r>
          </a:p>
          <a:p>
            <a:pPr marL="0" indent="0">
              <a:buNone/>
            </a:pPr>
            <a:endParaRPr lang="en-US" sz="4900" dirty="0"/>
          </a:p>
          <a:p>
            <a:pPr lvl="1">
              <a:buFont typeface="Courier New" panose="02070309020205020404" pitchFamily="49" charset="0"/>
              <a:buChar char="o"/>
            </a:pPr>
            <a:r>
              <a:rPr lang="en-US" sz="4900" b="1" u="sng" dirty="0"/>
              <a:t>Never</a:t>
            </a:r>
            <a:r>
              <a:rPr lang="en-US" sz="4900" dirty="0"/>
              <a:t> give an employee a blank CA-16. It is like handing someone a blank check. Keep blank CA-16 forms under strict control for this reason.</a:t>
            </a:r>
          </a:p>
          <a:p>
            <a:pPr>
              <a:buFont typeface="Courier New" panose="02070309020205020404" pitchFamily="49" charset="0"/>
              <a:buChar char="o"/>
            </a:pPr>
            <a:endParaRPr lang="en-US" sz="4900" dirty="0"/>
          </a:p>
          <a:p>
            <a:pPr lvl="1">
              <a:buFont typeface="Courier New" panose="02070309020205020404" pitchFamily="49" charset="0"/>
              <a:buChar char="o"/>
            </a:pPr>
            <a:r>
              <a:rPr lang="en-US" sz="4900" dirty="0"/>
              <a:t>Issuance of the CA-16 is at the bureaus discretion if the employee reports the injury more than one week from the DOI.</a:t>
            </a:r>
          </a:p>
          <a:p>
            <a:pPr>
              <a:buFont typeface="Courier New" panose="02070309020205020404" pitchFamily="49" charset="0"/>
              <a:buChar char="o"/>
            </a:pPr>
            <a:endParaRPr lang="en-US" sz="4900" dirty="0"/>
          </a:p>
          <a:p>
            <a:pPr lvl="1">
              <a:buFont typeface="Courier New" panose="02070309020205020404" pitchFamily="49" charset="0"/>
              <a:buChar char="o"/>
            </a:pPr>
            <a:r>
              <a:rPr lang="en-US" sz="4900" dirty="0"/>
              <a:t>If you have doubts regarding the validity of the claim then annotate that on the form. </a:t>
            </a:r>
            <a:r>
              <a:rPr lang="en-US" sz="3600" dirty="0"/>
              <a:t> </a:t>
            </a:r>
            <a:r>
              <a:rPr lang="en-US" sz="2500" dirty="0"/>
              <a:t> </a:t>
            </a:r>
          </a:p>
          <a:p>
            <a:pPr marL="0" indent="0">
              <a:buNone/>
            </a:pPr>
            <a:endParaRPr lang="en-US" sz="2000" dirty="0"/>
          </a:p>
        </p:txBody>
      </p:sp>
    </p:spTree>
    <p:extLst>
      <p:ext uri="{BB962C8B-B14F-4D97-AF65-F5344CB8AC3E}">
        <p14:creationId xmlns:p14="http://schemas.microsoft.com/office/powerpoint/2010/main" val="342526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0998F-3CBF-44C2-BECD-A257071F1497}"/>
              </a:ext>
            </a:extLst>
          </p:cNvPr>
          <p:cNvSpPr>
            <a:spLocks noGrp="1"/>
          </p:cNvSpPr>
          <p:nvPr>
            <p:ph type="title"/>
          </p:nvPr>
        </p:nvSpPr>
        <p:spPr/>
        <p:txBody>
          <a:bodyPr/>
          <a:lstStyle/>
          <a:p>
            <a:r>
              <a:rPr lang="en-US" dirty="0"/>
              <a:t>Types of Benefits</a:t>
            </a:r>
          </a:p>
        </p:txBody>
      </p:sp>
      <p:sp>
        <p:nvSpPr>
          <p:cNvPr id="3" name="Content Placeholder 2">
            <a:extLst>
              <a:ext uri="{FF2B5EF4-FFF2-40B4-BE49-F238E27FC236}">
                <a16:creationId xmlns:a16="http://schemas.microsoft.com/office/drawing/2014/main" id="{6FE0884F-9FB3-431C-BA98-FC000501C388}"/>
              </a:ext>
            </a:extLst>
          </p:cNvPr>
          <p:cNvSpPr>
            <a:spLocks noGrp="1"/>
          </p:cNvSpPr>
          <p:nvPr>
            <p:ph idx="1"/>
          </p:nvPr>
        </p:nvSpPr>
        <p:spPr>
          <a:xfrm>
            <a:off x="1371600" y="1417638"/>
            <a:ext cx="7467598" cy="5303837"/>
          </a:xfrm>
        </p:spPr>
        <p:txBody>
          <a:bodyPr>
            <a:normAutofit/>
          </a:bodyPr>
          <a:lstStyle/>
          <a:p>
            <a:r>
              <a:rPr lang="en-US" sz="1600" dirty="0"/>
              <a:t>Medical benefits (including transportation expenses):</a:t>
            </a:r>
          </a:p>
          <a:p>
            <a:pPr lvl="1">
              <a:buFont typeface="Courier New" panose="02070309020205020404" pitchFamily="49" charset="0"/>
              <a:buChar char="o"/>
            </a:pPr>
            <a:r>
              <a:rPr lang="en-US" sz="1600" dirty="0"/>
              <a:t>Preventive care is not authorized.</a:t>
            </a:r>
          </a:p>
          <a:p>
            <a:r>
              <a:rPr lang="en-US" sz="1600" dirty="0"/>
              <a:t>Continuation of Pay (COP): </a:t>
            </a:r>
          </a:p>
          <a:p>
            <a:pPr lvl="1">
              <a:buFont typeface="Courier New" panose="02070309020205020404" pitchFamily="49" charset="0"/>
              <a:buChar char="o"/>
            </a:pPr>
            <a:r>
              <a:rPr lang="en-US" sz="1600" dirty="0"/>
              <a:t>Continuation of regular pay for up to 45 calendar days of wage loss due to disability and/or medical treatment after a traumatic injury.</a:t>
            </a:r>
          </a:p>
          <a:p>
            <a:pPr lvl="1">
              <a:buFont typeface="Courier New" panose="02070309020205020404" pitchFamily="49" charset="0"/>
              <a:buChar char="o"/>
            </a:pPr>
            <a:r>
              <a:rPr lang="en-US" sz="1600" dirty="0"/>
              <a:t>Intent is to avoid interruption of pay while the claim is being adjudicated.</a:t>
            </a:r>
          </a:p>
          <a:p>
            <a:pPr lvl="1">
              <a:buFont typeface="Courier New" panose="02070309020205020404" pitchFamily="49" charset="0"/>
              <a:buChar char="o"/>
            </a:pPr>
            <a:r>
              <a:rPr lang="en-US" sz="1600" dirty="0"/>
              <a:t>Employer pays – Subject to usual deductions from pay.</a:t>
            </a:r>
          </a:p>
          <a:p>
            <a:r>
              <a:rPr lang="en-US" sz="1600" dirty="0"/>
              <a:t>Wage loss compensation (CA-7).</a:t>
            </a:r>
          </a:p>
          <a:p>
            <a:pPr lvl="1">
              <a:buFont typeface="Courier New" panose="02070309020205020404" pitchFamily="49" charset="0"/>
              <a:buChar char="o"/>
            </a:pPr>
            <a:r>
              <a:rPr lang="en-US" sz="1600" dirty="0"/>
              <a:t>Temporary Total Disability:</a:t>
            </a:r>
          </a:p>
          <a:p>
            <a:pPr lvl="2">
              <a:buFont typeface="Wingdings" panose="05000000000000000000" pitchFamily="2" charset="2"/>
              <a:buChar char="§"/>
            </a:pPr>
            <a:r>
              <a:rPr lang="en-US" sz="1600" dirty="0"/>
              <a:t>Continues as long as medical evidence supports disability.</a:t>
            </a:r>
          </a:p>
          <a:p>
            <a:pPr lvl="2">
              <a:buFont typeface="Wingdings" panose="05000000000000000000" pitchFamily="2" charset="2"/>
              <a:buChar char="§"/>
            </a:pPr>
            <a:r>
              <a:rPr lang="en-US" sz="1600" dirty="0"/>
              <a:t>Injured employee who returns to work can receive compensation for time lost due to medical appointments, physical therapy, and/or reduced work hours based on medical restrictions.</a:t>
            </a:r>
          </a:p>
          <a:p>
            <a:pPr lvl="1">
              <a:buFont typeface="Courier New" panose="02070309020205020404" pitchFamily="49" charset="0"/>
              <a:buChar char="o"/>
            </a:pPr>
            <a:r>
              <a:rPr lang="en-US" sz="1600" dirty="0"/>
              <a:t>Compensation:</a:t>
            </a:r>
          </a:p>
          <a:p>
            <a:pPr lvl="2">
              <a:buFont typeface="Wingdings" panose="05000000000000000000" pitchFamily="2" charset="2"/>
              <a:buChar char="§"/>
            </a:pPr>
            <a:r>
              <a:rPr lang="en-US" sz="1600" dirty="0"/>
              <a:t>66 2/3% of salary without dependents.</a:t>
            </a:r>
          </a:p>
          <a:p>
            <a:pPr lvl="2">
              <a:buFont typeface="Wingdings" panose="05000000000000000000" pitchFamily="2" charset="2"/>
              <a:buChar char="§"/>
            </a:pPr>
            <a:r>
              <a:rPr lang="en-US" sz="1600" dirty="0"/>
              <a:t>75% of salary with dependents.</a:t>
            </a:r>
          </a:p>
          <a:p>
            <a:r>
              <a:rPr lang="en-US" sz="1600" dirty="0"/>
              <a:t>Retention rights (One year from injury or disability) USC § 8151(b)(1).</a:t>
            </a:r>
          </a:p>
          <a:p>
            <a:pPr marL="57150" lvl="2" indent="-285750">
              <a:buFont typeface="Wingdings" panose="05000000000000000000" pitchFamily="2" charset="2"/>
              <a:buChar char="q"/>
            </a:pPr>
            <a:endParaRPr lang="en-US" sz="1600" dirty="0"/>
          </a:p>
        </p:txBody>
      </p:sp>
    </p:spTree>
    <p:extLst>
      <p:ext uri="{BB962C8B-B14F-4D97-AF65-F5344CB8AC3E}">
        <p14:creationId xmlns:p14="http://schemas.microsoft.com/office/powerpoint/2010/main" val="3216918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B6B26-15F3-4084-A4E9-96561274187E}"/>
              </a:ext>
            </a:extLst>
          </p:cNvPr>
          <p:cNvSpPr>
            <a:spLocks noGrp="1"/>
          </p:cNvSpPr>
          <p:nvPr>
            <p:ph type="title"/>
          </p:nvPr>
        </p:nvSpPr>
        <p:spPr/>
        <p:txBody>
          <a:bodyPr/>
          <a:lstStyle/>
          <a:p>
            <a:r>
              <a:rPr lang="en-US" dirty="0"/>
              <a:t>Types of Benefits cont.</a:t>
            </a:r>
          </a:p>
        </p:txBody>
      </p:sp>
      <p:sp>
        <p:nvSpPr>
          <p:cNvPr id="3" name="Content Placeholder 2">
            <a:extLst>
              <a:ext uri="{FF2B5EF4-FFF2-40B4-BE49-F238E27FC236}">
                <a16:creationId xmlns:a16="http://schemas.microsoft.com/office/drawing/2014/main" id="{4FCE4153-4891-456F-BBAB-D841A5700287}"/>
              </a:ext>
            </a:extLst>
          </p:cNvPr>
          <p:cNvSpPr>
            <a:spLocks noGrp="1"/>
          </p:cNvSpPr>
          <p:nvPr>
            <p:ph idx="1"/>
          </p:nvPr>
        </p:nvSpPr>
        <p:spPr>
          <a:xfrm>
            <a:off x="1371600" y="1417638"/>
            <a:ext cx="7467598" cy="5303837"/>
          </a:xfrm>
        </p:spPr>
        <p:txBody>
          <a:bodyPr>
            <a:normAutofit/>
          </a:bodyPr>
          <a:lstStyle/>
          <a:p>
            <a:r>
              <a:rPr lang="en-US" sz="1600" dirty="0"/>
              <a:t>Schedule awards:</a:t>
            </a:r>
          </a:p>
          <a:p>
            <a:pPr lvl="1">
              <a:buFont typeface="Courier New" panose="02070309020205020404" pitchFamily="49" charset="0"/>
              <a:buChar char="o"/>
            </a:pPr>
            <a:r>
              <a:rPr lang="en-US" sz="1600" dirty="0"/>
              <a:t>Compensation for specific periods of time for permanent loss, or loss of use, of certain members and functions of the body.</a:t>
            </a:r>
          </a:p>
          <a:p>
            <a:pPr lvl="1">
              <a:buFont typeface="Courier New" panose="02070309020205020404" pitchFamily="49" charset="0"/>
              <a:buChar char="o"/>
            </a:pPr>
            <a:r>
              <a:rPr lang="en-US" sz="1600" dirty="0"/>
              <a:t>Must have reached maximum medical improvement (MMI).</a:t>
            </a:r>
          </a:p>
          <a:p>
            <a:pPr lvl="1">
              <a:buFont typeface="Courier New" panose="02070309020205020404" pitchFamily="49" charset="0"/>
              <a:buChar char="o"/>
            </a:pPr>
            <a:r>
              <a:rPr lang="en-US" sz="1600" dirty="0"/>
              <a:t>Based on pay rate used for compensation purposes.</a:t>
            </a:r>
          </a:p>
          <a:p>
            <a:r>
              <a:rPr lang="en-US" sz="1600" dirty="0"/>
              <a:t>Vocational rehabilitation:</a:t>
            </a:r>
          </a:p>
          <a:p>
            <a:pPr lvl="1">
              <a:buFont typeface="Courier New" panose="02070309020205020404" pitchFamily="49" charset="0"/>
              <a:buChar char="o"/>
            </a:pPr>
            <a:r>
              <a:rPr lang="en-US" sz="1600" dirty="0"/>
              <a:t>Provides vocational rehabilitation services to assist disabled employees in returning to gainful employment consistent with physical, emotional, and educational abilities.</a:t>
            </a:r>
          </a:p>
          <a:p>
            <a:pPr lvl="1">
              <a:buFont typeface="Courier New" panose="02070309020205020404" pitchFamily="49" charset="0"/>
              <a:buChar char="o"/>
            </a:pPr>
            <a:r>
              <a:rPr lang="en-US" sz="1600" dirty="0"/>
              <a:t>May be requested by attending physician, employee, or employing agency.</a:t>
            </a:r>
          </a:p>
          <a:p>
            <a:pPr lvl="1">
              <a:buFont typeface="Courier New" panose="02070309020205020404" pitchFamily="49" charset="0"/>
              <a:buChar char="o"/>
            </a:pPr>
            <a:r>
              <a:rPr lang="en-US" sz="1600" dirty="0"/>
              <a:t>Compensation may be reduced or terminated for employee’s failure to participate or to make a good faith effort to obtain employment.</a:t>
            </a:r>
          </a:p>
          <a:p>
            <a:r>
              <a:rPr lang="en-US" sz="1600" dirty="0"/>
              <a:t>Survivor benefits if employee dies as a result of injury.</a:t>
            </a:r>
          </a:p>
          <a:p>
            <a:r>
              <a:rPr lang="en-US" sz="1600" dirty="0"/>
              <a:t>Loss of Wage-Earning Capacity:</a:t>
            </a:r>
          </a:p>
          <a:p>
            <a:pPr lvl="1">
              <a:buFont typeface="Courier New" panose="02070309020205020404" pitchFamily="49" charset="0"/>
              <a:buChar char="o"/>
            </a:pPr>
            <a:r>
              <a:rPr lang="en-US" sz="1600" dirty="0"/>
              <a:t>When medical evidence shows an employee is no longer totally disabled and medical evidence determines s/he can perform duties in reduced number of hours or lower-paying job, compensation is paid on the basis of loss of wage-earning capacity.</a:t>
            </a:r>
          </a:p>
          <a:p>
            <a:endParaRPr lang="en-US" dirty="0"/>
          </a:p>
        </p:txBody>
      </p:sp>
    </p:spTree>
    <p:extLst>
      <p:ext uri="{BB962C8B-B14F-4D97-AF65-F5344CB8AC3E}">
        <p14:creationId xmlns:p14="http://schemas.microsoft.com/office/powerpoint/2010/main" val="616528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EDE67-FFE6-40C8-B7B3-F080CF3B988D}"/>
              </a:ext>
            </a:extLst>
          </p:cNvPr>
          <p:cNvSpPr>
            <a:spLocks noGrp="1"/>
          </p:cNvSpPr>
          <p:nvPr>
            <p:ph type="title"/>
          </p:nvPr>
        </p:nvSpPr>
        <p:spPr/>
        <p:txBody>
          <a:bodyPr/>
          <a:lstStyle/>
          <a:p>
            <a:r>
              <a:rPr lang="en-US" dirty="0"/>
              <a:t>Knowledge Check</a:t>
            </a:r>
          </a:p>
        </p:txBody>
      </p:sp>
      <p:sp>
        <p:nvSpPr>
          <p:cNvPr id="3" name="Content Placeholder 2">
            <a:extLst>
              <a:ext uri="{FF2B5EF4-FFF2-40B4-BE49-F238E27FC236}">
                <a16:creationId xmlns:a16="http://schemas.microsoft.com/office/drawing/2014/main" id="{190D8B96-8C79-4C7A-AE88-FB7705B41E87}"/>
              </a:ext>
            </a:extLst>
          </p:cNvPr>
          <p:cNvSpPr>
            <a:spLocks noGrp="1"/>
          </p:cNvSpPr>
          <p:nvPr>
            <p:ph idx="1"/>
          </p:nvPr>
        </p:nvSpPr>
        <p:spPr/>
        <p:txBody>
          <a:bodyPr>
            <a:normAutofit/>
          </a:bodyPr>
          <a:lstStyle/>
          <a:p>
            <a:pPr marL="0" indent="0">
              <a:buNone/>
            </a:pPr>
            <a:r>
              <a:rPr lang="en-US" sz="1800" dirty="0"/>
              <a:t>John is one of your employees. It is Wednesday morning around 11:00 a.m. when he asks to speak to you. He shares with you that he thinks he pulled something in his knee while lifting heavy boxes this morning.  He doesn’t want to make a big deal about this and thinks that if he went home and put a heating pad on his knee he should be fine. You know John has had knee problems for a couple of years related to a baseball accident.</a:t>
            </a:r>
          </a:p>
          <a:p>
            <a:pPr marL="0" indent="0">
              <a:buNone/>
            </a:pPr>
            <a:endParaRPr lang="en-US" sz="1800" dirty="0"/>
          </a:p>
          <a:p>
            <a:pPr marL="0" indent="0">
              <a:buNone/>
            </a:pPr>
            <a:r>
              <a:rPr lang="en-US" sz="1800" dirty="0"/>
              <a:t>What type of injury has John described to you? </a:t>
            </a:r>
            <a:r>
              <a:rPr lang="en-US" sz="1400" dirty="0"/>
              <a:t>(Answer can be found in the notes sections of this slide.)</a:t>
            </a:r>
          </a:p>
          <a:p>
            <a:pPr marL="800100" lvl="1" indent="-342900">
              <a:buFont typeface="+mj-lt"/>
              <a:buAutoNum type="alphaUcPeriod"/>
            </a:pPr>
            <a:r>
              <a:rPr lang="en-US" sz="1800" dirty="0">
                <a:solidFill>
                  <a:srgbClr val="0000FF"/>
                </a:solidFill>
              </a:rPr>
              <a:t>Traumatic Injury</a:t>
            </a:r>
          </a:p>
          <a:p>
            <a:pPr marL="800100" lvl="1" indent="-342900">
              <a:buFont typeface="+mj-lt"/>
              <a:buAutoNum type="alphaUcPeriod"/>
            </a:pPr>
            <a:r>
              <a:rPr lang="en-US" sz="1800" dirty="0">
                <a:solidFill>
                  <a:srgbClr val="0000FF"/>
                </a:solidFill>
              </a:rPr>
              <a:t>Occupation Disease/Illness</a:t>
            </a:r>
          </a:p>
        </p:txBody>
      </p:sp>
    </p:spTree>
    <p:extLst>
      <p:ext uri="{BB962C8B-B14F-4D97-AF65-F5344CB8AC3E}">
        <p14:creationId xmlns:p14="http://schemas.microsoft.com/office/powerpoint/2010/main" val="1062460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36FC8-1B33-4196-BC9A-85A8047FF6F1}"/>
              </a:ext>
            </a:extLst>
          </p:cNvPr>
          <p:cNvSpPr>
            <a:spLocks noGrp="1"/>
          </p:cNvSpPr>
          <p:nvPr>
            <p:ph type="title"/>
          </p:nvPr>
        </p:nvSpPr>
        <p:spPr/>
        <p:txBody>
          <a:bodyPr/>
          <a:lstStyle/>
          <a:p>
            <a:r>
              <a:rPr lang="en-US" dirty="0"/>
              <a:t>What would you do?</a:t>
            </a:r>
          </a:p>
        </p:txBody>
      </p:sp>
      <p:sp>
        <p:nvSpPr>
          <p:cNvPr id="3" name="Content Placeholder 2">
            <a:extLst>
              <a:ext uri="{FF2B5EF4-FFF2-40B4-BE49-F238E27FC236}">
                <a16:creationId xmlns:a16="http://schemas.microsoft.com/office/drawing/2014/main" id="{21828C07-3D80-418A-A860-B31F7AB27C0F}"/>
              </a:ext>
            </a:extLst>
          </p:cNvPr>
          <p:cNvSpPr>
            <a:spLocks noGrp="1"/>
          </p:cNvSpPr>
          <p:nvPr>
            <p:ph idx="1"/>
          </p:nvPr>
        </p:nvSpPr>
        <p:spPr>
          <a:xfrm>
            <a:off x="1371600" y="1447800"/>
            <a:ext cx="7467598" cy="4876799"/>
          </a:xfrm>
          <a:effectLst>
            <a:softEdge rad="12700"/>
          </a:effectLst>
        </p:spPr>
        <p:txBody>
          <a:bodyPr>
            <a:normAutofit/>
          </a:bodyPr>
          <a:lstStyle/>
          <a:p>
            <a:pPr marL="0" indent="0">
              <a:buNone/>
            </a:pPr>
            <a:r>
              <a:rPr lang="en-US" sz="1900" dirty="0"/>
              <a:t>What do you tell John? </a:t>
            </a:r>
            <a:r>
              <a:rPr kumimoji="0" lang="en-US" sz="1400" b="0" i="0" u="none" strike="noStrike" kern="1200" cap="none" spc="0" normalizeH="0" baseline="0" noProof="0" dirty="0">
                <a:ln>
                  <a:noFill/>
                </a:ln>
                <a:solidFill>
                  <a:prstClr val="black"/>
                </a:solidFill>
                <a:effectLst/>
                <a:uLnTx/>
                <a:uFillTx/>
                <a:latin typeface="Arial"/>
                <a:ea typeface="+mn-ea"/>
                <a:cs typeface="+mn-cs"/>
              </a:rPr>
              <a:t>(Answer can be found in the notes sections of this slide.)</a:t>
            </a:r>
            <a:endParaRPr lang="en-US" sz="1900" dirty="0"/>
          </a:p>
          <a:p>
            <a:pPr marL="0" indent="0">
              <a:buNone/>
            </a:pPr>
            <a:endParaRPr lang="en-US" sz="1900" dirty="0"/>
          </a:p>
          <a:p>
            <a:pPr marL="800100" lvl="1" indent="-342900">
              <a:buFont typeface="+mj-lt"/>
              <a:buAutoNum type="alphaUcPeriod"/>
            </a:pPr>
            <a:r>
              <a:rPr lang="en-US" sz="1800" dirty="0">
                <a:solidFill>
                  <a:srgbClr val="0000FF"/>
                </a:solidFill>
              </a:rPr>
              <a:t>Send John home and tell him you hope he feels better</a:t>
            </a:r>
          </a:p>
          <a:p>
            <a:pPr marL="800100" lvl="1" indent="-342900">
              <a:buFont typeface="+mj-lt"/>
              <a:buAutoNum type="alphaUcPeriod"/>
            </a:pPr>
            <a:endParaRPr lang="en-US" sz="1800" dirty="0">
              <a:solidFill>
                <a:srgbClr val="0000FF"/>
              </a:solidFill>
            </a:endParaRPr>
          </a:p>
          <a:p>
            <a:pPr marL="800100" lvl="1" indent="-342900">
              <a:buFont typeface="+mj-lt"/>
              <a:buAutoNum type="alphaUcPeriod"/>
            </a:pPr>
            <a:r>
              <a:rPr lang="en-US" sz="1800" dirty="0">
                <a:solidFill>
                  <a:srgbClr val="0000FF"/>
                </a:solidFill>
              </a:rPr>
              <a:t>Explain to John that he will have to take sick leave since he has a pre-existing knee condition</a:t>
            </a:r>
          </a:p>
          <a:p>
            <a:pPr marL="800100" lvl="1" indent="-342900">
              <a:buFont typeface="+mj-lt"/>
              <a:buAutoNum type="alphaUcPeriod"/>
            </a:pPr>
            <a:endParaRPr lang="en-US" sz="1800" dirty="0">
              <a:solidFill>
                <a:srgbClr val="0000FF"/>
              </a:solidFill>
            </a:endParaRPr>
          </a:p>
          <a:p>
            <a:pPr marL="800100" lvl="1" indent="-342900">
              <a:buFont typeface="+mj-lt"/>
              <a:buAutoNum type="alphaUcPeriod"/>
            </a:pPr>
            <a:r>
              <a:rPr lang="en-US" sz="1800" dirty="0">
                <a:solidFill>
                  <a:srgbClr val="0000FF"/>
                </a:solidFill>
              </a:rPr>
              <a:t>Explain to John that he can either take leave or file a workers’ compensation claim and request time off under FECA</a:t>
            </a:r>
          </a:p>
          <a:p>
            <a:pPr marL="800100" lvl="1" indent="-342900">
              <a:buFont typeface="+mj-lt"/>
              <a:buAutoNum type="alphaUcPeriod"/>
            </a:pPr>
            <a:endParaRPr lang="en-US" sz="1800" dirty="0">
              <a:solidFill>
                <a:srgbClr val="0000FF"/>
              </a:solidFill>
            </a:endParaRPr>
          </a:p>
          <a:p>
            <a:pPr marL="800100" lvl="1" indent="-342900">
              <a:buFont typeface="+mj-lt"/>
              <a:buAutoNum type="alphaUcPeriod"/>
            </a:pPr>
            <a:r>
              <a:rPr lang="en-US" sz="1800" dirty="0">
                <a:solidFill>
                  <a:srgbClr val="0000FF"/>
                </a:solidFill>
              </a:rPr>
              <a:t>None of the above</a:t>
            </a:r>
          </a:p>
        </p:txBody>
      </p:sp>
    </p:spTree>
    <p:extLst>
      <p:ext uri="{BB962C8B-B14F-4D97-AF65-F5344CB8AC3E}">
        <p14:creationId xmlns:p14="http://schemas.microsoft.com/office/powerpoint/2010/main" val="1933188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33F03-F992-4B22-B977-CF9F01B990F0}"/>
              </a:ext>
            </a:extLst>
          </p:cNvPr>
          <p:cNvSpPr>
            <a:spLocks noGrp="1"/>
          </p:cNvSpPr>
          <p:nvPr>
            <p:ph type="title"/>
          </p:nvPr>
        </p:nvSpPr>
        <p:spPr/>
        <p:txBody>
          <a:bodyPr/>
          <a:lstStyle/>
          <a:p>
            <a:r>
              <a:rPr lang="en-US" dirty="0"/>
              <a:t>Fraud Indicators</a:t>
            </a:r>
          </a:p>
        </p:txBody>
      </p:sp>
      <p:sp>
        <p:nvSpPr>
          <p:cNvPr id="3" name="Content Placeholder 2">
            <a:extLst>
              <a:ext uri="{FF2B5EF4-FFF2-40B4-BE49-F238E27FC236}">
                <a16:creationId xmlns:a16="http://schemas.microsoft.com/office/drawing/2014/main" id="{2C38FD2C-9069-4963-BFE3-1487359BC4E6}"/>
              </a:ext>
            </a:extLst>
          </p:cNvPr>
          <p:cNvSpPr>
            <a:spLocks noGrp="1"/>
          </p:cNvSpPr>
          <p:nvPr>
            <p:ph idx="1"/>
          </p:nvPr>
        </p:nvSpPr>
        <p:spPr>
          <a:xfrm>
            <a:off x="1371600" y="1417638"/>
            <a:ext cx="7467598" cy="5211762"/>
          </a:xfrm>
        </p:spPr>
        <p:txBody>
          <a:bodyPr>
            <a:normAutofit lnSpcReduction="10000"/>
          </a:bodyPr>
          <a:lstStyle/>
          <a:p>
            <a:r>
              <a:rPr lang="en-US" sz="2000" dirty="0"/>
              <a:t>Supervisors should contact their WCS if there is a belief the worker’s claim is not legitimate. Some “Red Flags” or fraud indicators a supervisor should be on the lookout for are:</a:t>
            </a:r>
          </a:p>
          <a:p>
            <a:pPr marL="0" indent="0">
              <a:buNone/>
            </a:pPr>
            <a:endParaRPr lang="en-US" sz="2000" dirty="0"/>
          </a:p>
          <a:p>
            <a:pPr lvl="1">
              <a:buFont typeface="Courier New" panose="02070309020205020404" pitchFamily="49" charset="0"/>
              <a:buChar char="o"/>
            </a:pPr>
            <a:r>
              <a:rPr lang="en-US" sz="1600" dirty="0"/>
              <a:t>Unexplained time delay in reporting the injury or seeking medical care. </a:t>
            </a:r>
          </a:p>
          <a:p>
            <a:pPr lvl="1">
              <a:buFont typeface="Courier New" panose="02070309020205020404" pitchFamily="49" charset="0"/>
              <a:buChar char="o"/>
            </a:pPr>
            <a:r>
              <a:rPr lang="en-US" sz="1600" dirty="0"/>
              <a:t>Lack of witnesses to an injury that occurred in an area where it should have been observed. </a:t>
            </a:r>
          </a:p>
          <a:p>
            <a:pPr lvl="1">
              <a:buFont typeface="Courier New" panose="02070309020205020404" pitchFamily="49" charset="0"/>
              <a:buChar char="o"/>
            </a:pPr>
            <a:r>
              <a:rPr lang="en-US" sz="1600" dirty="0"/>
              <a:t>The witness supporting the employee’s version of the injury frequently serves as a witness for other injuries.</a:t>
            </a:r>
          </a:p>
          <a:p>
            <a:pPr lvl="1">
              <a:buFont typeface="Courier New" panose="02070309020205020404" pitchFamily="49" charset="0"/>
              <a:buChar char="o"/>
            </a:pPr>
            <a:r>
              <a:rPr lang="en-US" sz="1600" dirty="0"/>
              <a:t>Injured employee is facing a disciplinary action, RIF, management directed transfer/downgrade or retirement.</a:t>
            </a:r>
          </a:p>
          <a:p>
            <a:pPr lvl="1">
              <a:buFont typeface="Courier New" panose="02070309020205020404" pitchFamily="49" charset="0"/>
              <a:buChar char="o"/>
            </a:pPr>
            <a:r>
              <a:rPr lang="en-US" sz="1600" dirty="0"/>
              <a:t>Injury occurred in conjunction with a weekend, holiday, or scheduled leave. </a:t>
            </a:r>
          </a:p>
          <a:p>
            <a:pPr lvl="1">
              <a:buFont typeface="Courier New" panose="02070309020205020404" pitchFamily="49" charset="0"/>
              <a:buChar char="o"/>
            </a:pPr>
            <a:r>
              <a:rPr lang="en-US" sz="1600" dirty="0"/>
              <a:t>Injury occurred after a leave request was denied. </a:t>
            </a:r>
          </a:p>
          <a:p>
            <a:pPr lvl="1">
              <a:buFont typeface="Courier New" panose="02070309020205020404" pitchFamily="49" charset="0"/>
              <a:buChar char="o"/>
            </a:pPr>
            <a:r>
              <a:rPr lang="en-US" sz="1600" dirty="0"/>
              <a:t>Employee’s account of how the injury occurred changes or is inconsistent with the medical evidence. </a:t>
            </a:r>
          </a:p>
          <a:p>
            <a:pPr lvl="1">
              <a:buFont typeface="Courier New" panose="02070309020205020404" pitchFamily="49" charset="0"/>
              <a:buChar char="o"/>
            </a:pPr>
            <a:r>
              <a:rPr lang="en-US" sz="1600" dirty="0"/>
              <a:t>Several family members are on OWCP.</a:t>
            </a:r>
          </a:p>
          <a:p>
            <a:pPr lvl="1">
              <a:buFont typeface="Courier New" panose="02070309020205020404" pitchFamily="49" charset="0"/>
              <a:buChar char="o"/>
            </a:pPr>
            <a:r>
              <a:rPr lang="en-US" sz="1600" dirty="0"/>
              <a:t>Employee has other outside employment.</a:t>
            </a:r>
          </a:p>
        </p:txBody>
      </p:sp>
    </p:spTree>
    <p:extLst>
      <p:ext uri="{BB962C8B-B14F-4D97-AF65-F5344CB8AC3E}">
        <p14:creationId xmlns:p14="http://schemas.microsoft.com/office/powerpoint/2010/main" val="1565057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F44FD-23BA-4206-9ED3-312C8283E18B}"/>
              </a:ext>
            </a:extLst>
          </p:cNvPr>
          <p:cNvSpPr>
            <a:spLocks noGrp="1"/>
          </p:cNvSpPr>
          <p:nvPr>
            <p:ph type="title"/>
          </p:nvPr>
        </p:nvSpPr>
        <p:spPr/>
        <p:txBody>
          <a:bodyPr>
            <a:normAutofit fontScale="90000"/>
          </a:bodyPr>
          <a:lstStyle/>
          <a:p>
            <a:r>
              <a:rPr lang="en-US" dirty="0"/>
              <a:t>Cost of Workers Compensation</a:t>
            </a:r>
          </a:p>
        </p:txBody>
      </p:sp>
      <p:sp>
        <p:nvSpPr>
          <p:cNvPr id="3" name="Content Placeholder 2">
            <a:extLst>
              <a:ext uri="{FF2B5EF4-FFF2-40B4-BE49-F238E27FC236}">
                <a16:creationId xmlns:a16="http://schemas.microsoft.com/office/drawing/2014/main" id="{4A0ACE64-94CE-4162-9A47-BA12393BA37E}"/>
              </a:ext>
            </a:extLst>
          </p:cNvPr>
          <p:cNvSpPr>
            <a:spLocks noGrp="1"/>
          </p:cNvSpPr>
          <p:nvPr>
            <p:ph idx="1"/>
          </p:nvPr>
        </p:nvSpPr>
        <p:spPr/>
        <p:txBody>
          <a:bodyPr/>
          <a:lstStyle/>
          <a:p>
            <a:r>
              <a:rPr lang="en-US" sz="1800" dirty="0"/>
              <a:t>Workers’ Compensation cases have cost the Department of the Interior $52 million for CBY 2017 </a:t>
            </a:r>
            <a:r>
              <a:rPr lang="en-US" sz="1400" dirty="0"/>
              <a:t>(CBY July 1, 2016 – June 30, 2017)</a:t>
            </a:r>
          </a:p>
          <a:p>
            <a:pPr lvl="1">
              <a:buFont typeface="Courier New" panose="02070309020205020404" pitchFamily="49" charset="0"/>
              <a:buChar char="o"/>
            </a:pPr>
            <a:r>
              <a:rPr lang="en-US" sz="1600" dirty="0"/>
              <a:t>A significant number of cases contributing to these costs are due to “aged cases,” the injured employee never returned to work.</a:t>
            </a:r>
          </a:p>
          <a:p>
            <a:pPr lvl="1">
              <a:buFont typeface="Courier New" panose="02070309020205020404" pitchFamily="49" charset="0"/>
              <a:buChar char="o"/>
            </a:pPr>
            <a:r>
              <a:rPr lang="en-US" sz="1600" dirty="0"/>
              <a:t>Bureaus receive their chargeback bill two years in arears.</a:t>
            </a:r>
          </a:p>
          <a:p>
            <a:pPr lvl="1">
              <a:buFont typeface="Courier New" panose="02070309020205020404" pitchFamily="49" charset="0"/>
              <a:buChar char="o"/>
            </a:pPr>
            <a:r>
              <a:rPr lang="en-US" sz="1600" dirty="0"/>
              <a:t>Injured workers may receive compensation benefits for the rest of their lives which in turn creates continued costs to the bureau.</a:t>
            </a:r>
          </a:p>
          <a:p>
            <a:pPr marL="0" indent="0">
              <a:buNone/>
            </a:pPr>
            <a:endParaRPr lang="en-US" sz="1800" dirty="0"/>
          </a:p>
          <a:p>
            <a:r>
              <a:rPr lang="en-US" sz="1800" dirty="0"/>
              <a:t>Supervisors have an impact on the chargeback bill:</a:t>
            </a:r>
          </a:p>
          <a:p>
            <a:pPr lvl="1">
              <a:buFont typeface="Courier New" panose="02070309020205020404" pitchFamily="49" charset="0"/>
              <a:buChar char="o"/>
            </a:pPr>
            <a:r>
              <a:rPr lang="en-US" sz="1600" dirty="0"/>
              <a:t>Return injured employees back to work as soon as medically possible.</a:t>
            </a:r>
          </a:p>
          <a:p>
            <a:pPr lvl="1">
              <a:buFont typeface="Courier New" panose="02070309020205020404" pitchFamily="49" charset="0"/>
              <a:buChar char="o"/>
            </a:pPr>
            <a:r>
              <a:rPr lang="en-US" sz="1600" dirty="0"/>
              <a:t>Maintain constant contact with employees.</a:t>
            </a:r>
          </a:p>
          <a:p>
            <a:pPr lvl="1">
              <a:buFont typeface="Courier New" panose="02070309020205020404" pitchFamily="49" charset="0"/>
              <a:buChar char="o"/>
            </a:pPr>
            <a:r>
              <a:rPr lang="en-US" sz="1600" dirty="0"/>
              <a:t>Track medical status.</a:t>
            </a:r>
          </a:p>
          <a:p>
            <a:pPr lvl="1">
              <a:buFont typeface="Courier New" panose="02070309020205020404" pitchFamily="49" charset="0"/>
              <a:buChar char="o"/>
            </a:pPr>
            <a:r>
              <a:rPr lang="en-US" sz="1600" dirty="0"/>
              <a:t>Keep workers comp and employee relations separate.</a:t>
            </a:r>
          </a:p>
          <a:p>
            <a:pPr lvl="1">
              <a:buFont typeface="Courier New" panose="02070309020205020404" pitchFamily="49" charset="0"/>
              <a:buChar char="o"/>
            </a:pPr>
            <a:r>
              <a:rPr lang="en-US" sz="1600" dirty="0"/>
              <a:t>Do not view workers comp as a retirement system.</a:t>
            </a:r>
          </a:p>
          <a:p>
            <a:endParaRPr lang="en-US" sz="1800" dirty="0"/>
          </a:p>
        </p:txBody>
      </p:sp>
    </p:spTree>
    <p:extLst>
      <p:ext uri="{BB962C8B-B14F-4D97-AF65-F5344CB8AC3E}">
        <p14:creationId xmlns:p14="http://schemas.microsoft.com/office/powerpoint/2010/main" val="3421408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75D4A-88A8-4C87-A9DB-6DBF26AC5256}"/>
              </a:ext>
            </a:extLst>
          </p:cNvPr>
          <p:cNvSpPr>
            <a:spLocks noGrp="1"/>
          </p:cNvSpPr>
          <p:nvPr>
            <p:ph type="title"/>
          </p:nvPr>
        </p:nvSpPr>
        <p:spPr>
          <a:xfrm>
            <a:off x="1371600" y="76200"/>
            <a:ext cx="7467598" cy="1341438"/>
          </a:xfrm>
        </p:spPr>
        <p:txBody>
          <a:bodyPr>
            <a:normAutofit fontScale="90000"/>
          </a:bodyPr>
          <a:lstStyle/>
          <a:p>
            <a:r>
              <a:rPr lang="en-US" dirty="0"/>
              <a:t>What Supervisor Should Do When an Injury Occurs</a:t>
            </a:r>
          </a:p>
        </p:txBody>
      </p:sp>
      <p:sp>
        <p:nvSpPr>
          <p:cNvPr id="3" name="Content Placeholder 2">
            <a:extLst>
              <a:ext uri="{FF2B5EF4-FFF2-40B4-BE49-F238E27FC236}">
                <a16:creationId xmlns:a16="http://schemas.microsoft.com/office/drawing/2014/main" id="{95D6599B-0123-4065-BAFD-7B76C3313D86}"/>
              </a:ext>
            </a:extLst>
          </p:cNvPr>
          <p:cNvSpPr>
            <a:spLocks noGrp="1"/>
          </p:cNvSpPr>
          <p:nvPr>
            <p:ph idx="1"/>
          </p:nvPr>
        </p:nvSpPr>
        <p:spPr>
          <a:xfrm>
            <a:off x="1371600" y="1600200"/>
            <a:ext cx="7467598" cy="5121275"/>
          </a:xfrm>
        </p:spPr>
        <p:txBody>
          <a:bodyPr>
            <a:normAutofit lnSpcReduction="10000"/>
          </a:bodyPr>
          <a:lstStyle/>
          <a:p>
            <a:r>
              <a:rPr lang="en-US" sz="2000" dirty="0"/>
              <a:t>Ensure the injured employee seeks medical treatment (note: supervisor cannot deny or direct an employee to seek medical treatment). </a:t>
            </a:r>
          </a:p>
          <a:p>
            <a:endParaRPr lang="en-US" sz="2000" dirty="0"/>
          </a:p>
          <a:p>
            <a:r>
              <a:rPr lang="en-US" sz="2000" dirty="0"/>
              <a:t>Inform the employee of their right to select treating physician or facility. </a:t>
            </a:r>
          </a:p>
          <a:p>
            <a:endParaRPr lang="en-US" sz="2000" dirty="0"/>
          </a:p>
          <a:p>
            <a:r>
              <a:rPr lang="en-US" sz="2000" dirty="0"/>
              <a:t>Contact bureau’s WCS and request a CA-16 if the injury requires immediate medical attention. If after duty hours, contact WCS first business day after the injury. May be sent to the medical facility within 48 hours. </a:t>
            </a:r>
          </a:p>
          <a:p>
            <a:endParaRPr lang="en-US" sz="2000" dirty="0"/>
          </a:p>
          <a:p>
            <a:r>
              <a:rPr lang="en-US" sz="2000" dirty="0"/>
              <a:t> Do not mandate, stop or impede the filing of a claim.</a:t>
            </a:r>
          </a:p>
          <a:p>
            <a:endParaRPr lang="en-US" sz="2000" dirty="0"/>
          </a:p>
          <a:p>
            <a:r>
              <a:rPr lang="en-US" sz="2000" dirty="0"/>
              <a:t>Sign and date a statement noting any inconsistencies with the injury.</a:t>
            </a:r>
          </a:p>
        </p:txBody>
      </p:sp>
    </p:spTree>
    <p:extLst>
      <p:ext uri="{BB962C8B-B14F-4D97-AF65-F5344CB8AC3E}">
        <p14:creationId xmlns:p14="http://schemas.microsoft.com/office/powerpoint/2010/main" val="858037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C99B-A69C-4FC8-9C19-CAE9EB79FD08}"/>
              </a:ext>
            </a:extLst>
          </p:cNvPr>
          <p:cNvSpPr>
            <a:spLocks noGrp="1"/>
          </p:cNvSpPr>
          <p:nvPr>
            <p:ph type="title"/>
          </p:nvPr>
        </p:nvSpPr>
        <p:spPr/>
        <p:txBody>
          <a:bodyPr>
            <a:normAutofit fontScale="90000"/>
          </a:bodyPr>
          <a:lstStyle/>
          <a:p>
            <a:r>
              <a:rPr lang="en-US" sz="3600" dirty="0"/>
              <a:t>Continuation of Pay (COP) Eligibility</a:t>
            </a:r>
          </a:p>
        </p:txBody>
      </p:sp>
      <p:sp>
        <p:nvSpPr>
          <p:cNvPr id="3" name="Content Placeholder 2">
            <a:extLst>
              <a:ext uri="{FF2B5EF4-FFF2-40B4-BE49-F238E27FC236}">
                <a16:creationId xmlns:a16="http://schemas.microsoft.com/office/drawing/2014/main" id="{F72E2B0B-29BA-46DE-B848-5FB43E7EC53C}"/>
              </a:ext>
            </a:extLst>
          </p:cNvPr>
          <p:cNvSpPr>
            <a:spLocks noGrp="1"/>
          </p:cNvSpPr>
          <p:nvPr>
            <p:ph idx="1"/>
          </p:nvPr>
        </p:nvSpPr>
        <p:spPr>
          <a:xfrm>
            <a:off x="1371600" y="1447800"/>
            <a:ext cx="7467598" cy="5440362"/>
          </a:xfrm>
        </p:spPr>
        <p:txBody>
          <a:bodyPr>
            <a:normAutofit fontScale="92500" lnSpcReduction="10000"/>
          </a:bodyPr>
          <a:lstStyle/>
          <a:p>
            <a:r>
              <a:rPr lang="en-US" sz="1700" dirty="0"/>
              <a:t>COP is the continuation of an employee’s regular pay for a period not to exceed 45 calendar days.</a:t>
            </a:r>
          </a:p>
          <a:p>
            <a:endParaRPr lang="en-US" sz="1700" dirty="0"/>
          </a:p>
          <a:p>
            <a:r>
              <a:rPr lang="en-US" sz="1700" dirty="0"/>
              <a:t>The employee’s regular pay includes any night or shift differential and various kinds of premium pay (but not Sunday or overtime pay).</a:t>
            </a:r>
          </a:p>
          <a:p>
            <a:endParaRPr lang="en-US" sz="1700" dirty="0"/>
          </a:p>
          <a:p>
            <a:r>
              <a:rPr lang="en-US" sz="1700" dirty="0"/>
              <a:t>To be eligible for COP the employee must:</a:t>
            </a:r>
          </a:p>
          <a:p>
            <a:pPr lvl="1">
              <a:buFont typeface="Courier New" panose="02070309020205020404" pitchFamily="49" charset="0"/>
              <a:buChar char="o"/>
            </a:pPr>
            <a:r>
              <a:rPr lang="en-US" sz="1700" dirty="0"/>
              <a:t>File a Traumatic Injury claim.  Occupational Illness claims are not entitled to COP.</a:t>
            </a:r>
          </a:p>
          <a:p>
            <a:pPr lvl="1">
              <a:buFont typeface="Courier New" panose="02070309020205020404" pitchFamily="49" charset="0"/>
              <a:buChar char="o"/>
            </a:pPr>
            <a:r>
              <a:rPr lang="en-US" sz="1700" dirty="0"/>
              <a:t>File the claim within 30 days from the DOI.</a:t>
            </a:r>
          </a:p>
          <a:p>
            <a:pPr lvl="1">
              <a:buFont typeface="Courier New" panose="02070309020205020404" pitchFamily="49" charset="0"/>
              <a:buChar char="o"/>
            </a:pPr>
            <a:r>
              <a:rPr lang="en-US" sz="1700" dirty="0"/>
              <a:t>Begin any lost time within 45 days from the DOI.</a:t>
            </a:r>
          </a:p>
          <a:p>
            <a:pPr lvl="1">
              <a:buFont typeface="Arial" panose="020B0604020202020204" pitchFamily="34" charset="0"/>
              <a:buChar char="•"/>
            </a:pPr>
            <a:endParaRPr lang="en-US" sz="1700" dirty="0"/>
          </a:p>
          <a:p>
            <a:pPr marL="285750" lvl="1">
              <a:buFont typeface="Arial" panose="020B0604020202020204" pitchFamily="34" charset="0"/>
              <a:buChar char="•"/>
            </a:pPr>
            <a:r>
              <a:rPr lang="en-US" sz="1700" dirty="0"/>
              <a:t>COP is a counted in calendar days. The employee is entitled to 45 calendar days of COP. This includes weekends, holidays. </a:t>
            </a:r>
          </a:p>
          <a:p>
            <a:pPr marL="285750" lvl="1">
              <a:buFont typeface="Arial" panose="020B0604020202020204" pitchFamily="34" charset="0"/>
              <a:buChar char="•"/>
            </a:pPr>
            <a:endParaRPr lang="en-US" sz="1700" dirty="0"/>
          </a:p>
          <a:p>
            <a:pPr marL="285750" lvl="1">
              <a:buFont typeface="Arial" panose="020B0604020202020204" pitchFamily="34" charset="0"/>
              <a:buChar char="•"/>
            </a:pPr>
            <a:r>
              <a:rPr lang="en-US" sz="1700" dirty="0"/>
              <a:t>Time off covered under COP does not have to be continuous.</a:t>
            </a:r>
          </a:p>
          <a:p>
            <a:pPr marL="285750" lvl="1">
              <a:buFont typeface="Arial" panose="020B0604020202020204" pitchFamily="34" charset="0"/>
              <a:buChar char="•"/>
            </a:pPr>
            <a:endParaRPr lang="en-US" sz="1700" dirty="0"/>
          </a:p>
          <a:p>
            <a:pPr marL="285750" lvl="1">
              <a:buFont typeface="Arial" panose="020B0604020202020204" pitchFamily="34" charset="0"/>
              <a:buChar char="•"/>
            </a:pPr>
            <a:r>
              <a:rPr lang="en-US" sz="1700" dirty="0"/>
              <a:t>Any portion of a day charged to COP will count as one day of entitlement.</a:t>
            </a:r>
          </a:p>
          <a:p>
            <a:pPr marL="285750" lvl="1">
              <a:buFont typeface="Arial" panose="020B0604020202020204" pitchFamily="34" charset="0"/>
              <a:buChar char="•"/>
            </a:pPr>
            <a:endParaRPr lang="en-US" sz="1700" dirty="0"/>
          </a:p>
          <a:p>
            <a:pPr marL="285750" lvl="1">
              <a:buFont typeface="Arial" panose="020B0604020202020204" pitchFamily="34" charset="0"/>
              <a:buChar char="•"/>
            </a:pPr>
            <a:r>
              <a:rPr lang="en-US" sz="1700" dirty="0"/>
              <a:t>Up to 4 hours of COP is allowed for routine medical examinations.</a:t>
            </a:r>
          </a:p>
          <a:p>
            <a:pPr marL="0" lvl="1" indent="0">
              <a:buNone/>
            </a:pPr>
            <a:endParaRPr lang="en-US" sz="1700"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33717612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75E37-AAF7-48F1-AF67-2E747A7EE6C7}"/>
              </a:ext>
            </a:extLst>
          </p:cNvPr>
          <p:cNvSpPr>
            <a:spLocks noGrp="1"/>
          </p:cNvSpPr>
          <p:nvPr>
            <p:ph type="title"/>
          </p:nvPr>
        </p:nvSpPr>
        <p:spPr/>
        <p:txBody>
          <a:bodyPr>
            <a:noAutofit/>
          </a:bodyPr>
          <a:lstStyle/>
          <a:p>
            <a:r>
              <a:rPr lang="en-US" sz="3600" dirty="0"/>
              <a:t>Documentation Needed to Support COP Entitlement</a:t>
            </a:r>
          </a:p>
        </p:txBody>
      </p:sp>
      <p:sp>
        <p:nvSpPr>
          <p:cNvPr id="3" name="Content Placeholder 2">
            <a:extLst>
              <a:ext uri="{FF2B5EF4-FFF2-40B4-BE49-F238E27FC236}">
                <a16:creationId xmlns:a16="http://schemas.microsoft.com/office/drawing/2014/main" id="{E21C95C7-670E-42DA-92C1-D08F91B3938D}"/>
              </a:ext>
            </a:extLst>
          </p:cNvPr>
          <p:cNvSpPr>
            <a:spLocks noGrp="1"/>
          </p:cNvSpPr>
          <p:nvPr>
            <p:ph idx="1"/>
          </p:nvPr>
        </p:nvSpPr>
        <p:spPr/>
        <p:txBody>
          <a:bodyPr>
            <a:normAutofit/>
          </a:bodyPr>
          <a:lstStyle/>
          <a:p>
            <a:r>
              <a:rPr lang="en-US" sz="2000" dirty="0"/>
              <a:t>Time off covered by COP must be supported by medical documentation.</a:t>
            </a:r>
          </a:p>
          <a:p>
            <a:pPr marL="0" indent="0">
              <a:buNone/>
            </a:pPr>
            <a:endParaRPr lang="en-US" sz="2000" dirty="0"/>
          </a:p>
          <a:p>
            <a:r>
              <a:rPr lang="en-US" sz="2000" dirty="0"/>
              <a:t>The employee initially has </a:t>
            </a:r>
            <a:r>
              <a:rPr lang="en-US" sz="2000" b="1" dirty="0"/>
              <a:t>10 calendar days </a:t>
            </a:r>
            <a:r>
              <a:rPr lang="en-US" sz="2000" dirty="0"/>
              <a:t>to provide medical documentation supporting time off work.  </a:t>
            </a:r>
          </a:p>
          <a:p>
            <a:pPr marL="0" indent="0">
              <a:buNone/>
            </a:pPr>
            <a:endParaRPr lang="en-US" sz="2000" dirty="0"/>
          </a:p>
          <a:p>
            <a:r>
              <a:rPr lang="en-US" sz="2000" dirty="0"/>
              <a:t>If the employee does not provide the medical documentation within this time period, then COP can be stopped.  Must amend any and all time used to S/L, A/L or LWOP.</a:t>
            </a:r>
          </a:p>
          <a:p>
            <a:pPr marL="0" indent="0">
              <a:buNone/>
            </a:pPr>
            <a:endParaRPr lang="en-US" sz="2000" dirty="0"/>
          </a:p>
          <a:p>
            <a:r>
              <a:rPr lang="en-US" sz="2000" dirty="0"/>
              <a:t>Once the employee provides the medical documentation, COP will be given retroactively to the date it was first stopped.</a:t>
            </a:r>
          </a:p>
        </p:txBody>
      </p:sp>
    </p:spTree>
    <p:extLst>
      <p:ext uri="{BB962C8B-B14F-4D97-AF65-F5344CB8AC3E}">
        <p14:creationId xmlns:p14="http://schemas.microsoft.com/office/powerpoint/2010/main" val="2229482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E12C9-8DDE-49F5-AC7C-4EFAA8C839C9}"/>
              </a:ext>
            </a:extLst>
          </p:cNvPr>
          <p:cNvSpPr>
            <a:spLocks noGrp="1"/>
          </p:cNvSpPr>
          <p:nvPr>
            <p:ph type="title"/>
          </p:nvPr>
        </p:nvSpPr>
        <p:spPr/>
        <p:txBody>
          <a:bodyPr/>
          <a:lstStyle/>
          <a:p>
            <a:r>
              <a:rPr lang="en-US" dirty="0"/>
              <a:t>Supervisor’s Role</a:t>
            </a:r>
          </a:p>
        </p:txBody>
      </p:sp>
      <p:sp>
        <p:nvSpPr>
          <p:cNvPr id="3" name="Content Placeholder 2">
            <a:extLst>
              <a:ext uri="{FF2B5EF4-FFF2-40B4-BE49-F238E27FC236}">
                <a16:creationId xmlns:a16="http://schemas.microsoft.com/office/drawing/2014/main" id="{4097DFC7-12B1-490C-A796-214CE52EED96}"/>
              </a:ext>
            </a:extLst>
          </p:cNvPr>
          <p:cNvSpPr>
            <a:spLocks noGrp="1"/>
          </p:cNvSpPr>
          <p:nvPr>
            <p:ph idx="1"/>
          </p:nvPr>
        </p:nvSpPr>
        <p:spPr/>
        <p:txBody>
          <a:bodyPr>
            <a:normAutofit fontScale="92500" lnSpcReduction="20000"/>
          </a:bodyPr>
          <a:lstStyle/>
          <a:p>
            <a:r>
              <a:rPr lang="en-US" sz="2200" dirty="0"/>
              <a:t>The supervisor plays a critical role in the workers’ compensation process.  A supervisor’s actions will determine whether an employee’s claim is timely filed as required under the Federal Employees Compensation Act (FECA). A supervisor is also instrumental in making the initial notification and determination of the facts pertaining to an on-the-job injury.  This notification is vital to the Workers’ Compensation Specialist (WCS) so that proper actions can be taken with regard to the injury.  A supervisor’s failure to take the proper actions can have an adverse impact on an agency’s workers’ compensation program.</a:t>
            </a:r>
          </a:p>
          <a:p>
            <a:endParaRPr lang="en-US" sz="2200" dirty="0"/>
          </a:p>
          <a:p>
            <a:r>
              <a:rPr lang="en-US" sz="2200" dirty="0"/>
              <a:t>This training covers the basics of the workers’ compensation program.  It will provide the supervisor with a working knowledge of the program fundamentals so that the proper actions can be taken when an employee is injured on the job.  Additional information can be obtained by contacting the Bureaus WCS.</a:t>
            </a:r>
          </a:p>
          <a:p>
            <a:endParaRPr lang="en-US" dirty="0"/>
          </a:p>
        </p:txBody>
      </p:sp>
    </p:spTree>
    <p:extLst>
      <p:ext uri="{BB962C8B-B14F-4D97-AF65-F5344CB8AC3E}">
        <p14:creationId xmlns:p14="http://schemas.microsoft.com/office/powerpoint/2010/main" val="34161657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9A02-E24C-4F29-B972-D43DA57D388D}"/>
              </a:ext>
            </a:extLst>
          </p:cNvPr>
          <p:cNvSpPr>
            <a:spLocks noGrp="1"/>
          </p:cNvSpPr>
          <p:nvPr>
            <p:ph type="title"/>
          </p:nvPr>
        </p:nvSpPr>
        <p:spPr/>
        <p:txBody>
          <a:bodyPr/>
          <a:lstStyle/>
          <a:p>
            <a:r>
              <a:rPr lang="en-US" dirty="0"/>
              <a:t>Controverting COP</a:t>
            </a:r>
          </a:p>
        </p:txBody>
      </p:sp>
      <p:sp>
        <p:nvSpPr>
          <p:cNvPr id="3" name="Content Placeholder 2">
            <a:extLst>
              <a:ext uri="{FF2B5EF4-FFF2-40B4-BE49-F238E27FC236}">
                <a16:creationId xmlns:a16="http://schemas.microsoft.com/office/drawing/2014/main" id="{D5B8F5D5-585C-4F24-93D7-3DC844A37FAD}"/>
              </a:ext>
            </a:extLst>
          </p:cNvPr>
          <p:cNvSpPr>
            <a:spLocks noGrp="1"/>
          </p:cNvSpPr>
          <p:nvPr>
            <p:ph idx="1"/>
          </p:nvPr>
        </p:nvSpPr>
        <p:spPr/>
        <p:txBody>
          <a:bodyPr>
            <a:normAutofit/>
          </a:bodyPr>
          <a:lstStyle/>
          <a:p>
            <a:r>
              <a:rPr lang="en-US" sz="2000" dirty="0"/>
              <a:t>Controvert is a term used to dispute or challenge an employee’s entitlement to COP.</a:t>
            </a:r>
          </a:p>
          <a:p>
            <a:endParaRPr lang="en-US" sz="2000" dirty="0"/>
          </a:p>
          <a:p>
            <a:r>
              <a:rPr lang="en-US" sz="2000" dirty="0"/>
              <a:t>There are certain instances when the bureau can controvert paying COP. Contact your WCS for guidance on specific instances.</a:t>
            </a:r>
          </a:p>
          <a:p>
            <a:endParaRPr lang="en-US" sz="2000" dirty="0"/>
          </a:p>
          <a:p>
            <a:r>
              <a:rPr lang="en-US" sz="2000" dirty="0"/>
              <a:t>If you believe that an employee is not entitled to COP contact your WCS </a:t>
            </a:r>
            <a:r>
              <a:rPr lang="en-US" sz="2000" b="1" dirty="0"/>
              <a:t>before </a:t>
            </a:r>
            <a:r>
              <a:rPr lang="en-US" sz="2000" dirty="0"/>
              <a:t>you submit the claim.</a:t>
            </a:r>
          </a:p>
          <a:p>
            <a:endParaRPr lang="en-US" sz="2000" dirty="0"/>
          </a:p>
          <a:p>
            <a:r>
              <a:rPr lang="en-US" sz="2000" dirty="0"/>
              <a:t>Unless there is formal decision denying COP entitlement, the bureau must pay COP.  OWCP makes the final determination of COP eligibility.</a:t>
            </a:r>
            <a:endParaRPr lang="en-US" sz="2000" dirty="0">
              <a:solidFill>
                <a:srgbClr val="FF0000"/>
              </a:solidFill>
            </a:endParaRP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1743341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1AC89-B436-483E-BA8A-D38EDDED4E8D}"/>
              </a:ext>
            </a:extLst>
          </p:cNvPr>
          <p:cNvSpPr>
            <a:spLocks noGrp="1"/>
          </p:cNvSpPr>
          <p:nvPr>
            <p:ph type="title"/>
          </p:nvPr>
        </p:nvSpPr>
        <p:spPr/>
        <p:txBody>
          <a:bodyPr>
            <a:noAutofit/>
          </a:bodyPr>
          <a:lstStyle/>
          <a:p>
            <a:r>
              <a:rPr lang="en-US" sz="3600" dirty="0"/>
              <a:t>Employee Remains Incapacitated Following COP Period</a:t>
            </a:r>
          </a:p>
        </p:txBody>
      </p:sp>
      <p:sp>
        <p:nvSpPr>
          <p:cNvPr id="3" name="Content Placeholder 2">
            <a:extLst>
              <a:ext uri="{FF2B5EF4-FFF2-40B4-BE49-F238E27FC236}">
                <a16:creationId xmlns:a16="http://schemas.microsoft.com/office/drawing/2014/main" id="{F9A9FDD5-99DF-4511-99E9-BEA9C5B6760C}"/>
              </a:ext>
            </a:extLst>
          </p:cNvPr>
          <p:cNvSpPr>
            <a:spLocks noGrp="1"/>
          </p:cNvSpPr>
          <p:nvPr>
            <p:ph idx="1"/>
          </p:nvPr>
        </p:nvSpPr>
        <p:spPr>
          <a:xfrm>
            <a:off x="1295400" y="1600200"/>
            <a:ext cx="7543798" cy="4724399"/>
          </a:xfrm>
        </p:spPr>
        <p:txBody>
          <a:bodyPr>
            <a:normAutofit/>
          </a:bodyPr>
          <a:lstStyle/>
          <a:p>
            <a:r>
              <a:rPr lang="en-US" sz="2000" dirty="0"/>
              <a:t>After entitlement to COP ends, the employee may claim compensation from OWCP by submitting (CA-7/CA-7a) or use leave (A/L, S/L).</a:t>
            </a:r>
          </a:p>
          <a:p>
            <a:endParaRPr lang="en-US" sz="2000" dirty="0"/>
          </a:p>
          <a:p>
            <a:r>
              <a:rPr lang="en-US" sz="2000" dirty="0"/>
              <a:t>If an employee elects to claim compensation from OWCP the following applies:</a:t>
            </a:r>
          </a:p>
          <a:p>
            <a:pPr marL="745236" lvl="1" indent="-171450">
              <a:spcBef>
                <a:spcPts val="384"/>
              </a:spcBef>
              <a:buFont typeface="Courier New" panose="02070309020205020404" pitchFamily="49" charset="0"/>
              <a:buChar char="o"/>
            </a:pPr>
            <a:r>
              <a:rPr lang="en-US" sz="1600" dirty="0"/>
              <a:t>Employee will be in a Leave without pay (LWOP) status for the period claiming compensation.</a:t>
            </a:r>
          </a:p>
          <a:p>
            <a:pPr marL="745236" lvl="1" indent="-171450">
              <a:spcBef>
                <a:spcPts val="384"/>
              </a:spcBef>
              <a:buFont typeface="Courier New" panose="02070309020205020404" pitchFamily="49" charset="0"/>
              <a:buChar char="o"/>
            </a:pPr>
            <a:r>
              <a:rPr lang="en-US" sz="1600" dirty="0"/>
              <a:t>Total disability – Employee submits CA-7 &amp; direct deposit forms via ECOMP.</a:t>
            </a:r>
          </a:p>
          <a:p>
            <a:pPr marL="745236" lvl="1" indent="-171450">
              <a:spcBef>
                <a:spcPts val="384"/>
              </a:spcBef>
              <a:buFont typeface="Courier New" panose="02070309020205020404" pitchFamily="49" charset="0"/>
              <a:buChar char="o"/>
            </a:pPr>
            <a:r>
              <a:rPr lang="en-US" sz="1600" dirty="0"/>
              <a:t>Partial disability – Employee submits CA-7, CA-7a &amp; direct deposit forms via ECOMP. </a:t>
            </a:r>
          </a:p>
          <a:p>
            <a:pPr marL="745236" lvl="1" indent="-171450">
              <a:spcBef>
                <a:spcPts val="384"/>
              </a:spcBef>
              <a:buFont typeface="Courier New" panose="02070309020205020404" pitchFamily="49" charset="0"/>
              <a:buChar char="o"/>
            </a:pPr>
            <a:r>
              <a:rPr lang="en-US" sz="1600" dirty="0"/>
              <a:t>SF-52 Request for Personnel Action must be submitted when LWOP continues for 80 continuous hours or more and the employee is expected to receive compensation.  Contact your HR personnel for guidance.</a:t>
            </a:r>
          </a:p>
          <a:p>
            <a:pPr marL="512064" lvl="4" indent="-342900">
              <a:buFont typeface="Wingdings" panose="05000000000000000000" pitchFamily="2" charset="2"/>
              <a:buChar char="§"/>
            </a:pPr>
            <a:endParaRPr lang="en-US" sz="1600" dirty="0"/>
          </a:p>
        </p:txBody>
      </p:sp>
    </p:spTree>
    <p:extLst>
      <p:ext uri="{BB962C8B-B14F-4D97-AF65-F5344CB8AC3E}">
        <p14:creationId xmlns:p14="http://schemas.microsoft.com/office/powerpoint/2010/main" val="14306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C362E-DFF9-4E1B-9962-FA1AC11A7FA8}"/>
              </a:ext>
            </a:extLst>
          </p:cNvPr>
          <p:cNvSpPr>
            <a:spLocks noGrp="1"/>
          </p:cNvSpPr>
          <p:nvPr>
            <p:ph type="title"/>
          </p:nvPr>
        </p:nvSpPr>
        <p:spPr/>
        <p:txBody>
          <a:bodyPr/>
          <a:lstStyle/>
          <a:p>
            <a:r>
              <a:rPr lang="en-US" dirty="0"/>
              <a:t>Supervisor’s Responsibilities</a:t>
            </a:r>
          </a:p>
        </p:txBody>
      </p:sp>
      <p:sp>
        <p:nvSpPr>
          <p:cNvPr id="3" name="Content Placeholder 2">
            <a:extLst>
              <a:ext uri="{FF2B5EF4-FFF2-40B4-BE49-F238E27FC236}">
                <a16:creationId xmlns:a16="http://schemas.microsoft.com/office/drawing/2014/main" id="{CAB09E65-78BA-4766-B25F-D1A7102C9163}"/>
              </a:ext>
            </a:extLst>
          </p:cNvPr>
          <p:cNvSpPr>
            <a:spLocks noGrp="1"/>
          </p:cNvSpPr>
          <p:nvPr>
            <p:ph idx="1"/>
          </p:nvPr>
        </p:nvSpPr>
        <p:spPr>
          <a:xfrm>
            <a:off x="1371600" y="1524000"/>
            <a:ext cx="7543800" cy="5334000"/>
          </a:xfrm>
        </p:spPr>
        <p:txBody>
          <a:bodyPr>
            <a:noAutofit/>
          </a:bodyPr>
          <a:lstStyle/>
          <a:p>
            <a:r>
              <a:rPr lang="en-US" sz="1800" dirty="0"/>
              <a:t>Provide caring support to the employee.</a:t>
            </a:r>
          </a:p>
          <a:p>
            <a:r>
              <a:rPr lang="en-US" sz="1800" dirty="0"/>
              <a:t>Advise employee to seek prompt medical attention if needed.</a:t>
            </a:r>
          </a:p>
          <a:p>
            <a:r>
              <a:rPr lang="en-US" sz="1800" dirty="0"/>
              <a:t>Authorize medical care if needed by completing a Medical Treatment Form CA-16 within four hours of request whenever possible. </a:t>
            </a:r>
          </a:p>
          <a:p>
            <a:pPr lvl="1">
              <a:buFont typeface="Courier New" panose="02070309020205020404" pitchFamily="49" charset="0"/>
              <a:buChar char="o"/>
            </a:pPr>
            <a:r>
              <a:rPr lang="en-US" sz="1600" dirty="0"/>
              <a:t>May refuse to issue a CA-16 if more than a week has passed since the injury.</a:t>
            </a:r>
          </a:p>
          <a:p>
            <a:pPr lvl="1">
              <a:buFont typeface="Courier New" panose="02070309020205020404" pitchFamily="49" charset="0"/>
              <a:buChar char="o"/>
            </a:pPr>
            <a:r>
              <a:rPr lang="en-US" sz="1600" dirty="0"/>
              <a:t>If you are controverting the injury check box 6(b)(2).</a:t>
            </a:r>
          </a:p>
          <a:p>
            <a:pPr marL="285750" lvl="1">
              <a:spcBef>
                <a:spcPts val="0"/>
              </a:spcBef>
              <a:buFont typeface="Arial" panose="020B0604020202020204" pitchFamily="34" charset="0"/>
              <a:buChar char="•"/>
            </a:pPr>
            <a:r>
              <a:rPr lang="en-US" sz="1800" dirty="0"/>
              <a:t>Make the decision to challenge a claim based on individual         knowledge and available information.</a:t>
            </a:r>
          </a:p>
          <a:p>
            <a:pPr marL="285750" lvl="1">
              <a:spcBef>
                <a:spcPts val="0"/>
              </a:spcBef>
              <a:buFont typeface="Arial" panose="020B0604020202020204" pitchFamily="34" charset="0"/>
              <a:buChar char="•"/>
            </a:pPr>
            <a:r>
              <a:rPr lang="en-US" sz="1800" dirty="0">
                <a:cs typeface="Arial" panose="020B0604020202020204" pitchFamily="34" charset="0"/>
              </a:rPr>
              <a:t>Complete Supervisor section within 10 calendar days from employee initiating claim to comply with timeliness deadlines.</a:t>
            </a:r>
          </a:p>
          <a:p>
            <a:pPr marL="685800" lvl="2">
              <a:spcBef>
                <a:spcPts val="0"/>
              </a:spcBef>
              <a:buFont typeface="Courier New" panose="02070309020205020404" pitchFamily="49" charset="0"/>
              <a:buChar char="o"/>
            </a:pPr>
            <a:r>
              <a:rPr lang="en-US" sz="1600" dirty="0">
                <a:latin typeface="Arial" panose="020B0604020202020204" pitchFamily="34" charset="0"/>
                <a:cs typeface="Arial" panose="020B0604020202020204" pitchFamily="34" charset="0"/>
              </a:rPr>
              <a:t>Don’t wait for medical documentation prior to completing</a:t>
            </a:r>
          </a:p>
          <a:p>
            <a:pPr marL="685800" lvl="2">
              <a:spcBef>
                <a:spcPts val="0"/>
              </a:spcBef>
              <a:buFont typeface="Courier New" panose="02070309020205020404" pitchFamily="49" charset="0"/>
              <a:buChar char="o"/>
            </a:pPr>
            <a:r>
              <a:rPr lang="en-US" sz="1600" dirty="0">
                <a:latin typeface="Arial" panose="020B0604020202020204" pitchFamily="34" charset="0"/>
                <a:cs typeface="Arial" panose="020B0604020202020204" pitchFamily="34" charset="0"/>
              </a:rPr>
              <a:t>Wet signature is required in block 38 of CA-1 form</a:t>
            </a:r>
          </a:p>
          <a:p>
            <a:pPr marL="0" lvl="1">
              <a:buFont typeface="Arial" panose="020B0604020202020204" pitchFamily="34" charset="0"/>
              <a:buChar char="•"/>
            </a:pPr>
            <a:r>
              <a:rPr lang="en-US" sz="1800" dirty="0"/>
              <a:t>Advise employee of the right to elect COP, rather than use leave.</a:t>
            </a:r>
          </a:p>
          <a:p>
            <a:r>
              <a:rPr lang="en-US" sz="1800" dirty="0"/>
              <a:t>Make the decision on whether to controvert COP. </a:t>
            </a:r>
          </a:p>
          <a:p>
            <a:r>
              <a:rPr lang="en-US" sz="1800" dirty="0"/>
              <a:t>Advise employee of her/his responsibility to submit medical evidence of disability within ten calendar days or risk termination of COP.</a:t>
            </a:r>
          </a:p>
          <a:p>
            <a:r>
              <a:rPr lang="en-US" sz="1800" dirty="0"/>
              <a:t>Verify injured employee’s time card is coded accurately.</a:t>
            </a:r>
          </a:p>
          <a:p>
            <a:pPr lvl="1">
              <a:buFont typeface="Wingdings" panose="05000000000000000000" pitchFamily="2" charset="2"/>
              <a:buChar char="§"/>
            </a:pPr>
            <a:endParaRPr lang="en-US" sz="1200" dirty="0"/>
          </a:p>
        </p:txBody>
      </p:sp>
    </p:spTree>
    <p:extLst>
      <p:ext uri="{BB962C8B-B14F-4D97-AF65-F5344CB8AC3E}">
        <p14:creationId xmlns:p14="http://schemas.microsoft.com/office/powerpoint/2010/main" val="2218786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B43ED-BF6A-4BD3-920C-3505FA818246}"/>
              </a:ext>
            </a:extLst>
          </p:cNvPr>
          <p:cNvSpPr>
            <a:spLocks noGrp="1"/>
          </p:cNvSpPr>
          <p:nvPr>
            <p:ph type="title"/>
          </p:nvPr>
        </p:nvSpPr>
        <p:spPr/>
        <p:txBody>
          <a:bodyPr/>
          <a:lstStyle/>
          <a:p>
            <a:r>
              <a:rPr lang="en-US" dirty="0"/>
              <a:t>Supervisor Responsibilities</a:t>
            </a:r>
          </a:p>
        </p:txBody>
      </p:sp>
      <p:sp>
        <p:nvSpPr>
          <p:cNvPr id="3" name="Content Placeholder 2">
            <a:extLst>
              <a:ext uri="{FF2B5EF4-FFF2-40B4-BE49-F238E27FC236}">
                <a16:creationId xmlns:a16="http://schemas.microsoft.com/office/drawing/2014/main" id="{E7F8C9D3-99E1-4C8E-B961-466860E623FB}"/>
              </a:ext>
            </a:extLst>
          </p:cNvPr>
          <p:cNvSpPr>
            <a:spLocks noGrp="1"/>
          </p:cNvSpPr>
          <p:nvPr>
            <p:ph idx="1"/>
          </p:nvPr>
        </p:nvSpPr>
        <p:spPr>
          <a:xfrm>
            <a:off x="1371600" y="1417638"/>
            <a:ext cx="7467598" cy="5135562"/>
          </a:xfrm>
        </p:spPr>
        <p:txBody>
          <a:bodyPr>
            <a:normAutofit fontScale="85000" lnSpcReduction="10000"/>
          </a:bodyPr>
          <a:lstStyle/>
          <a:p>
            <a:r>
              <a:rPr lang="en-US" sz="1600" dirty="0"/>
              <a:t>Maintain contact with the injured employee and request periodic updates on the prognosis and duration of the medical condition.</a:t>
            </a:r>
          </a:p>
          <a:p>
            <a:endParaRPr lang="en-US" sz="1600" dirty="0"/>
          </a:p>
          <a:p>
            <a:r>
              <a:rPr lang="en-US" sz="1600" dirty="0"/>
              <a:t>Request CA-17 from WCS.  Supervisor responsible for completing side A.</a:t>
            </a: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Accommodate work restrictions if needed when capacity to return to work is determined.</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Make sure employee is working within medical restrictions.</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Identify and secure light or limited duty.</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Work with HR and WCS to secure a permanent position when needed.</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Know when to submit a Request for Personnel Action. Contact HR to submit a personnel action if needed.</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Maintain contact with the injured employee.</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Request updated medical when needed until employee is released to full duty:</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CA-17 Duty Status Report.</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CA-20 Attending Physician Report.</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OWCP-5c Work Capacity Evaluation.</a:t>
            </a:r>
          </a:p>
          <a:p>
            <a:pPr marL="0" indent="0">
              <a:buNone/>
            </a:pPr>
            <a:endParaRPr lang="en-US" dirty="0"/>
          </a:p>
          <a:p>
            <a:endParaRPr lang="en-US" dirty="0"/>
          </a:p>
        </p:txBody>
      </p:sp>
    </p:spTree>
    <p:extLst>
      <p:ext uri="{BB962C8B-B14F-4D97-AF65-F5344CB8AC3E}">
        <p14:creationId xmlns:p14="http://schemas.microsoft.com/office/powerpoint/2010/main" val="3669225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EC14-3593-419B-9DC3-11DE5535AE3D}"/>
              </a:ext>
            </a:extLst>
          </p:cNvPr>
          <p:cNvSpPr>
            <a:spLocks noGrp="1"/>
          </p:cNvSpPr>
          <p:nvPr>
            <p:ph type="title"/>
          </p:nvPr>
        </p:nvSpPr>
        <p:spPr/>
        <p:txBody>
          <a:bodyPr/>
          <a:lstStyle/>
          <a:p>
            <a:r>
              <a:rPr lang="en-US" dirty="0"/>
              <a:t>Following up with Employee</a:t>
            </a:r>
          </a:p>
        </p:txBody>
      </p:sp>
      <p:sp>
        <p:nvSpPr>
          <p:cNvPr id="3" name="Content Placeholder 2">
            <a:extLst>
              <a:ext uri="{FF2B5EF4-FFF2-40B4-BE49-F238E27FC236}">
                <a16:creationId xmlns:a16="http://schemas.microsoft.com/office/drawing/2014/main" id="{3AFEB336-D17D-49A5-8E13-A99C59DA3D85}"/>
              </a:ext>
            </a:extLst>
          </p:cNvPr>
          <p:cNvSpPr>
            <a:spLocks noGrp="1"/>
          </p:cNvSpPr>
          <p:nvPr>
            <p:ph idx="1"/>
          </p:nvPr>
        </p:nvSpPr>
        <p:spPr/>
        <p:txBody>
          <a:bodyPr>
            <a:normAutofit/>
          </a:bodyPr>
          <a:lstStyle/>
          <a:p>
            <a:r>
              <a:rPr lang="en-US" sz="2000" dirty="0"/>
              <a:t>It is important for the supervisor to maintain contact with the employee after a work related injury.  When an employee is out of work due to an injury, the supervisor should call the injured employee at home ask them how they are doing and obtain the following information:</a:t>
            </a:r>
          </a:p>
          <a:p>
            <a:pPr lvl="1">
              <a:buFont typeface="Courier New" panose="02070309020205020404" pitchFamily="49" charset="0"/>
              <a:buChar char="o"/>
            </a:pPr>
            <a:r>
              <a:rPr lang="en-US" sz="1600" dirty="0"/>
              <a:t>Limitations the doctor may have placed on the employee.</a:t>
            </a:r>
          </a:p>
          <a:p>
            <a:pPr lvl="1">
              <a:buFont typeface="Courier New" panose="02070309020205020404" pitchFamily="49" charset="0"/>
              <a:buChar char="o"/>
            </a:pPr>
            <a:r>
              <a:rPr lang="en-US" sz="1600" dirty="0"/>
              <a:t>Validation of when/if the employee can return to work.</a:t>
            </a:r>
          </a:p>
          <a:p>
            <a:pPr lvl="1">
              <a:buFont typeface="Courier New" panose="02070309020205020404" pitchFamily="49" charset="0"/>
              <a:buChar char="o"/>
            </a:pPr>
            <a:r>
              <a:rPr lang="en-US" sz="1600" dirty="0"/>
              <a:t>Whether the employee informed the treating physician about light duty availability.</a:t>
            </a:r>
          </a:p>
          <a:p>
            <a:pPr lvl="1">
              <a:buFont typeface="Courier New" panose="02070309020205020404" pitchFamily="49" charset="0"/>
              <a:buChar char="o"/>
            </a:pPr>
            <a:r>
              <a:rPr lang="en-US" sz="1600" dirty="0"/>
              <a:t>Request medical documentation to support time off from work.</a:t>
            </a:r>
          </a:p>
          <a:p>
            <a:pPr lvl="1">
              <a:buFont typeface="Arial" panose="020B0604020202020204" pitchFamily="34" charset="0"/>
              <a:buChar char="•"/>
            </a:pPr>
            <a:endParaRPr lang="en-US" sz="1600" dirty="0"/>
          </a:p>
          <a:p>
            <a:pPr marL="342900" lvl="1" indent="-342900">
              <a:buFont typeface="Arial" panose="020B0604020202020204" pitchFamily="34" charset="0"/>
              <a:buChar char="•"/>
            </a:pPr>
            <a:r>
              <a:rPr lang="en-US" sz="2000" dirty="0"/>
              <a:t>If an SF-52 action was processed to place an employee in LWOP, contact HR to coordinate the processing of an SF-52 action returning employee to duty. This action is imperative to ensure no lapse in pay and/or benefits.</a:t>
            </a:r>
          </a:p>
        </p:txBody>
      </p:sp>
    </p:spTree>
    <p:extLst>
      <p:ext uri="{BB962C8B-B14F-4D97-AF65-F5344CB8AC3E}">
        <p14:creationId xmlns:p14="http://schemas.microsoft.com/office/powerpoint/2010/main" val="1793254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48836-D169-49D2-81D4-4AA1231E8119}"/>
              </a:ext>
            </a:extLst>
          </p:cNvPr>
          <p:cNvSpPr>
            <a:spLocks noGrp="1"/>
          </p:cNvSpPr>
          <p:nvPr>
            <p:ph type="title"/>
          </p:nvPr>
        </p:nvSpPr>
        <p:spPr/>
        <p:txBody>
          <a:bodyPr>
            <a:normAutofit fontScale="90000"/>
          </a:bodyPr>
          <a:lstStyle/>
          <a:p>
            <a:r>
              <a:rPr lang="en-US" dirty="0"/>
              <a:t>What if the Injured Employee has Restrictions?</a:t>
            </a:r>
          </a:p>
        </p:txBody>
      </p:sp>
      <p:sp>
        <p:nvSpPr>
          <p:cNvPr id="3" name="Content Placeholder 2">
            <a:extLst>
              <a:ext uri="{FF2B5EF4-FFF2-40B4-BE49-F238E27FC236}">
                <a16:creationId xmlns:a16="http://schemas.microsoft.com/office/drawing/2014/main" id="{DC1A7261-A84B-4AC4-9856-2897F4332FC2}"/>
              </a:ext>
            </a:extLst>
          </p:cNvPr>
          <p:cNvSpPr>
            <a:spLocks noGrp="1"/>
          </p:cNvSpPr>
          <p:nvPr>
            <p:ph idx="1"/>
          </p:nvPr>
        </p:nvSpPr>
        <p:spPr>
          <a:xfrm>
            <a:off x="1371600" y="1447800"/>
            <a:ext cx="7467598" cy="4876799"/>
          </a:xfrm>
        </p:spPr>
        <p:txBody>
          <a:bodyPr>
            <a:normAutofit fontScale="92500"/>
          </a:bodyPr>
          <a:lstStyle/>
          <a:p>
            <a:r>
              <a:rPr lang="en-US" sz="2000" dirty="0"/>
              <a:t>Ensure employee has a medical release from treating physician.</a:t>
            </a:r>
          </a:p>
          <a:p>
            <a:endParaRPr lang="en-US" sz="2000" dirty="0"/>
          </a:p>
          <a:p>
            <a:r>
              <a:rPr lang="en-US" sz="2000" dirty="0"/>
              <a:t>The injured employee’s treating physician may clear the employee for work, but with certain limitations.</a:t>
            </a:r>
          </a:p>
          <a:p>
            <a:endParaRPr lang="en-US" sz="2000" dirty="0"/>
          </a:p>
          <a:p>
            <a:r>
              <a:rPr lang="en-US" sz="2000" dirty="0"/>
              <a:t>Supervisor must accommodate the restrictions. </a:t>
            </a:r>
          </a:p>
          <a:p>
            <a:endParaRPr lang="en-US" sz="2000" dirty="0"/>
          </a:p>
          <a:p>
            <a:r>
              <a:rPr lang="en-US" sz="2000" dirty="0"/>
              <a:t>If the restrictions are permanent or the supervisor cannot accommodate the temporary restrictions, the job may need to be permanently or temporally modified to comply with the doctors orders.</a:t>
            </a:r>
          </a:p>
          <a:p>
            <a:endParaRPr lang="en-US" sz="2000" dirty="0"/>
          </a:p>
          <a:p>
            <a:r>
              <a:rPr lang="en-US" sz="2000" dirty="0"/>
              <a:t>If the supervisor is unable to accommodate the work restrictions the supervisor should contact the WCS to seek further guidance.</a:t>
            </a: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3132244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0A77E-5E6B-477C-95A9-A23A597B8B69}"/>
              </a:ext>
            </a:extLst>
          </p:cNvPr>
          <p:cNvSpPr>
            <a:spLocks noGrp="1"/>
          </p:cNvSpPr>
          <p:nvPr>
            <p:ph type="title"/>
          </p:nvPr>
        </p:nvSpPr>
        <p:spPr/>
        <p:txBody>
          <a:bodyPr>
            <a:normAutofit fontScale="90000"/>
          </a:bodyPr>
          <a:lstStyle/>
          <a:p>
            <a:r>
              <a:rPr lang="en-US" dirty="0"/>
              <a:t>What if the Employee Returns Part-Time?</a:t>
            </a:r>
          </a:p>
        </p:txBody>
      </p:sp>
      <p:sp>
        <p:nvSpPr>
          <p:cNvPr id="3" name="Content Placeholder 2">
            <a:extLst>
              <a:ext uri="{FF2B5EF4-FFF2-40B4-BE49-F238E27FC236}">
                <a16:creationId xmlns:a16="http://schemas.microsoft.com/office/drawing/2014/main" id="{A517FCD3-295C-4C45-904C-7A8A878E00A9}"/>
              </a:ext>
            </a:extLst>
          </p:cNvPr>
          <p:cNvSpPr>
            <a:spLocks noGrp="1"/>
          </p:cNvSpPr>
          <p:nvPr>
            <p:ph idx="1"/>
          </p:nvPr>
        </p:nvSpPr>
        <p:spPr>
          <a:xfrm>
            <a:off x="1371600" y="1600200"/>
            <a:ext cx="7467598" cy="5029200"/>
          </a:xfrm>
        </p:spPr>
        <p:txBody>
          <a:bodyPr>
            <a:normAutofit lnSpcReduction="10000"/>
          </a:bodyPr>
          <a:lstStyle/>
          <a:p>
            <a:r>
              <a:rPr lang="en-US" sz="2000" dirty="0"/>
              <a:t>If an employee has been medically released to return to work but has temporary limitations, a verbal light duty offer may be given but must be followed up by written offer containing required information.</a:t>
            </a:r>
          </a:p>
          <a:p>
            <a:endParaRPr lang="en-US" sz="2000" dirty="0"/>
          </a:p>
          <a:p>
            <a:r>
              <a:rPr lang="en-US" sz="2000" dirty="0"/>
              <a:t>Employee may submit a completed CA-7, CA-7a for LWOP for loss of wages.</a:t>
            </a:r>
          </a:p>
          <a:p>
            <a:endParaRPr lang="en-US" sz="2000" dirty="0"/>
          </a:p>
          <a:p>
            <a:r>
              <a:rPr lang="en-US" sz="2000" dirty="0"/>
              <a:t>The employee can use their own leave for hours not worked with the option to buy their leave back (LBB).</a:t>
            </a:r>
          </a:p>
          <a:p>
            <a:endParaRPr lang="en-US" sz="2000" dirty="0"/>
          </a:p>
          <a:p>
            <a:r>
              <a:rPr lang="en-US" sz="2000" dirty="0"/>
              <a:t>Verify employees timesheet coincides with requested leave.</a:t>
            </a:r>
          </a:p>
          <a:p>
            <a:endParaRPr lang="en-US" sz="2000" dirty="0"/>
          </a:p>
          <a:p>
            <a:r>
              <a:rPr lang="en-US" sz="2000" dirty="0"/>
              <a:t>Work with your WCS to identify a temporary accommodation or permanent reassignment.</a:t>
            </a: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17429763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4E496-E77A-461F-8D59-8848150BAE3A}"/>
              </a:ext>
            </a:extLst>
          </p:cNvPr>
          <p:cNvSpPr>
            <a:spLocks noGrp="1"/>
          </p:cNvSpPr>
          <p:nvPr>
            <p:ph type="title"/>
          </p:nvPr>
        </p:nvSpPr>
        <p:spPr/>
        <p:txBody>
          <a:bodyPr>
            <a:noAutofit/>
          </a:bodyPr>
          <a:lstStyle/>
          <a:p>
            <a:r>
              <a:rPr lang="en-US" sz="3600" dirty="0"/>
              <a:t>What if the Employee is unable to Return to their Regular Duties?</a:t>
            </a:r>
          </a:p>
        </p:txBody>
      </p:sp>
      <p:sp>
        <p:nvSpPr>
          <p:cNvPr id="3" name="Content Placeholder 2">
            <a:extLst>
              <a:ext uri="{FF2B5EF4-FFF2-40B4-BE49-F238E27FC236}">
                <a16:creationId xmlns:a16="http://schemas.microsoft.com/office/drawing/2014/main" id="{53DAFECB-82E2-4D50-89C3-44E139525275}"/>
              </a:ext>
            </a:extLst>
          </p:cNvPr>
          <p:cNvSpPr>
            <a:spLocks noGrp="1"/>
          </p:cNvSpPr>
          <p:nvPr>
            <p:ph idx="1"/>
          </p:nvPr>
        </p:nvSpPr>
        <p:spPr>
          <a:xfrm>
            <a:off x="1371600" y="1600200"/>
            <a:ext cx="7467598" cy="5029200"/>
          </a:xfrm>
        </p:spPr>
        <p:txBody>
          <a:bodyPr>
            <a:normAutofit/>
          </a:bodyPr>
          <a:lstStyle/>
          <a:p>
            <a:r>
              <a:rPr lang="en-US" sz="2000" dirty="0"/>
              <a:t>An injured employee may be able to perform some level of work.</a:t>
            </a:r>
          </a:p>
          <a:p>
            <a:endParaRPr lang="en-US" sz="2000" dirty="0"/>
          </a:p>
          <a:p>
            <a:r>
              <a:rPr lang="en-US" sz="2000" dirty="0"/>
              <a:t>Supervisor will need to work with HR and the WCS to locate a job or create “job duties” that fall within the employee’s work restrictions.</a:t>
            </a:r>
          </a:p>
          <a:p>
            <a:endParaRPr lang="en-US" sz="2000" dirty="0"/>
          </a:p>
          <a:p>
            <a:r>
              <a:rPr lang="en-US" sz="2000" dirty="0"/>
              <a:t>Remember, your bureau is paying the employee’s wages whether they are working or staying at home.  </a:t>
            </a:r>
          </a:p>
          <a:p>
            <a:endParaRPr lang="en-US" sz="2000" dirty="0"/>
          </a:p>
          <a:p>
            <a:r>
              <a:rPr lang="en-US" sz="2000" dirty="0"/>
              <a:t>It is the responsibility of every supervisor to return the injured employee back to work and minimize workers’ compensation costs to the bureau.</a:t>
            </a:r>
          </a:p>
        </p:txBody>
      </p:sp>
    </p:spTree>
    <p:extLst>
      <p:ext uri="{BB962C8B-B14F-4D97-AF65-F5344CB8AC3E}">
        <p14:creationId xmlns:p14="http://schemas.microsoft.com/office/powerpoint/2010/main" val="36976114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D0F7D-5F2E-449E-B55F-6688D7E5E50E}"/>
              </a:ext>
            </a:extLst>
          </p:cNvPr>
          <p:cNvSpPr>
            <a:spLocks noGrp="1"/>
          </p:cNvSpPr>
          <p:nvPr>
            <p:ph type="title"/>
          </p:nvPr>
        </p:nvSpPr>
        <p:spPr>
          <a:xfrm>
            <a:off x="1371600" y="76200"/>
            <a:ext cx="7467598" cy="1341438"/>
          </a:xfrm>
        </p:spPr>
        <p:txBody>
          <a:bodyPr>
            <a:normAutofit/>
          </a:bodyPr>
          <a:lstStyle/>
          <a:p>
            <a:r>
              <a:rPr lang="en-US" sz="2800" dirty="0"/>
              <a:t>RECAP of the Supervisor’s </a:t>
            </a:r>
            <a:br>
              <a:rPr lang="en-US" sz="2800" dirty="0"/>
            </a:br>
            <a:r>
              <a:rPr lang="en-US" sz="2800" dirty="0"/>
              <a:t>Role in Workers’ Compensation</a:t>
            </a:r>
          </a:p>
        </p:txBody>
      </p:sp>
      <p:sp>
        <p:nvSpPr>
          <p:cNvPr id="3" name="Content Placeholder 2">
            <a:extLst>
              <a:ext uri="{FF2B5EF4-FFF2-40B4-BE49-F238E27FC236}">
                <a16:creationId xmlns:a16="http://schemas.microsoft.com/office/drawing/2014/main" id="{8ED3076A-E815-4384-A4A5-476F24022AE7}"/>
              </a:ext>
            </a:extLst>
          </p:cNvPr>
          <p:cNvSpPr>
            <a:spLocks noGrp="1"/>
          </p:cNvSpPr>
          <p:nvPr>
            <p:ph idx="1"/>
          </p:nvPr>
        </p:nvSpPr>
        <p:spPr>
          <a:xfrm>
            <a:off x="1371600" y="1524000"/>
            <a:ext cx="7467598" cy="4800599"/>
          </a:xfrm>
        </p:spPr>
        <p:txBody>
          <a:bodyPr>
            <a:normAutofit lnSpcReduction="10000"/>
          </a:bodyPr>
          <a:lstStyle/>
          <a:p>
            <a:r>
              <a:rPr lang="en-US" sz="2000" dirty="0"/>
              <a:t>Assist injured employee immediately and within guidelines as soon as possible.</a:t>
            </a:r>
          </a:p>
          <a:p>
            <a:endParaRPr lang="en-US" sz="2000" dirty="0"/>
          </a:p>
          <a:p>
            <a:r>
              <a:rPr lang="en-US" sz="2000" dirty="0"/>
              <a:t>Issue CA-16 if appropriate.</a:t>
            </a:r>
          </a:p>
          <a:p>
            <a:endParaRPr lang="en-US" sz="2000" dirty="0"/>
          </a:p>
          <a:p>
            <a:r>
              <a:rPr lang="en-US" sz="2000" dirty="0"/>
              <a:t>Complete the supervisors portion of the claim.</a:t>
            </a:r>
          </a:p>
          <a:p>
            <a:endParaRPr lang="en-US" sz="2000" dirty="0"/>
          </a:p>
          <a:p>
            <a:r>
              <a:rPr lang="en-US" sz="2000" dirty="0"/>
              <a:t>Review all claims submitted for injury or illness within 10 working days.</a:t>
            </a:r>
          </a:p>
          <a:p>
            <a:endParaRPr lang="en-US" sz="2000" dirty="0"/>
          </a:p>
          <a:p>
            <a:r>
              <a:rPr lang="en-US" sz="2000" dirty="0"/>
              <a:t>Report all red flags or potential fraud to the WCS .</a:t>
            </a:r>
          </a:p>
          <a:p>
            <a:endParaRPr lang="en-US" sz="2000" dirty="0"/>
          </a:p>
          <a:p>
            <a:r>
              <a:rPr lang="en-US" sz="2000" dirty="0"/>
              <a:t>Partner with the WCS to get the injured employee back to work as soon as possible.</a:t>
            </a:r>
          </a:p>
          <a:p>
            <a:pPr>
              <a:buFont typeface="Wingdings" panose="05000000000000000000" pitchFamily="2" charset="2"/>
              <a:buChar char="q"/>
            </a:pPr>
            <a:endParaRPr lang="en-US" sz="2000" dirty="0"/>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val="3763451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2BD22-AC2B-474F-85D5-58448B6F76AB}"/>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F65D07B-B546-4815-9288-DF1B3C6D49B0}"/>
              </a:ext>
            </a:extLst>
          </p:cNvPr>
          <p:cNvSpPr>
            <a:spLocks noGrp="1"/>
          </p:cNvSpPr>
          <p:nvPr>
            <p:ph idx="1"/>
          </p:nvPr>
        </p:nvSpPr>
        <p:spPr>
          <a:xfrm>
            <a:off x="1371600" y="1600200"/>
            <a:ext cx="7620000" cy="4724399"/>
          </a:xfrm>
        </p:spPr>
        <p:txBody>
          <a:bodyPr>
            <a:normAutofit fontScale="70000" lnSpcReduction="20000"/>
          </a:bodyPr>
          <a:lstStyle/>
          <a:p>
            <a:r>
              <a:rPr lang="en-US" dirty="0">
                <a:latin typeface="Arial" panose="020B0604020202020204" pitchFamily="34" charset="0"/>
                <a:cs typeface="Arial" panose="020B0604020202020204" pitchFamily="34" charset="0"/>
              </a:rPr>
              <a:t>CBY – Chargeback Year (July-June)</a:t>
            </a:r>
          </a:p>
          <a:p>
            <a:r>
              <a:rPr lang="en-US" dirty="0">
                <a:latin typeface="Arial" panose="020B0604020202020204" pitchFamily="34" charset="0"/>
                <a:cs typeface="Arial" panose="020B0604020202020204" pitchFamily="34" charset="0"/>
              </a:rPr>
              <a:t>CE – Claims Examiner</a:t>
            </a:r>
          </a:p>
          <a:p>
            <a:r>
              <a:rPr lang="en-US" dirty="0">
                <a:latin typeface="Arial" panose="020B0604020202020204" pitchFamily="34" charset="0"/>
                <a:cs typeface="Arial" panose="020B0604020202020204" pitchFamily="34" charset="0"/>
              </a:rPr>
              <a:t>COP – Continuation of Pay</a:t>
            </a:r>
          </a:p>
          <a:p>
            <a:r>
              <a:rPr lang="en-US" dirty="0">
                <a:latin typeface="Arial" panose="020B0604020202020204" pitchFamily="34" charset="0"/>
                <a:cs typeface="Arial" panose="020B0604020202020204" pitchFamily="34" charset="0"/>
              </a:rPr>
              <a:t>DOL – Department of Labor</a:t>
            </a:r>
          </a:p>
          <a:p>
            <a:r>
              <a:rPr lang="en-US" dirty="0">
                <a:latin typeface="Arial" panose="020B0604020202020204" pitchFamily="34" charset="0"/>
                <a:cs typeface="Arial" panose="020B0604020202020204" pitchFamily="34" charset="0"/>
              </a:rPr>
              <a:t>FECA – Federal Employees Compensation Act</a:t>
            </a:r>
          </a:p>
          <a:p>
            <a:r>
              <a:rPr lang="en-US" dirty="0">
                <a:latin typeface="Arial" panose="020B0604020202020204" pitchFamily="34" charset="0"/>
                <a:cs typeface="Arial" panose="020B0604020202020204" pitchFamily="34" charset="0"/>
              </a:rPr>
              <a:t>OWCP – Office of Workers’ Compensation Programs</a:t>
            </a:r>
          </a:p>
          <a:p>
            <a:r>
              <a:rPr lang="en-US" dirty="0">
                <a:latin typeface="Arial" panose="020B0604020202020204" pitchFamily="34" charset="0"/>
                <a:cs typeface="Arial" panose="020B0604020202020204" pitchFamily="34" charset="0"/>
              </a:rPr>
              <a:t>MMI – Maximum Medical Improvement</a:t>
            </a:r>
          </a:p>
          <a:p>
            <a:r>
              <a:rPr lang="en-US" dirty="0">
                <a:latin typeface="Arial" panose="020B0604020202020204" pitchFamily="34" charset="0"/>
                <a:cs typeface="Arial" panose="020B0604020202020204" pitchFamily="34" charset="0"/>
              </a:rPr>
              <a:t>RTW – Return to Work</a:t>
            </a:r>
          </a:p>
          <a:p>
            <a:r>
              <a:rPr lang="en-US" dirty="0">
                <a:latin typeface="Arial" panose="020B0604020202020204" pitchFamily="34" charset="0"/>
                <a:cs typeface="Arial" panose="020B0604020202020204" pitchFamily="34" charset="0"/>
              </a:rPr>
              <a:t>SECOP – Second Opinion</a:t>
            </a:r>
          </a:p>
          <a:p>
            <a:r>
              <a:rPr lang="en-US" dirty="0">
                <a:latin typeface="Arial" panose="020B0604020202020204" pitchFamily="34" charset="0"/>
                <a:cs typeface="Arial" panose="020B0604020202020204" pitchFamily="34" charset="0"/>
              </a:rPr>
              <a:t>SMIS – Safety Management Information System</a:t>
            </a:r>
          </a:p>
          <a:p>
            <a:r>
              <a:rPr lang="en-US" dirty="0">
                <a:latin typeface="Arial" panose="020B0604020202020204" pitchFamily="34" charset="0"/>
                <a:cs typeface="Arial" panose="020B0604020202020204" pitchFamily="34" charset="0"/>
              </a:rPr>
              <a:t>MC – Medical Only (Case accepted)</a:t>
            </a:r>
          </a:p>
          <a:p>
            <a:r>
              <a:rPr lang="en-US" dirty="0">
                <a:latin typeface="Arial" panose="020B0604020202020204" pitchFamily="34" charset="0"/>
                <a:cs typeface="Arial" panose="020B0604020202020204" pitchFamily="34" charset="0"/>
              </a:rPr>
              <a:t>VR – Vocational Rehabilitation</a:t>
            </a:r>
          </a:p>
          <a:p>
            <a:r>
              <a:rPr lang="en-US" dirty="0">
                <a:latin typeface="Arial" panose="020B0604020202020204" pitchFamily="34" charset="0"/>
                <a:cs typeface="Arial" panose="020B0604020202020204" pitchFamily="34" charset="0"/>
              </a:rPr>
              <a:t>WCS – Workers’ Compensation Specialist</a:t>
            </a:r>
          </a:p>
          <a:p>
            <a:pPr marL="0" indent="0">
              <a:buNone/>
            </a:pPr>
            <a:endParaRPr lang="en-US" dirty="0"/>
          </a:p>
        </p:txBody>
      </p:sp>
    </p:spTree>
    <p:extLst>
      <p:ext uri="{BB962C8B-B14F-4D97-AF65-F5344CB8AC3E}">
        <p14:creationId xmlns:p14="http://schemas.microsoft.com/office/powerpoint/2010/main" val="415813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81D4A-737B-4A02-8349-866425883F4F}"/>
              </a:ext>
            </a:extLst>
          </p:cNvPr>
          <p:cNvSpPr>
            <a:spLocks noGrp="1"/>
          </p:cNvSpPr>
          <p:nvPr>
            <p:ph type="title"/>
          </p:nvPr>
        </p:nvSpPr>
        <p:spPr/>
        <p:txBody>
          <a:bodyPr/>
          <a:lstStyle/>
          <a:p>
            <a:r>
              <a:rPr lang="en-US" dirty="0"/>
              <a:t>Frequently Used Forms</a:t>
            </a:r>
          </a:p>
        </p:txBody>
      </p:sp>
      <p:sp>
        <p:nvSpPr>
          <p:cNvPr id="3" name="Content Placeholder 2">
            <a:extLst>
              <a:ext uri="{FF2B5EF4-FFF2-40B4-BE49-F238E27FC236}">
                <a16:creationId xmlns:a16="http://schemas.microsoft.com/office/drawing/2014/main" id="{5C57474D-5F5A-4CCA-925E-6EC5F5AAE573}"/>
              </a:ext>
            </a:extLst>
          </p:cNvPr>
          <p:cNvSpPr>
            <a:spLocks noGrp="1"/>
          </p:cNvSpPr>
          <p:nvPr>
            <p:ph idx="1"/>
          </p:nvPr>
        </p:nvSpPr>
        <p:spPr>
          <a:xfrm>
            <a:off x="1371600" y="1417638"/>
            <a:ext cx="7467598" cy="5440362"/>
          </a:xfrm>
        </p:spPr>
        <p:txBody>
          <a:bodyPr>
            <a:normAutofit fontScale="62500" lnSpcReduction="20000"/>
          </a:bodyPr>
          <a:lstStyle/>
          <a:p>
            <a:pPr marL="0" indent="0">
              <a:buNone/>
            </a:pPr>
            <a:r>
              <a:rPr lang="en-US" sz="2300" dirty="0"/>
              <a:t>There are a number of forms that are required when filing a workers’ compensation claim.  Not every form will be required for every injury.</a:t>
            </a:r>
          </a:p>
          <a:p>
            <a:pPr marL="0" indent="0">
              <a:buNone/>
            </a:pPr>
            <a:endParaRPr lang="en-US" sz="2000" dirty="0"/>
          </a:p>
          <a:p>
            <a:r>
              <a:rPr lang="en-US" sz="2300" dirty="0"/>
              <a:t>CA-1: Federal Employee’s Notice of Traumatic Injury and Claim for Continuation of Pay/Compensation. </a:t>
            </a:r>
          </a:p>
          <a:p>
            <a:pPr lvl="1">
              <a:buFont typeface="Courier New" panose="02070309020205020404" pitchFamily="49" charset="0"/>
              <a:buChar char="o"/>
            </a:pPr>
            <a:r>
              <a:rPr lang="en-US" sz="1700" dirty="0"/>
              <a:t>Injury occurs within 1 working day or shift.</a:t>
            </a:r>
          </a:p>
          <a:p>
            <a:endParaRPr lang="en-US" sz="2000" dirty="0"/>
          </a:p>
          <a:p>
            <a:r>
              <a:rPr lang="en-US" sz="2300" dirty="0"/>
              <a:t>CA-2: Notice of Occupational Disease and Claim for Compensation. </a:t>
            </a:r>
          </a:p>
          <a:p>
            <a:pPr lvl="1">
              <a:buFont typeface="Courier New" panose="02070309020205020404" pitchFamily="49" charset="0"/>
              <a:buChar char="o"/>
            </a:pPr>
            <a:r>
              <a:rPr lang="en-US" sz="1700" dirty="0"/>
              <a:t>Injury or illness/disease occurs over a period of time (more than 1 working day or shift).</a:t>
            </a:r>
          </a:p>
          <a:p>
            <a:endParaRPr lang="en-US" sz="2000" dirty="0"/>
          </a:p>
          <a:p>
            <a:r>
              <a:rPr lang="en-US" sz="2300" dirty="0"/>
              <a:t>CA-7: Claim for Compensation. </a:t>
            </a:r>
          </a:p>
          <a:p>
            <a:pPr lvl="1">
              <a:buFont typeface="Courier New" panose="02070309020205020404" pitchFamily="49" charset="0"/>
              <a:buChar char="o"/>
            </a:pPr>
            <a:r>
              <a:rPr lang="en-US" sz="1700" dirty="0"/>
              <a:t>Used to claim compensation for lost wages or schedule award.</a:t>
            </a:r>
          </a:p>
          <a:p>
            <a:endParaRPr lang="en-US" sz="2300" dirty="0"/>
          </a:p>
          <a:p>
            <a:r>
              <a:rPr lang="en-US" sz="2300" dirty="0"/>
              <a:t>CA-7a: Time Analysis Form. </a:t>
            </a:r>
          </a:p>
          <a:p>
            <a:pPr lvl="1">
              <a:buFont typeface="Courier New" panose="02070309020205020404" pitchFamily="49" charset="0"/>
              <a:buChar char="o"/>
            </a:pPr>
            <a:r>
              <a:rPr lang="en-US" sz="1700" dirty="0"/>
              <a:t>Used in conjunction with the CA-7 when there is intermittent time.</a:t>
            </a:r>
          </a:p>
          <a:p>
            <a:endParaRPr lang="en-US" sz="2000" dirty="0"/>
          </a:p>
          <a:p>
            <a:r>
              <a:rPr lang="en-US" sz="2300" dirty="0"/>
              <a:t>CA-16: Authorization for Examination and/or Treatment. </a:t>
            </a:r>
          </a:p>
          <a:p>
            <a:endParaRPr lang="en-US" sz="2300" dirty="0"/>
          </a:p>
          <a:p>
            <a:r>
              <a:rPr lang="en-US" sz="2300" dirty="0"/>
              <a:t>CA-20: Attending Physician’s Report.</a:t>
            </a:r>
          </a:p>
          <a:p>
            <a:endParaRPr lang="en-US" sz="2300" dirty="0"/>
          </a:p>
          <a:p>
            <a:r>
              <a:rPr lang="en-US" sz="2300" dirty="0"/>
              <a:t>CA-17: Duty Status Report – Used to specify job requirements to physician.  Physician also uses form to identify the employee’s work restrictions.</a:t>
            </a:r>
          </a:p>
          <a:p>
            <a:endParaRPr lang="en-US" sz="2300" dirty="0"/>
          </a:p>
          <a:p>
            <a:r>
              <a:rPr lang="en-US" sz="2300" dirty="0"/>
              <a:t>CA-35: Evidence Required in Support of a Claim for Occupational Disease.</a:t>
            </a:r>
          </a:p>
          <a:p>
            <a:pPr marL="0" indent="0">
              <a:buNone/>
            </a:pPr>
            <a:endParaRPr lang="en-US" sz="2000" dirty="0"/>
          </a:p>
          <a:p>
            <a:pPr marL="0" indent="0">
              <a:buNone/>
            </a:pPr>
            <a:r>
              <a:rPr lang="en-US" sz="1900" dirty="0"/>
              <a:t>Forms used initially in traumatic injury claims include: </a:t>
            </a:r>
            <a:r>
              <a:rPr lang="nn-NO" sz="1900" dirty="0"/>
              <a:t>CA-1, CA-7, CA-16, CA-17, CA-20</a:t>
            </a:r>
            <a:endParaRPr lang="en-US" sz="1900" dirty="0"/>
          </a:p>
          <a:p>
            <a:pPr marL="0" indent="0">
              <a:buNone/>
            </a:pPr>
            <a:r>
              <a:rPr lang="en-US" sz="1900" dirty="0"/>
              <a:t>Forms</a:t>
            </a:r>
            <a:r>
              <a:rPr lang="en-US" sz="1900" dirty="0">
                <a:solidFill>
                  <a:srgbClr val="0000FF"/>
                </a:solidFill>
              </a:rPr>
              <a:t> </a:t>
            </a:r>
            <a:r>
              <a:rPr lang="en-US" sz="1900" dirty="0"/>
              <a:t>used initially in occupational illness claims include: CA-2, CA-7, CA-35</a:t>
            </a:r>
          </a:p>
        </p:txBody>
      </p:sp>
    </p:spTree>
    <p:extLst>
      <p:ext uri="{BB962C8B-B14F-4D97-AF65-F5344CB8AC3E}">
        <p14:creationId xmlns:p14="http://schemas.microsoft.com/office/powerpoint/2010/main" val="1836227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A13B3-4658-4BA0-A62A-438E29C0A3F4}"/>
              </a:ext>
            </a:extLst>
          </p:cNvPr>
          <p:cNvSpPr>
            <a:spLocks noGrp="1"/>
          </p:cNvSpPr>
          <p:nvPr>
            <p:ph type="title"/>
          </p:nvPr>
        </p:nvSpPr>
        <p:spPr/>
        <p:txBody>
          <a:bodyPr/>
          <a:lstStyle/>
          <a:p>
            <a:r>
              <a:rPr lang="en-US" dirty="0"/>
              <a:t>FECA Overview</a:t>
            </a:r>
          </a:p>
        </p:txBody>
      </p:sp>
      <p:sp>
        <p:nvSpPr>
          <p:cNvPr id="3" name="Content Placeholder 2">
            <a:extLst>
              <a:ext uri="{FF2B5EF4-FFF2-40B4-BE49-F238E27FC236}">
                <a16:creationId xmlns:a16="http://schemas.microsoft.com/office/drawing/2014/main" id="{6E5983E9-66EF-4B5A-A8CF-39FC9B4A8637}"/>
              </a:ext>
            </a:extLst>
          </p:cNvPr>
          <p:cNvSpPr>
            <a:spLocks noGrp="1"/>
          </p:cNvSpPr>
          <p:nvPr>
            <p:ph idx="1"/>
          </p:nvPr>
        </p:nvSpPr>
        <p:spPr>
          <a:xfrm>
            <a:off x="1371600" y="1417638"/>
            <a:ext cx="7467598" cy="4906961"/>
          </a:xfrm>
        </p:spPr>
        <p:txBody>
          <a:bodyPr>
            <a:normAutofit fontScale="85000" lnSpcReduction="10000"/>
          </a:bodyPr>
          <a:lstStyle/>
          <a:p>
            <a:r>
              <a:rPr lang="en-US" sz="2400" dirty="0"/>
              <a:t>The Federal Employees’ Compensation Act (FECA) was passed in 1916 to provide benefits in the event that a Federal civilian employee is injured or killed while in the performance of their duties.</a:t>
            </a:r>
          </a:p>
          <a:p>
            <a:endParaRPr lang="en-US" sz="2400" dirty="0"/>
          </a:p>
          <a:p>
            <a:r>
              <a:rPr lang="en-US" sz="2400" dirty="0"/>
              <a:t>It establishes a non-adversarial procedure administered by the Department of Labor, Office of Workers’ Compensation Program (OWCP).</a:t>
            </a:r>
          </a:p>
          <a:p>
            <a:endParaRPr lang="en-US" sz="2400" dirty="0"/>
          </a:p>
          <a:p>
            <a:r>
              <a:rPr lang="en-US" sz="2400" dirty="0"/>
              <a:t>Benefits paid under FECA are initially paid by the Department of Labor (DOL) and charged back to the bureau.  The bureau then reimburses the DOL for the benefits paid to its employees.  Bills are two years in arrears.</a:t>
            </a:r>
          </a:p>
          <a:p>
            <a:endParaRPr lang="en-US" sz="2400" dirty="0"/>
          </a:p>
          <a:p>
            <a:r>
              <a:rPr lang="en-US" sz="2400" dirty="0"/>
              <a:t>Employees can appeal OWCP decisions, employers cannot.</a:t>
            </a:r>
          </a:p>
          <a:p>
            <a:endParaRPr lang="en-US" sz="2400" dirty="0"/>
          </a:p>
          <a:p>
            <a:endParaRPr lang="en-US" dirty="0"/>
          </a:p>
        </p:txBody>
      </p:sp>
    </p:spTree>
    <p:extLst>
      <p:ext uri="{BB962C8B-B14F-4D97-AF65-F5344CB8AC3E}">
        <p14:creationId xmlns:p14="http://schemas.microsoft.com/office/powerpoint/2010/main" val="3479780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FBEDF-AD01-4D35-975B-D86CCE0F0F97}"/>
              </a:ext>
            </a:extLst>
          </p:cNvPr>
          <p:cNvSpPr>
            <a:spLocks noGrp="1"/>
          </p:cNvSpPr>
          <p:nvPr>
            <p:ph type="title"/>
          </p:nvPr>
        </p:nvSpPr>
        <p:spPr/>
        <p:txBody>
          <a:bodyPr/>
          <a:lstStyle/>
          <a:p>
            <a:r>
              <a:rPr lang="en-US"/>
              <a:t>OWCP Overview</a:t>
            </a:r>
            <a:endParaRPr lang="en-US" dirty="0"/>
          </a:p>
        </p:txBody>
      </p:sp>
      <p:sp>
        <p:nvSpPr>
          <p:cNvPr id="3" name="Content Placeholder 2">
            <a:extLst>
              <a:ext uri="{FF2B5EF4-FFF2-40B4-BE49-F238E27FC236}">
                <a16:creationId xmlns:a16="http://schemas.microsoft.com/office/drawing/2014/main" id="{454E3F01-8103-44A1-9866-24D2C0CE109D}"/>
              </a:ext>
            </a:extLst>
          </p:cNvPr>
          <p:cNvSpPr>
            <a:spLocks noGrp="1"/>
          </p:cNvSpPr>
          <p:nvPr>
            <p:ph idx="1"/>
          </p:nvPr>
        </p:nvSpPr>
        <p:spPr/>
        <p:txBody>
          <a:bodyPr>
            <a:normAutofit fontScale="70000" lnSpcReduction="20000"/>
          </a:bodyPr>
          <a:lstStyle/>
          <a:p>
            <a:r>
              <a:rPr lang="en-US" dirty="0"/>
              <a:t>Administered by Department of Labor (DOL), Division of Federal Employees’ Compensation’s (DFEC), Office of Workers’ Compensation Programs (OWCP): </a:t>
            </a:r>
          </a:p>
          <a:p>
            <a:pPr lvl="1">
              <a:buFont typeface="Courier New" panose="02070309020205020404" pitchFamily="49" charset="0"/>
              <a:buChar char="o"/>
            </a:pPr>
            <a:r>
              <a:rPr lang="en-US" dirty="0"/>
              <a:t> OWCP adjudicates (decides if a claim is valid) claims </a:t>
            </a:r>
          </a:p>
          <a:p>
            <a:pPr lvl="1">
              <a:buFont typeface="Courier New" panose="02070309020205020404" pitchFamily="49" charset="0"/>
              <a:buChar char="o"/>
            </a:pPr>
            <a:r>
              <a:rPr lang="en-US" dirty="0"/>
              <a:t>12 District Offices</a:t>
            </a:r>
          </a:p>
          <a:p>
            <a:pPr lvl="1">
              <a:buFont typeface="Arial" panose="020B0604020202020204" pitchFamily="34" charset="0"/>
              <a:buChar char="•"/>
            </a:pPr>
            <a:endParaRPr lang="en-US" dirty="0"/>
          </a:p>
          <a:p>
            <a:r>
              <a:rPr lang="en-US" dirty="0"/>
              <a:t>Individual case files are protected under the Privacy Act: </a:t>
            </a:r>
          </a:p>
          <a:p>
            <a:pPr lvl="1">
              <a:buFont typeface="Courier New" panose="02070309020205020404" pitchFamily="49" charset="0"/>
              <a:buChar char="o"/>
            </a:pPr>
            <a:r>
              <a:rPr lang="en-US" dirty="0"/>
              <a:t>Only employee, her/his representative (if any), and WCS routinely have access to the file.</a:t>
            </a:r>
          </a:p>
          <a:p>
            <a:pPr lvl="1">
              <a:buFont typeface="Courier New" panose="02070309020205020404" pitchFamily="49" charset="0"/>
              <a:buChar char="o"/>
            </a:pPr>
            <a:r>
              <a:rPr lang="en-US" dirty="0"/>
              <a:t>HIPAA doesn’t apply to OWCP or employing agencies. </a:t>
            </a:r>
          </a:p>
          <a:p>
            <a:pPr lvl="1">
              <a:buFont typeface="Arial" panose="020B0604020202020204" pitchFamily="34" charset="0"/>
              <a:buChar char="•"/>
            </a:pPr>
            <a:endParaRPr lang="en-US" dirty="0"/>
          </a:p>
          <a:p>
            <a:r>
              <a:rPr lang="en-US" dirty="0"/>
              <a:t>A claimant cannot be directed to either file or waive her/his right to file a under the FECA.</a:t>
            </a:r>
          </a:p>
        </p:txBody>
      </p:sp>
    </p:spTree>
    <p:extLst>
      <p:ext uri="{BB962C8B-B14F-4D97-AF65-F5344CB8AC3E}">
        <p14:creationId xmlns:p14="http://schemas.microsoft.com/office/powerpoint/2010/main" val="1707436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9EA97-78CE-45BE-920D-1A231A399AA2}"/>
              </a:ext>
            </a:extLst>
          </p:cNvPr>
          <p:cNvSpPr>
            <a:spLocks noGrp="1"/>
          </p:cNvSpPr>
          <p:nvPr>
            <p:ph type="title"/>
          </p:nvPr>
        </p:nvSpPr>
        <p:spPr>
          <a:xfrm>
            <a:off x="1371600" y="136525"/>
            <a:ext cx="7467598" cy="1281113"/>
          </a:xfrm>
        </p:spPr>
        <p:txBody>
          <a:bodyPr>
            <a:normAutofit fontScale="90000"/>
          </a:bodyPr>
          <a:lstStyle/>
          <a:p>
            <a:r>
              <a:rPr lang="en-US" dirty="0"/>
              <a:t>When to Disclose OWCP Information</a:t>
            </a:r>
          </a:p>
        </p:txBody>
      </p:sp>
      <p:sp>
        <p:nvSpPr>
          <p:cNvPr id="3" name="Content Placeholder 2">
            <a:extLst>
              <a:ext uri="{FF2B5EF4-FFF2-40B4-BE49-F238E27FC236}">
                <a16:creationId xmlns:a16="http://schemas.microsoft.com/office/drawing/2014/main" id="{3D99F016-1902-415E-A812-357CF960AB18}"/>
              </a:ext>
            </a:extLst>
          </p:cNvPr>
          <p:cNvSpPr>
            <a:spLocks noGrp="1"/>
          </p:cNvSpPr>
          <p:nvPr>
            <p:ph idx="1"/>
          </p:nvPr>
        </p:nvSpPr>
        <p:spPr>
          <a:xfrm>
            <a:off x="1371600" y="1417638"/>
            <a:ext cx="7467598" cy="4906961"/>
          </a:xfrm>
        </p:spPr>
        <p:txBody>
          <a:bodyPr>
            <a:normAutofit fontScale="25000" lnSpcReduction="20000"/>
          </a:bodyPr>
          <a:lstStyle/>
          <a:p>
            <a:pPr marL="0" indent="0">
              <a:buNone/>
            </a:pPr>
            <a:endParaRPr lang="en-US" sz="4800" dirty="0"/>
          </a:p>
          <a:p>
            <a:pPr marL="0" indent="0">
              <a:buNone/>
            </a:pPr>
            <a:r>
              <a:rPr lang="en-US" sz="5600" dirty="0"/>
              <a:t>There will be times when you will need to discuss the Workers' Compensation claim of an employee with other agency personnel.  The Department of Labor regulations govern the disclosure of this information.</a:t>
            </a:r>
          </a:p>
          <a:p>
            <a:pPr marL="0" indent="0">
              <a:buNone/>
            </a:pPr>
            <a:r>
              <a:rPr lang="en-US" sz="4800" b="1" dirty="0"/>
              <a:t> </a:t>
            </a:r>
            <a:endParaRPr lang="en-US" sz="4800" dirty="0"/>
          </a:p>
          <a:p>
            <a:pPr marL="0" indent="0">
              <a:buNone/>
            </a:pPr>
            <a:r>
              <a:rPr lang="en-US" sz="5600" b="1" dirty="0"/>
              <a:t>FECA CIRCULAR NO. 09–05                                                              August 26, 2009</a:t>
            </a:r>
            <a:endParaRPr lang="en-US" sz="5600" dirty="0"/>
          </a:p>
          <a:p>
            <a:pPr marL="0" indent="0">
              <a:buNone/>
            </a:pPr>
            <a:r>
              <a:rPr lang="en-US" sz="5600" dirty="0"/>
              <a:t> </a:t>
            </a:r>
          </a:p>
          <a:p>
            <a:pPr marL="0" indent="0">
              <a:buNone/>
            </a:pPr>
            <a:r>
              <a:rPr lang="en-US" sz="5600" b="1" dirty="0"/>
              <a:t>“The Office of Workers’ Compensation Programs (OWCP) has determined that records</a:t>
            </a:r>
            <a:endParaRPr lang="en-US" sz="5600" dirty="0"/>
          </a:p>
          <a:p>
            <a:pPr marL="0" indent="0">
              <a:buNone/>
            </a:pPr>
            <a:r>
              <a:rPr lang="en-US" sz="5600" b="1" dirty="0"/>
              <a:t>covered by </a:t>
            </a:r>
            <a:r>
              <a:rPr lang="en-US" sz="5600" b="1" u="sng" dirty="0"/>
              <a:t>DOL/GOVT-1</a:t>
            </a:r>
            <a:r>
              <a:rPr lang="en-US" sz="5600" b="1" dirty="0"/>
              <a:t> may not be used in connection with a personnel action absent consent of the subject of the record." </a:t>
            </a:r>
            <a:endParaRPr lang="en-US" sz="5600" dirty="0"/>
          </a:p>
          <a:p>
            <a:pPr marL="0" indent="0">
              <a:buNone/>
            </a:pPr>
            <a:r>
              <a:rPr lang="en-US" sz="4800" dirty="0"/>
              <a:t> </a:t>
            </a:r>
          </a:p>
          <a:p>
            <a:pPr marL="0" indent="0">
              <a:buNone/>
            </a:pPr>
            <a:r>
              <a:rPr lang="en-US" sz="4800" dirty="0"/>
              <a:t> </a:t>
            </a:r>
          </a:p>
          <a:p>
            <a:pPr marL="0" indent="0">
              <a:buNone/>
            </a:pPr>
            <a:r>
              <a:rPr lang="en-US" sz="5600" dirty="0"/>
              <a:t>Workers’ Compensation information is to be used for only Workers’ Compensation purposes unless authorized by the employee. The information cannot be used for purposes such as disciplinary action, removal, or the EEO complaint process without the consent of the injured employee. The information, however, can be used to determine placement opportunities for the employee. So while you cannot provide information to a Labor Relations Specialist working on a proposed removal, you can provide pertinent information to the Staffing Specialist working on a placement for the employee.</a:t>
            </a:r>
          </a:p>
          <a:p>
            <a:pPr marL="0" indent="0">
              <a:buNone/>
            </a:pPr>
            <a:r>
              <a:rPr lang="en-US" sz="4800" dirty="0"/>
              <a:t> </a:t>
            </a:r>
          </a:p>
          <a:p>
            <a:pPr marL="0" indent="0">
              <a:buNone/>
            </a:pPr>
            <a:r>
              <a:rPr lang="en-US" sz="5600" dirty="0"/>
              <a:t>If you are in doubt as to whether you can release information, </a:t>
            </a:r>
            <a:r>
              <a:rPr lang="en-US" sz="5600" b="1" dirty="0"/>
              <a:t>just say no</a:t>
            </a:r>
            <a:r>
              <a:rPr lang="en-US" sz="5600" dirty="0"/>
              <a:t>, and then check with the WCS for direction. The WCS understands the rules governing release of information and can provide you with clear guidance.</a:t>
            </a:r>
          </a:p>
          <a:p>
            <a:pPr marL="0" indent="0">
              <a:buNone/>
            </a:pPr>
            <a:endParaRPr lang="en-US" dirty="0"/>
          </a:p>
        </p:txBody>
      </p:sp>
    </p:spTree>
    <p:extLst>
      <p:ext uri="{BB962C8B-B14F-4D97-AF65-F5344CB8AC3E}">
        <p14:creationId xmlns:p14="http://schemas.microsoft.com/office/powerpoint/2010/main" val="1331925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EC3D5-A7EC-4A4C-8F85-4FF60C967697}"/>
              </a:ext>
            </a:extLst>
          </p:cNvPr>
          <p:cNvSpPr>
            <a:spLocks noGrp="1"/>
          </p:cNvSpPr>
          <p:nvPr>
            <p:ph type="title"/>
          </p:nvPr>
        </p:nvSpPr>
        <p:spPr/>
        <p:txBody>
          <a:bodyPr/>
          <a:lstStyle/>
          <a:p>
            <a:r>
              <a:rPr lang="en-US" dirty="0"/>
              <a:t>Coverage under FECA</a:t>
            </a:r>
          </a:p>
        </p:txBody>
      </p:sp>
      <p:sp>
        <p:nvSpPr>
          <p:cNvPr id="3" name="Content Placeholder 2">
            <a:extLst>
              <a:ext uri="{FF2B5EF4-FFF2-40B4-BE49-F238E27FC236}">
                <a16:creationId xmlns:a16="http://schemas.microsoft.com/office/drawing/2014/main" id="{313017D6-0567-4862-A1ED-DBE5724275BB}"/>
              </a:ext>
            </a:extLst>
          </p:cNvPr>
          <p:cNvSpPr>
            <a:spLocks noGrp="1"/>
          </p:cNvSpPr>
          <p:nvPr>
            <p:ph idx="1"/>
          </p:nvPr>
        </p:nvSpPr>
        <p:spPr/>
        <p:txBody>
          <a:bodyPr>
            <a:normAutofit fontScale="55000" lnSpcReduction="20000"/>
          </a:bodyPr>
          <a:lstStyle/>
          <a:p>
            <a:r>
              <a:rPr lang="en-US" dirty="0"/>
              <a:t>An employee may be covered under FECA if, while in the performance of their duties, they sustain a traumatic injury or occupational illness. This includes death caused by the injury or illness.</a:t>
            </a:r>
          </a:p>
          <a:p>
            <a:endParaRPr lang="en-US" dirty="0"/>
          </a:p>
          <a:p>
            <a:r>
              <a:rPr lang="en-US" dirty="0"/>
              <a:t>Coverage includes aggravation, precipitation and acceleration of a pre-existing non-work related condition.</a:t>
            </a:r>
          </a:p>
          <a:p>
            <a:endParaRPr lang="en-US" dirty="0"/>
          </a:p>
          <a:p>
            <a:r>
              <a:rPr lang="en-US" dirty="0"/>
              <a:t>It also includes damage to or destruction of medical braces, artificial limbs and other prosthetic appliances as long as the damage or destruction occurred in the performance of duty.</a:t>
            </a:r>
          </a:p>
          <a:p>
            <a:endParaRPr lang="en-US" dirty="0"/>
          </a:p>
          <a:p>
            <a:r>
              <a:rPr lang="en-US" dirty="0"/>
              <a:t>Simple exposure to an infectious disease without the occurrence of a work-related injury does not afford coverage.</a:t>
            </a:r>
            <a:endParaRPr lang="en-US" dirty="0">
              <a:solidFill>
                <a:srgbClr val="FF0000"/>
              </a:solidFill>
            </a:endParaRPr>
          </a:p>
          <a:p>
            <a:endParaRPr lang="en-US" dirty="0"/>
          </a:p>
          <a:p>
            <a:r>
              <a:rPr lang="en-US" dirty="0"/>
              <a:t>Similarly, fear of exposure to an infectious agent does not entitle the employee to benefits if no definable injury has occurred.</a:t>
            </a:r>
          </a:p>
          <a:p>
            <a:endParaRPr lang="en-US" sz="2000" dirty="0"/>
          </a:p>
        </p:txBody>
      </p:sp>
    </p:spTree>
    <p:extLst>
      <p:ext uri="{BB962C8B-B14F-4D97-AF65-F5344CB8AC3E}">
        <p14:creationId xmlns:p14="http://schemas.microsoft.com/office/powerpoint/2010/main" val="257535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E1DAAD637DC24B86B68EA72796CA20" ma:contentTypeVersion="4" ma:contentTypeDescription="Create a new document." ma:contentTypeScope="" ma:versionID="7fd6b96ec1344d375b66fc0ae0b635af">
  <xsd:schema xmlns:xsd="http://www.w3.org/2001/XMLSchema" xmlns:xs="http://www.w3.org/2001/XMLSchema" xmlns:p="http://schemas.microsoft.com/office/2006/metadata/properties" xmlns:ns2="107177f1-2ac0-40d8-9fd3-9c12cdbdf6a8" targetNamespace="http://schemas.microsoft.com/office/2006/metadata/properties" ma:root="true" ma:fieldsID="47043d8888dc34f24198ca11b73ae936" ns2:_="">
    <xsd:import namespace="107177f1-2ac0-40d8-9fd3-9c12cdbdf6a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7177f1-2ac0-40d8-9fd3-9c12cdbdf6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63718B-A04F-4571-B05F-AC2E9E3216DA}">
  <ds:schemaRefs>
    <ds:schemaRef ds:uri="http://schemas.microsoft.com/sharepoint/v3/contenttype/forms"/>
  </ds:schemaRefs>
</ds:datastoreItem>
</file>

<file path=customXml/itemProps2.xml><?xml version="1.0" encoding="utf-8"?>
<ds:datastoreItem xmlns:ds="http://schemas.openxmlformats.org/officeDocument/2006/customXml" ds:itemID="{5C5173C3-B5A3-4884-8ED0-BA1E4F090B5D}">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107177f1-2ac0-40d8-9fd3-9c12cdbdf6a8"/>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35D45F8-321E-4E21-A0FD-B5B49A01F2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7177f1-2ac0-40d8-9fd3-9c12cdbdf6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3811</TotalTime>
  <Words>5042</Words>
  <Application>Microsoft Office PowerPoint</Application>
  <PresentationFormat>On-screen Show (4:3)</PresentationFormat>
  <Paragraphs>450</Paragraphs>
  <Slides>38</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 Unicode MS</vt:lpstr>
      <vt:lpstr>Arial</vt:lpstr>
      <vt:lpstr>Calibri</vt:lpstr>
      <vt:lpstr>Courier New</vt:lpstr>
      <vt:lpstr>Helvetica</vt:lpstr>
      <vt:lpstr>Wingdings</vt:lpstr>
      <vt:lpstr>Office Theme</vt:lpstr>
      <vt:lpstr>Workers’ Compensation  Supervisory Training</vt:lpstr>
      <vt:lpstr>Training Objectives</vt:lpstr>
      <vt:lpstr>Supervisor’s Role</vt:lpstr>
      <vt:lpstr>Frequently Used Acronyms</vt:lpstr>
      <vt:lpstr>Frequently Used Forms</vt:lpstr>
      <vt:lpstr>FECA Overview</vt:lpstr>
      <vt:lpstr>OWCP Overview</vt:lpstr>
      <vt:lpstr>When to Disclose OWCP Information</vt:lpstr>
      <vt:lpstr>Coverage under FECA</vt:lpstr>
      <vt:lpstr>Requirements for Coverage</vt:lpstr>
      <vt:lpstr>Timeliness</vt:lpstr>
      <vt:lpstr>Federal/Civilian Employee </vt:lpstr>
      <vt:lpstr>Fact of Injury</vt:lpstr>
      <vt:lpstr>Performance of Duty</vt:lpstr>
      <vt:lpstr>Causal Relationship</vt:lpstr>
      <vt:lpstr>Challenging/Controverting Validity of a Claim</vt:lpstr>
      <vt:lpstr>Potential Topics that may Impact Validity of a Claim</vt:lpstr>
      <vt:lpstr>Traumatic Injury (CA-1) vs.  Occupational Disease (CA-2) 1 of 2</vt:lpstr>
      <vt:lpstr>Traumatic Injury (CA-1) vs.  Occupational Disease (CA-2) 2 of 2</vt:lpstr>
      <vt:lpstr>Authorizing Treatment using CA-16 Form</vt:lpstr>
      <vt:lpstr>Types of Benefits</vt:lpstr>
      <vt:lpstr>Types of Benefits cont.</vt:lpstr>
      <vt:lpstr>Knowledge Check</vt:lpstr>
      <vt:lpstr>What would you do?</vt:lpstr>
      <vt:lpstr>Fraud Indicators</vt:lpstr>
      <vt:lpstr>Cost of Workers Compensation</vt:lpstr>
      <vt:lpstr>What Supervisor Should Do When an Injury Occurs</vt:lpstr>
      <vt:lpstr>Continuation of Pay (COP) Eligibility</vt:lpstr>
      <vt:lpstr>Documentation Needed to Support COP Entitlement</vt:lpstr>
      <vt:lpstr>Controverting COP</vt:lpstr>
      <vt:lpstr>Employee Remains Incapacitated Following COP Period</vt:lpstr>
      <vt:lpstr>Supervisor’s Responsibilities</vt:lpstr>
      <vt:lpstr>Supervisor Responsibilities</vt:lpstr>
      <vt:lpstr>Following up with Employee</vt:lpstr>
      <vt:lpstr>What if the Injured Employee has Restrictions?</vt:lpstr>
      <vt:lpstr>What if the Employee Returns Part-Time?</vt:lpstr>
      <vt:lpstr>What if the Employee is unable to Return to their Regular Duties?</vt:lpstr>
      <vt:lpstr>RECAP of the Supervisor’s  Role in Workers’ Compensation</vt:lpstr>
    </vt:vector>
  </TitlesOfParts>
  <Company>DOI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Supervisor's Role in Workers Compensation</dc:title>
  <dc:creator>Pursley Martin</dc:creator>
  <cp:lastModifiedBy>Kristen Smith</cp:lastModifiedBy>
  <cp:revision>242</cp:revision>
  <cp:lastPrinted>2018-06-04T21:39:10Z</cp:lastPrinted>
  <dcterms:created xsi:type="dcterms:W3CDTF">2017-05-22T12:03:10Z</dcterms:created>
  <dcterms:modified xsi:type="dcterms:W3CDTF">2020-09-30T15:15:32Z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0x010100C5E1DAAD637DC24B86B68EA72796CA20</vt:lpwstr>
  </property>
</Properties>
</file>