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21"/>
  </p:notesMasterIdLst>
  <p:handoutMasterIdLst>
    <p:handoutMasterId r:id="rId22"/>
  </p:handoutMasterIdLst>
  <p:sldIdLst>
    <p:sldId id="257" r:id="rId3"/>
    <p:sldId id="286" r:id="rId4"/>
    <p:sldId id="288" r:id="rId5"/>
    <p:sldId id="289" r:id="rId6"/>
    <p:sldId id="271" r:id="rId7"/>
    <p:sldId id="299" r:id="rId8"/>
    <p:sldId id="298" r:id="rId9"/>
    <p:sldId id="272" r:id="rId10"/>
    <p:sldId id="294" r:id="rId11"/>
    <p:sldId id="295" r:id="rId12"/>
    <p:sldId id="296" r:id="rId13"/>
    <p:sldId id="303" r:id="rId14"/>
    <p:sldId id="304" r:id="rId15"/>
    <p:sldId id="274" r:id="rId16"/>
    <p:sldId id="305" r:id="rId17"/>
    <p:sldId id="275" r:id="rId18"/>
    <p:sldId id="276"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899"/>
    <a:srgbClr val="F5A192"/>
    <a:srgbClr val="FFACA9"/>
    <a:srgbClr val="FF4C41"/>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08" autoAdjust="0"/>
    <p:restoredTop sz="94697"/>
  </p:normalViewPr>
  <p:slideViewPr>
    <p:cSldViewPr snapToGrid="0">
      <p:cViewPr varScale="1">
        <p:scale>
          <a:sx n="86" d="100"/>
          <a:sy n="86" d="100"/>
        </p:scale>
        <p:origin x="126" y="360"/>
      </p:cViewPr>
      <p:guideLst>
        <p:guide orient="horz" pos="2448"/>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p:scale>
          <a:sx n="110" d="100"/>
          <a:sy n="110" d="100"/>
        </p:scale>
        <p:origin x="1902" y="-179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6372A7-53DC-994C-8E21-0187B6E6801E}" type="doc">
      <dgm:prSet loTypeId="urn:microsoft.com/office/officeart/2005/8/layout/funnel1" loCatId="" qsTypeId="urn:microsoft.com/office/officeart/2005/8/quickstyle/3D1" qsCatId="3D" csTypeId="urn:microsoft.com/office/officeart/2005/8/colors/colorful1" csCatId="colorful" phldr="1"/>
      <dgm:spPr/>
      <dgm:t>
        <a:bodyPr/>
        <a:lstStyle/>
        <a:p>
          <a:endParaRPr lang="en-US"/>
        </a:p>
      </dgm:t>
    </dgm:pt>
    <dgm:pt modelId="{070D2A11-21EA-4648-8737-0243B7567506}">
      <dgm:prSet phldrT="[Text]"/>
      <dgm:spPr/>
      <dgm:t>
        <a:bodyPr/>
        <a:lstStyle/>
        <a:p>
          <a:r>
            <a:rPr lang="en-US" dirty="0" smtClean="0"/>
            <a:t> </a:t>
          </a:r>
          <a:endParaRPr lang="en-US" dirty="0"/>
        </a:p>
      </dgm:t>
    </dgm:pt>
    <dgm:pt modelId="{DFE1965A-5F48-0540-95DA-912738428C9C}" type="parTrans" cxnId="{ABC0708E-E88D-D440-8733-4BFF3547E047}">
      <dgm:prSet/>
      <dgm:spPr/>
      <dgm:t>
        <a:bodyPr/>
        <a:lstStyle/>
        <a:p>
          <a:endParaRPr lang="en-US"/>
        </a:p>
      </dgm:t>
    </dgm:pt>
    <dgm:pt modelId="{03AF2B71-6A69-6240-ADC3-2835DC8D0F41}" type="sibTrans" cxnId="{ABC0708E-E88D-D440-8733-4BFF3547E047}">
      <dgm:prSet/>
      <dgm:spPr/>
      <dgm:t>
        <a:bodyPr/>
        <a:lstStyle/>
        <a:p>
          <a:endParaRPr lang="en-US"/>
        </a:p>
      </dgm:t>
    </dgm:pt>
    <dgm:pt modelId="{E106C857-BCC5-A04C-981A-5AA043C8139D}">
      <dgm:prSet phldrT="[Text]"/>
      <dgm:spPr/>
      <dgm:t>
        <a:bodyPr/>
        <a:lstStyle/>
        <a:p>
          <a:r>
            <a:rPr lang="en-US" dirty="0" smtClean="0"/>
            <a:t> </a:t>
          </a:r>
          <a:endParaRPr lang="en-US" dirty="0"/>
        </a:p>
      </dgm:t>
    </dgm:pt>
    <dgm:pt modelId="{B823A57F-04EC-A340-ADCC-A0886F1010EB}" type="parTrans" cxnId="{184A0BFA-1F87-E04B-838F-5213E0670959}">
      <dgm:prSet/>
      <dgm:spPr/>
      <dgm:t>
        <a:bodyPr/>
        <a:lstStyle/>
        <a:p>
          <a:endParaRPr lang="en-US"/>
        </a:p>
      </dgm:t>
    </dgm:pt>
    <dgm:pt modelId="{05ADA25B-B542-4645-8B42-26EDD8500A21}" type="sibTrans" cxnId="{184A0BFA-1F87-E04B-838F-5213E0670959}">
      <dgm:prSet/>
      <dgm:spPr/>
      <dgm:t>
        <a:bodyPr/>
        <a:lstStyle/>
        <a:p>
          <a:endParaRPr lang="en-US"/>
        </a:p>
      </dgm:t>
    </dgm:pt>
    <dgm:pt modelId="{D13ED892-1973-D94D-9A6F-7C140094C9F4}">
      <dgm:prSet phldrT="[Text]"/>
      <dgm:spPr/>
      <dgm:t>
        <a:bodyPr/>
        <a:lstStyle/>
        <a:p>
          <a:r>
            <a:rPr lang="en-US" dirty="0" smtClean="0"/>
            <a:t> </a:t>
          </a:r>
          <a:endParaRPr lang="en-US" dirty="0"/>
        </a:p>
      </dgm:t>
    </dgm:pt>
    <dgm:pt modelId="{9B81A4B5-5E5A-864D-A152-6D53B89554D4}" type="parTrans" cxnId="{22722A05-7428-4447-B34B-741D27D150AB}">
      <dgm:prSet/>
      <dgm:spPr/>
      <dgm:t>
        <a:bodyPr/>
        <a:lstStyle/>
        <a:p>
          <a:endParaRPr lang="en-US"/>
        </a:p>
      </dgm:t>
    </dgm:pt>
    <dgm:pt modelId="{37724A1C-8063-2042-879E-1F7AFD392E9D}" type="sibTrans" cxnId="{22722A05-7428-4447-B34B-741D27D150AB}">
      <dgm:prSet/>
      <dgm:spPr/>
      <dgm:t>
        <a:bodyPr/>
        <a:lstStyle/>
        <a:p>
          <a:endParaRPr lang="en-US"/>
        </a:p>
      </dgm:t>
    </dgm:pt>
    <dgm:pt modelId="{94BE38D1-3FFD-DD43-B893-153DB14E969B}">
      <dgm:prSet phldrT="[Text]"/>
      <dgm:spPr/>
      <dgm:t>
        <a:bodyPr/>
        <a:lstStyle/>
        <a:p>
          <a:r>
            <a:rPr lang="en-US" dirty="0" smtClean="0"/>
            <a:t> </a:t>
          </a:r>
          <a:endParaRPr lang="en-US" dirty="0"/>
        </a:p>
      </dgm:t>
    </dgm:pt>
    <dgm:pt modelId="{09B7BE8F-619D-B748-9FD9-E874E434B698}" type="parTrans" cxnId="{D01E328F-7C67-0D4D-AA2A-E6E33384DC2F}">
      <dgm:prSet/>
      <dgm:spPr/>
      <dgm:t>
        <a:bodyPr/>
        <a:lstStyle/>
        <a:p>
          <a:endParaRPr lang="en-US"/>
        </a:p>
      </dgm:t>
    </dgm:pt>
    <dgm:pt modelId="{2D98C223-4401-9C49-9EC6-D47D6B888B47}" type="sibTrans" cxnId="{D01E328F-7C67-0D4D-AA2A-E6E33384DC2F}">
      <dgm:prSet/>
      <dgm:spPr/>
      <dgm:t>
        <a:bodyPr/>
        <a:lstStyle/>
        <a:p>
          <a:endParaRPr lang="en-US"/>
        </a:p>
      </dgm:t>
    </dgm:pt>
    <dgm:pt modelId="{2D5026B5-2F58-0A45-8042-4FC768708A2B}" type="pres">
      <dgm:prSet presAssocID="{4D6372A7-53DC-994C-8E21-0187B6E6801E}" presName="Name0" presStyleCnt="0">
        <dgm:presLayoutVars>
          <dgm:chMax val="4"/>
          <dgm:resizeHandles val="exact"/>
        </dgm:presLayoutVars>
      </dgm:prSet>
      <dgm:spPr/>
      <dgm:t>
        <a:bodyPr/>
        <a:lstStyle/>
        <a:p>
          <a:endParaRPr lang="en-US"/>
        </a:p>
      </dgm:t>
    </dgm:pt>
    <dgm:pt modelId="{D55B2DEC-A289-B74E-99EC-8AD053A54867}" type="pres">
      <dgm:prSet presAssocID="{4D6372A7-53DC-994C-8E21-0187B6E6801E}" presName="ellipse" presStyleLbl="trBgShp" presStyleIdx="0" presStyleCnt="1"/>
      <dgm:spPr/>
    </dgm:pt>
    <dgm:pt modelId="{3BF18FD3-F097-BF46-BEFF-C3B514D81C1D}" type="pres">
      <dgm:prSet presAssocID="{4D6372A7-53DC-994C-8E21-0187B6E6801E}" presName="arrow1" presStyleLbl="fgShp" presStyleIdx="0" presStyleCnt="1"/>
      <dgm:spPr/>
    </dgm:pt>
    <dgm:pt modelId="{9F7D9531-4C5D-2945-959A-ACF144D75861}" type="pres">
      <dgm:prSet presAssocID="{4D6372A7-53DC-994C-8E21-0187B6E6801E}" presName="rectangle" presStyleLbl="revTx" presStyleIdx="0" presStyleCnt="1">
        <dgm:presLayoutVars>
          <dgm:bulletEnabled val="1"/>
        </dgm:presLayoutVars>
      </dgm:prSet>
      <dgm:spPr/>
      <dgm:t>
        <a:bodyPr/>
        <a:lstStyle/>
        <a:p>
          <a:endParaRPr lang="en-US"/>
        </a:p>
      </dgm:t>
    </dgm:pt>
    <dgm:pt modelId="{067908D7-541A-E641-BF1B-74EA02E46CE8}" type="pres">
      <dgm:prSet presAssocID="{E106C857-BCC5-A04C-981A-5AA043C8139D}" presName="item1" presStyleLbl="node1" presStyleIdx="0" presStyleCnt="3">
        <dgm:presLayoutVars>
          <dgm:bulletEnabled val="1"/>
        </dgm:presLayoutVars>
      </dgm:prSet>
      <dgm:spPr/>
      <dgm:t>
        <a:bodyPr/>
        <a:lstStyle/>
        <a:p>
          <a:endParaRPr lang="en-US"/>
        </a:p>
      </dgm:t>
    </dgm:pt>
    <dgm:pt modelId="{38CA08D0-7E51-9946-B8C5-C093BA640725}" type="pres">
      <dgm:prSet presAssocID="{D13ED892-1973-D94D-9A6F-7C140094C9F4}" presName="item2" presStyleLbl="node1" presStyleIdx="1" presStyleCnt="3">
        <dgm:presLayoutVars>
          <dgm:bulletEnabled val="1"/>
        </dgm:presLayoutVars>
      </dgm:prSet>
      <dgm:spPr/>
      <dgm:t>
        <a:bodyPr/>
        <a:lstStyle/>
        <a:p>
          <a:endParaRPr lang="en-US"/>
        </a:p>
      </dgm:t>
    </dgm:pt>
    <dgm:pt modelId="{34F3142D-5F6D-B941-A76C-0765FB52977F}" type="pres">
      <dgm:prSet presAssocID="{94BE38D1-3FFD-DD43-B893-153DB14E969B}" presName="item3" presStyleLbl="node1" presStyleIdx="2" presStyleCnt="3">
        <dgm:presLayoutVars>
          <dgm:bulletEnabled val="1"/>
        </dgm:presLayoutVars>
      </dgm:prSet>
      <dgm:spPr/>
      <dgm:t>
        <a:bodyPr/>
        <a:lstStyle/>
        <a:p>
          <a:endParaRPr lang="en-US"/>
        </a:p>
      </dgm:t>
    </dgm:pt>
    <dgm:pt modelId="{D30D640A-E9E5-EF48-B235-C875B87A611B}" type="pres">
      <dgm:prSet presAssocID="{4D6372A7-53DC-994C-8E21-0187B6E6801E}" presName="funnel" presStyleLbl="trAlignAcc1" presStyleIdx="0" presStyleCnt="1" custLinFactNeighborX="516" custLinFactNeighborY="-6357"/>
      <dgm:spPr/>
    </dgm:pt>
  </dgm:ptLst>
  <dgm:cxnLst>
    <dgm:cxn modelId="{ABC0708E-E88D-D440-8733-4BFF3547E047}" srcId="{4D6372A7-53DC-994C-8E21-0187B6E6801E}" destId="{070D2A11-21EA-4648-8737-0243B7567506}" srcOrd="0" destOrd="0" parTransId="{DFE1965A-5F48-0540-95DA-912738428C9C}" sibTransId="{03AF2B71-6A69-6240-ADC3-2835DC8D0F41}"/>
    <dgm:cxn modelId="{184A0BFA-1F87-E04B-838F-5213E0670959}" srcId="{4D6372A7-53DC-994C-8E21-0187B6E6801E}" destId="{E106C857-BCC5-A04C-981A-5AA043C8139D}" srcOrd="1" destOrd="0" parTransId="{B823A57F-04EC-A340-ADCC-A0886F1010EB}" sibTransId="{05ADA25B-B542-4645-8B42-26EDD8500A21}"/>
    <dgm:cxn modelId="{6E435009-5EF5-1A4E-881A-D52FAB98A7BB}" type="presOf" srcId="{E106C857-BCC5-A04C-981A-5AA043C8139D}" destId="{38CA08D0-7E51-9946-B8C5-C093BA640725}" srcOrd="0" destOrd="0" presId="urn:microsoft.com/office/officeart/2005/8/layout/funnel1"/>
    <dgm:cxn modelId="{EC03D657-EDA6-E746-A581-A3F9EAFF75D0}" type="presOf" srcId="{4D6372A7-53DC-994C-8E21-0187B6E6801E}" destId="{2D5026B5-2F58-0A45-8042-4FC768708A2B}" srcOrd="0" destOrd="0" presId="urn:microsoft.com/office/officeart/2005/8/layout/funnel1"/>
    <dgm:cxn modelId="{D01E328F-7C67-0D4D-AA2A-E6E33384DC2F}" srcId="{4D6372A7-53DC-994C-8E21-0187B6E6801E}" destId="{94BE38D1-3FFD-DD43-B893-153DB14E969B}" srcOrd="3" destOrd="0" parTransId="{09B7BE8F-619D-B748-9FD9-E874E434B698}" sibTransId="{2D98C223-4401-9C49-9EC6-D47D6B888B47}"/>
    <dgm:cxn modelId="{A0C83622-B00E-0147-A4EF-29CB8126B09B}" type="presOf" srcId="{070D2A11-21EA-4648-8737-0243B7567506}" destId="{34F3142D-5F6D-B941-A76C-0765FB52977F}" srcOrd="0" destOrd="0" presId="urn:microsoft.com/office/officeart/2005/8/layout/funnel1"/>
    <dgm:cxn modelId="{22722A05-7428-4447-B34B-741D27D150AB}" srcId="{4D6372A7-53DC-994C-8E21-0187B6E6801E}" destId="{D13ED892-1973-D94D-9A6F-7C140094C9F4}" srcOrd="2" destOrd="0" parTransId="{9B81A4B5-5E5A-864D-A152-6D53B89554D4}" sibTransId="{37724A1C-8063-2042-879E-1F7AFD392E9D}"/>
    <dgm:cxn modelId="{DA95154A-067B-E84F-AD0F-7A171043A599}" type="presOf" srcId="{D13ED892-1973-D94D-9A6F-7C140094C9F4}" destId="{067908D7-541A-E641-BF1B-74EA02E46CE8}" srcOrd="0" destOrd="0" presId="urn:microsoft.com/office/officeart/2005/8/layout/funnel1"/>
    <dgm:cxn modelId="{721B427B-5E80-784E-A3BE-2089DBCBE3A5}" type="presOf" srcId="{94BE38D1-3FFD-DD43-B893-153DB14E969B}" destId="{9F7D9531-4C5D-2945-959A-ACF144D75861}" srcOrd="0" destOrd="0" presId="urn:microsoft.com/office/officeart/2005/8/layout/funnel1"/>
    <dgm:cxn modelId="{27B1F3EC-23FF-9745-83A7-7A423FF3508C}" type="presParOf" srcId="{2D5026B5-2F58-0A45-8042-4FC768708A2B}" destId="{D55B2DEC-A289-B74E-99EC-8AD053A54867}" srcOrd="0" destOrd="0" presId="urn:microsoft.com/office/officeart/2005/8/layout/funnel1"/>
    <dgm:cxn modelId="{A71475B0-8DEC-C24A-B00E-6F6B83538DFE}" type="presParOf" srcId="{2D5026B5-2F58-0A45-8042-4FC768708A2B}" destId="{3BF18FD3-F097-BF46-BEFF-C3B514D81C1D}" srcOrd="1" destOrd="0" presId="urn:microsoft.com/office/officeart/2005/8/layout/funnel1"/>
    <dgm:cxn modelId="{62020A3B-55D5-0B4A-AA17-1C03BF54C516}" type="presParOf" srcId="{2D5026B5-2F58-0A45-8042-4FC768708A2B}" destId="{9F7D9531-4C5D-2945-959A-ACF144D75861}" srcOrd="2" destOrd="0" presId="urn:microsoft.com/office/officeart/2005/8/layout/funnel1"/>
    <dgm:cxn modelId="{BA758559-85EE-4B45-AA5B-79A0E629ADED}" type="presParOf" srcId="{2D5026B5-2F58-0A45-8042-4FC768708A2B}" destId="{067908D7-541A-E641-BF1B-74EA02E46CE8}" srcOrd="3" destOrd="0" presId="urn:microsoft.com/office/officeart/2005/8/layout/funnel1"/>
    <dgm:cxn modelId="{37FC652E-7A38-1543-8413-24BF9C6E4EBE}" type="presParOf" srcId="{2D5026B5-2F58-0A45-8042-4FC768708A2B}" destId="{38CA08D0-7E51-9946-B8C5-C093BA640725}" srcOrd="4" destOrd="0" presId="urn:microsoft.com/office/officeart/2005/8/layout/funnel1"/>
    <dgm:cxn modelId="{73F6502F-771E-EA45-83E9-D401ED850ACA}" type="presParOf" srcId="{2D5026B5-2F58-0A45-8042-4FC768708A2B}" destId="{34F3142D-5F6D-B941-A76C-0765FB52977F}" srcOrd="5" destOrd="0" presId="urn:microsoft.com/office/officeart/2005/8/layout/funnel1"/>
    <dgm:cxn modelId="{B7F9B3D7-D5E1-4442-B910-00B1C73A850D}" type="presParOf" srcId="{2D5026B5-2F58-0A45-8042-4FC768708A2B}" destId="{D30D640A-E9E5-EF48-B235-C875B87A611B}" srcOrd="6" destOrd="0" presId="urn:microsoft.com/office/officeart/2005/8/layout/funnel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239D6E-3083-1045-94B9-784769F5BEE5}" type="doc">
      <dgm:prSet loTypeId="urn:microsoft.com/office/officeart/2005/8/layout/cycle2" loCatId="" qsTypeId="urn:microsoft.com/office/officeart/2005/8/quickstyle/3D1" qsCatId="3D" csTypeId="urn:microsoft.com/office/officeart/2005/8/colors/colorful1" csCatId="colorful" phldr="1"/>
      <dgm:spPr/>
      <dgm:t>
        <a:bodyPr/>
        <a:lstStyle/>
        <a:p>
          <a:endParaRPr lang="en-US"/>
        </a:p>
      </dgm:t>
    </dgm:pt>
    <dgm:pt modelId="{416A45C7-A293-D741-AD21-7A3F6FA3C7D5}">
      <dgm:prSet phldrT="[Text]"/>
      <dgm:spPr>
        <a:effectLst>
          <a:outerShdw blurRad="50800" dist="38100" dir="2700000" algn="tl" rotWithShape="0">
            <a:prstClr val="black">
              <a:alpha val="80000"/>
            </a:prstClr>
          </a:outerShdw>
        </a:effectLst>
      </dgm:spPr>
      <dgm:t>
        <a:bodyPr/>
        <a:lstStyle/>
        <a:p>
          <a:r>
            <a:rPr lang="en-US" dirty="0" smtClean="0"/>
            <a:t> </a:t>
          </a:r>
          <a:endParaRPr lang="en-US" dirty="0"/>
        </a:p>
      </dgm:t>
    </dgm:pt>
    <dgm:pt modelId="{0456B127-6B73-6249-817F-CCE03FBDAEBD}" type="parTrans" cxnId="{46672776-58D9-A441-88CD-28D3EE456A96}">
      <dgm:prSet/>
      <dgm:spPr/>
      <dgm:t>
        <a:bodyPr/>
        <a:lstStyle/>
        <a:p>
          <a:endParaRPr lang="en-US"/>
        </a:p>
      </dgm:t>
    </dgm:pt>
    <dgm:pt modelId="{B00DC546-F815-7A4E-8324-2F525B146CB7}" type="sibTrans" cxnId="{46672776-58D9-A441-88CD-28D3EE456A96}">
      <dgm:prSet/>
      <dgm:spPr>
        <a:effectLst>
          <a:outerShdw blurRad="50800" dist="38100" dir="2700000" algn="tl" rotWithShape="0">
            <a:prstClr val="black">
              <a:alpha val="80000"/>
            </a:prstClr>
          </a:outerShdw>
        </a:effectLst>
      </dgm:spPr>
      <dgm:t>
        <a:bodyPr/>
        <a:lstStyle/>
        <a:p>
          <a:endParaRPr lang="en-US"/>
        </a:p>
      </dgm:t>
    </dgm:pt>
    <dgm:pt modelId="{C764608D-EF16-5642-B7C6-572C2B352355}">
      <dgm:prSet phldrT="[Text]"/>
      <dgm:spPr>
        <a:solidFill>
          <a:srgbClr val="FF0000"/>
        </a:solidFill>
        <a:effectLst>
          <a:outerShdw blurRad="50800" dist="38100" dir="2700000" algn="tl" rotWithShape="0">
            <a:prstClr val="black">
              <a:alpha val="80000"/>
            </a:prstClr>
          </a:outerShdw>
        </a:effectLst>
      </dgm:spPr>
      <dgm:t>
        <a:bodyPr/>
        <a:lstStyle/>
        <a:p>
          <a:r>
            <a:rPr lang="en-US" dirty="0" smtClean="0"/>
            <a:t> </a:t>
          </a:r>
          <a:endParaRPr lang="en-US" dirty="0"/>
        </a:p>
      </dgm:t>
    </dgm:pt>
    <dgm:pt modelId="{42728794-D9DD-7F4E-9C5D-8FC025B25B7F}" type="parTrans" cxnId="{D26F8C90-DB47-544F-90B9-A5DB0777C005}">
      <dgm:prSet/>
      <dgm:spPr/>
      <dgm:t>
        <a:bodyPr/>
        <a:lstStyle/>
        <a:p>
          <a:endParaRPr lang="en-US"/>
        </a:p>
      </dgm:t>
    </dgm:pt>
    <dgm:pt modelId="{5A54A3D3-119B-ED44-BF7D-C7912ACA1456}" type="sibTrans" cxnId="{D26F8C90-DB47-544F-90B9-A5DB0777C005}">
      <dgm:prSet/>
      <dgm:spPr/>
      <dgm:t>
        <a:bodyPr/>
        <a:lstStyle/>
        <a:p>
          <a:endParaRPr lang="en-US"/>
        </a:p>
      </dgm:t>
    </dgm:pt>
    <dgm:pt modelId="{23F4B0E2-5375-C24E-B961-1C7581FFB927}">
      <dgm:prSet phldrT="[Text]"/>
      <dgm:spPr>
        <a:effectLst>
          <a:outerShdw blurRad="50800" dist="38100" dir="2700000" algn="tl" rotWithShape="0">
            <a:prstClr val="black">
              <a:alpha val="80000"/>
            </a:prstClr>
          </a:outerShdw>
        </a:effectLst>
      </dgm:spPr>
      <dgm:t>
        <a:bodyPr/>
        <a:lstStyle/>
        <a:p>
          <a:r>
            <a:rPr lang="en-US" dirty="0" smtClean="0"/>
            <a:t> </a:t>
          </a:r>
          <a:endParaRPr lang="en-US" dirty="0"/>
        </a:p>
      </dgm:t>
    </dgm:pt>
    <dgm:pt modelId="{216AA669-CEE2-4D4C-AFC7-98FEE29C7D69}" type="parTrans" cxnId="{6236CA94-79DB-4E49-B704-663D84DF8305}">
      <dgm:prSet/>
      <dgm:spPr/>
      <dgm:t>
        <a:bodyPr/>
        <a:lstStyle/>
        <a:p>
          <a:endParaRPr lang="en-US"/>
        </a:p>
      </dgm:t>
    </dgm:pt>
    <dgm:pt modelId="{A4AB1D48-F6FA-DB48-81C6-3CA401A6468E}" type="sibTrans" cxnId="{6236CA94-79DB-4E49-B704-663D84DF8305}">
      <dgm:prSet/>
      <dgm:spPr>
        <a:effectLst>
          <a:outerShdw blurRad="50800" dist="38100" dir="2700000" algn="tl" rotWithShape="0">
            <a:prstClr val="black">
              <a:alpha val="80000"/>
            </a:prstClr>
          </a:outerShdw>
        </a:effectLst>
      </dgm:spPr>
      <dgm:t>
        <a:bodyPr/>
        <a:lstStyle/>
        <a:p>
          <a:endParaRPr lang="en-US"/>
        </a:p>
      </dgm:t>
    </dgm:pt>
    <dgm:pt modelId="{72DE0E90-7D6A-464E-8B1B-4474C7D9D382}">
      <dgm:prSet phldrT="[Text]"/>
      <dgm:spPr>
        <a:effectLst>
          <a:outerShdw blurRad="50800" dist="38100" dir="2700000" algn="tl" rotWithShape="0">
            <a:prstClr val="black">
              <a:alpha val="80000"/>
            </a:prstClr>
          </a:outerShdw>
        </a:effectLst>
      </dgm:spPr>
      <dgm:t>
        <a:bodyPr/>
        <a:lstStyle/>
        <a:p>
          <a:r>
            <a:rPr lang="en-US" dirty="0" smtClean="0"/>
            <a:t> </a:t>
          </a:r>
          <a:endParaRPr lang="en-US" dirty="0"/>
        </a:p>
      </dgm:t>
    </dgm:pt>
    <dgm:pt modelId="{46F8613B-AE02-6D49-AE8A-B87BF29DC086}" type="parTrans" cxnId="{2674B57B-AEFF-A44A-9E53-5E88488183A3}">
      <dgm:prSet/>
      <dgm:spPr/>
      <dgm:t>
        <a:bodyPr/>
        <a:lstStyle/>
        <a:p>
          <a:endParaRPr lang="en-US"/>
        </a:p>
      </dgm:t>
    </dgm:pt>
    <dgm:pt modelId="{C7D95F90-5BBF-3B45-8889-8963CA5D22D1}" type="sibTrans" cxnId="{2674B57B-AEFF-A44A-9E53-5E88488183A3}">
      <dgm:prSet/>
      <dgm:spPr>
        <a:effectLst>
          <a:outerShdw blurRad="50800" dist="38100" dir="2700000" algn="tl" rotWithShape="0">
            <a:prstClr val="black">
              <a:alpha val="80000"/>
            </a:prstClr>
          </a:outerShdw>
        </a:effectLst>
      </dgm:spPr>
      <dgm:t>
        <a:bodyPr/>
        <a:lstStyle/>
        <a:p>
          <a:endParaRPr lang="en-US"/>
        </a:p>
      </dgm:t>
    </dgm:pt>
    <dgm:pt modelId="{EC8CE216-8A1C-BF43-BF9C-118840EF4DCE}">
      <dgm:prSet phldrT="[Text]"/>
      <dgm:spPr>
        <a:effectLst>
          <a:outerShdw blurRad="50800" dist="38100" dir="2700000" algn="tl" rotWithShape="0">
            <a:prstClr val="black">
              <a:alpha val="80000"/>
            </a:prstClr>
          </a:outerShdw>
        </a:effectLst>
      </dgm:spPr>
      <dgm:t>
        <a:bodyPr/>
        <a:lstStyle/>
        <a:p>
          <a:r>
            <a:rPr lang="en-US" dirty="0" smtClean="0"/>
            <a:t> </a:t>
          </a:r>
          <a:endParaRPr lang="en-US" dirty="0"/>
        </a:p>
      </dgm:t>
    </dgm:pt>
    <dgm:pt modelId="{1816BE79-FA99-0C4C-99F8-AF443E26FC69}" type="parTrans" cxnId="{E37DCBF9-B4D6-8C44-B89F-F9F4850054B5}">
      <dgm:prSet/>
      <dgm:spPr/>
      <dgm:t>
        <a:bodyPr/>
        <a:lstStyle/>
        <a:p>
          <a:endParaRPr lang="en-US"/>
        </a:p>
      </dgm:t>
    </dgm:pt>
    <dgm:pt modelId="{C970BA49-6BEE-C847-803D-D2AC976F110C}" type="sibTrans" cxnId="{E37DCBF9-B4D6-8C44-B89F-F9F4850054B5}">
      <dgm:prSet/>
      <dgm:spPr>
        <a:effectLst>
          <a:outerShdw blurRad="50800" dist="38100" dir="2700000" algn="tl" rotWithShape="0">
            <a:prstClr val="black">
              <a:alpha val="80000"/>
            </a:prstClr>
          </a:outerShdw>
        </a:effectLst>
      </dgm:spPr>
      <dgm:t>
        <a:bodyPr/>
        <a:lstStyle/>
        <a:p>
          <a:endParaRPr lang="en-US"/>
        </a:p>
      </dgm:t>
    </dgm:pt>
    <dgm:pt modelId="{9AE77103-1D2E-AB4C-8A28-F14956F0D454}" type="pres">
      <dgm:prSet presAssocID="{7A239D6E-3083-1045-94B9-784769F5BEE5}" presName="cycle" presStyleCnt="0">
        <dgm:presLayoutVars>
          <dgm:dir/>
          <dgm:resizeHandles val="exact"/>
        </dgm:presLayoutVars>
      </dgm:prSet>
      <dgm:spPr/>
      <dgm:t>
        <a:bodyPr/>
        <a:lstStyle/>
        <a:p>
          <a:endParaRPr lang="en-US"/>
        </a:p>
      </dgm:t>
    </dgm:pt>
    <dgm:pt modelId="{09E93F2A-31ED-7442-8934-7D7AD71E36EC}" type="pres">
      <dgm:prSet presAssocID="{416A45C7-A293-D741-AD21-7A3F6FA3C7D5}" presName="node" presStyleLbl="node1" presStyleIdx="0" presStyleCnt="5">
        <dgm:presLayoutVars>
          <dgm:bulletEnabled val="1"/>
        </dgm:presLayoutVars>
      </dgm:prSet>
      <dgm:spPr/>
      <dgm:t>
        <a:bodyPr/>
        <a:lstStyle/>
        <a:p>
          <a:endParaRPr lang="en-US"/>
        </a:p>
      </dgm:t>
    </dgm:pt>
    <dgm:pt modelId="{324DFBB8-EABF-BA4A-8C8D-E7BD40C070CC}" type="pres">
      <dgm:prSet presAssocID="{B00DC546-F815-7A4E-8324-2F525B146CB7}" presName="sibTrans" presStyleLbl="sibTrans2D1" presStyleIdx="0" presStyleCnt="5"/>
      <dgm:spPr/>
      <dgm:t>
        <a:bodyPr/>
        <a:lstStyle/>
        <a:p>
          <a:endParaRPr lang="en-US"/>
        </a:p>
      </dgm:t>
    </dgm:pt>
    <dgm:pt modelId="{2BA9E498-2A02-A048-89BB-32577D89A689}" type="pres">
      <dgm:prSet presAssocID="{B00DC546-F815-7A4E-8324-2F525B146CB7}" presName="connectorText" presStyleLbl="sibTrans2D1" presStyleIdx="0" presStyleCnt="5"/>
      <dgm:spPr/>
      <dgm:t>
        <a:bodyPr/>
        <a:lstStyle/>
        <a:p>
          <a:endParaRPr lang="en-US"/>
        </a:p>
      </dgm:t>
    </dgm:pt>
    <dgm:pt modelId="{01927C09-2329-0142-A500-BB81DFD59732}" type="pres">
      <dgm:prSet presAssocID="{C764608D-EF16-5642-B7C6-572C2B352355}" presName="node" presStyleLbl="node1" presStyleIdx="1" presStyleCnt="5">
        <dgm:presLayoutVars>
          <dgm:bulletEnabled val="1"/>
        </dgm:presLayoutVars>
      </dgm:prSet>
      <dgm:spPr/>
      <dgm:t>
        <a:bodyPr/>
        <a:lstStyle/>
        <a:p>
          <a:endParaRPr lang="en-US"/>
        </a:p>
      </dgm:t>
    </dgm:pt>
    <dgm:pt modelId="{AA2ECFFB-4470-DF44-B486-4F001933645D}" type="pres">
      <dgm:prSet presAssocID="{5A54A3D3-119B-ED44-BF7D-C7912ACA1456}" presName="sibTrans" presStyleLbl="sibTrans2D1" presStyleIdx="1" presStyleCnt="5"/>
      <dgm:spPr/>
      <dgm:t>
        <a:bodyPr/>
        <a:lstStyle/>
        <a:p>
          <a:endParaRPr lang="en-US"/>
        </a:p>
      </dgm:t>
    </dgm:pt>
    <dgm:pt modelId="{7DA89CC9-85C3-E540-B586-EE4B9277DCB7}" type="pres">
      <dgm:prSet presAssocID="{5A54A3D3-119B-ED44-BF7D-C7912ACA1456}" presName="connectorText" presStyleLbl="sibTrans2D1" presStyleIdx="1" presStyleCnt="5"/>
      <dgm:spPr/>
      <dgm:t>
        <a:bodyPr/>
        <a:lstStyle/>
        <a:p>
          <a:endParaRPr lang="en-US"/>
        </a:p>
      </dgm:t>
    </dgm:pt>
    <dgm:pt modelId="{F3255777-894F-6D44-A3F8-AF594BC81949}" type="pres">
      <dgm:prSet presAssocID="{23F4B0E2-5375-C24E-B961-1C7581FFB927}" presName="node" presStyleLbl="node1" presStyleIdx="2" presStyleCnt="5">
        <dgm:presLayoutVars>
          <dgm:bulletEnabled val="1"/>
        </dgm:presLayoutVars>
      </dgm:prSet>
      <dgm:spPr/>
      <dgm:t>
        <a:bodyPr/>
        <a:lstStyle/>
        <a:p>
          <a:endParaRPr lang="en-US"/>
        </a:p>
      </dgm:t>
    </dgm:pt>
    <dgm:pt modelId="{6826132D-99AF-1842-99D6-59658C3C1E5C}" type="pres">
      <dgm:prSet presAssocID="{A4AB1D48-F6FA-DB48-81C6-3CA401A6468E}" presName="sibTrans" presStyleLbl="sibTrans2D1" presStyleIdx="2" presStyleCnt="5"/>
      <dgm:spPr/>
      <dgm:t>
        <a:bodyPr/>
        <a:lstStyle/>
        <a:p>
          <a:endParaRPr lang="en-US"/>
        </a:p>
      </dgm:t>
    </dgm:pt>
    <dgm:pt modelId="{054B8126-4500-F04F-B9D6-36BC1B6D59B1}" type="pres">
      <dgm:prSet presAssocID="{A4AB1D48-F6FA-DB48-81C6-3CA401A6468E}" presName="connectorText" presStyleLbl="sibTrans2D1" presStyleIdx="2" presStyleCnt="5"/>
      <dgm:spPr/>
      <dgm:t>
        <a:bodyPr/>
        <a:lstStyle/>
        <a:p>
          <a:endParaRPr lang="en-US"/>
        </a:p>
      </dgm:t>
    </dgm:pt>
    <dgm:pt modelId="{21ADB275-A44F-EE49-B911-3E839A88E271}" type="pres">
      <dgm:prSet presAssocID="{72DE0E90-7D6A-464E-8B1B-4474C7D9D382}" presName="node" presStyleLbl="node1" presStyleIdx="3" presStyleCnt="5">
        <dgm:presLayoutVars>
          <dgm:bulletEnabled val="1"/>
        </dgm:presLayoutVars>
      </dgm:prSet>
      <dgm:spPr/>
      <dgm:t>
        <a:bodyPr/>
        <a:lstStyle/>
        <a:p>
          <a:endParaRPr lang="en-US"/>
        </a:p>
      </dgm:t>
    </dgm:pt>
    <dgm:pt modelId="{BD45554E-E96B-0E47-AA07-E3654EB64A40}" type="pres">
      <dgm:prSet presAssocID="{C7D95F90-5BBF-3B45-8889-8963CA5D22D1}" presName="sibTrans" presStyleLbl="sibTrans2D1" presStyleIdx="3" presStyleCnt="5"/>
      <dgm:spPr/>
      <dgm:t>
        <a:bodyPr/>
        <a:lstStyle/>
        <a:p>
          <a:endParaRPr lang="en-US"/>
        </a:p>
      </dgm:t>
    </dgm:pt>
    <dgm:pt modelId="{9C3B504A-E757-C545-B699-823DE519F688}" type="pres">
      <dgm:prSet presAssocID="{C7D95F90-5BBF-3B45-8889-8963CA5D22D1}" presName="connectorText" presStyleLbl="sibTrans2D1" presStyleIdx="3" presStyleCnt="5"/>
      <dgm:spPr/>
      <dgm:t>
        <a:bodyPr/>
        <a:lstStyle/>
        <a:p>
          <a:endParaRPr lang="en-US"/>
        </a:p>
      </dgm:t>
    </dgm:pt>
    <dgm:pt modelId="{74B56334-26BF-504E-9298-4340A8CF1FC9}" type="pres">
      <dgm:prSet presAssocID="{EC8CE216-8A1C-BF43-BF9C-118840EF4DCE}" presName="node" presStyleLbl="node1" presStyleIdx="4" presStyleCnt="5">
        <dgm:presLayoutVars>
          <dgm:bulletEnabled val="1"/>
        </dgm:presLayoutVars>
      </dgm:prSet>
      <dgm:spPr/>
      <dgm:t>
        <a:bodyPr/>
        <a:lstStyle/>
        <a:p>
          <a:endParaRPr lang="en-US"/>
        </a:p>
      </dgm:t>
    </dgm:pt>
    <dgm:pt modelId="{67975AA3-EB71-B14D-BD6C-D057FD0D8814}" type="pres">
      <dgm:prSet presAssocID="{C970BA49-6BEE-C847-803D-D2AC976F110C}" presName="sibTrans" presStyleLbl="sibTrans2D1" presStyleIdx="4" presStyleCnt="5"/>
      <dgm:spPr/>
      <dgm:t>
        <a:bodyPr/>
        <a:lstStyle/>
        <a:p>
          <a:endParaRPr lang="en-US"/>
        </a:p>
      </dgm:t>
    </dgm:pt>
    <dgm:pt modelId="{62B0A524-CEBE-DF46-9596-BF503B493F00}" type="pres">
      <dgm:prSet presAssocID="{C970BA49-6BEE-C847-803D-D2AC976F110C}" presName="connectorText" presStyleLbl="sibTrans2D1" presStyleIdx="4" presStyleCnt="5"/>
      <dgm:spPr/>
      <dgm:t>
        <a:bodyPr/>
        <a:lstStyle/>
        <a:p>
          <a:endParaRPr lang="en-US"/>
        </a:p>
      </dgm:t>
    </dgm:pt>
  </dgm:ptLst>
  <dgm:cxnLst>
    <dgm:cxn modelId="{85113C80-7BF3-C94F-85F6-04D6206D3A29}" type="presOf" srcId="{C970BA49-6BEE-C847-803D-D2AC976F110C}" destId="{62B0A524-CEBE-DF46-9596-BF503B493F00}" srcOrd="1" destOrd="0" presId="urn:microsoft.com/office/officeart/2005/8/layout/cycle2"/>
    <dgm:cxn modelId="{AD8F5276-1225-FC49-8B75-6F71F1261A69}" type="presOf" srcId="{5A54A3D3-119B-ED44-BF7D-C7912ACA1456}" destId="{AA2ECFFB-4470-DF44-B486-4F001933645D}" srcOrd="0" destOrd="0" presId="urn:microsoft.com/office/officeart/2005/8/layout/cycle2"/>
    <dgm:cxn modelId="{AB8C6920-7C82-D247-AC74-D0C581B90625}" type="presOf" srcId="{C764608D-EF16-5642-B7C6-572C2B352355}" destId="{01927C09-2329-0142-A500-BB81DFD59732}" srcOrd="0" destOrd="0" presId="urn:microsoft.com/office/officeart/2005/8/layout/cycle2"/>
    <dgm:cxn modelId="{ABB921B5-901C-0944-A874-E8360064B9E0}" type="presOf" srcId="{C7D95F90-5BBF-3B45-8889-8963CA5D22D1}" destId="{BD45554E-E96B-0E47-AA07-E3654EB64A40}" srcOrd="0" destOrd="0" presId="urn:microsoft.com/office/officeart/2005/8/layout/cycle2"/>
    <dgm:cxn modelId="{D6723EDE-812A-244F-9BD1-027AA84CFE8F}" type="presOf" srcId="{A4AB1D48-F6FA-DB48-81C6-3CA401A6468E}" destId="{6826132D-99AF-1842-99D6-59658C3C1E5C}" srcOrd="0" destOrd="0" presId="urn:microsoft.com/office/officeart/2005/8/layout/cycle2"/>
    <dgm:cxn modelId="{8703CB10-B924-DF49-ACA2-70FD8C3E5031}" type="presOf" srcId="{5A54A3D3-119B-ED44-BF7D-C7912ACA1456}" destId="{7DA89CC9-85C3-E540-B586-EE4B9277DCB7}" srcOrd="1" destOrd="0" presId="urn:microsoft.com/office/officeart/2005/8/layout/cycle2"/>
    <dgm:cxn modelId="{D26F8C90-DB47-544F-90B9-A5DB0777C005}" srcId="{7A239D6E-3083-1045-94B9-784769F5BEE5}" destId="{C764608D-EF16-5642-B7C6-572C2B352355}" srcOrd="1" destOrd="0" parTransId="{42728794-D9DD-7F4E-9C5D-8FC025B25B7F}" sibTransId="{5A54A3D3-119B-ED44-BF7D-C7912ACA1456}"/>
    <dgm:cxn modelId="{2674B57B-AEFF-A44A-9E53-5E88488183A3}" srcId="{7A239D6E-3083-1045-94B9-784769F5BEE5}" destId="{72DE0E90-7D6A-464E-8B1B-4474C7D9D382}" srcOrd="3" destOrd="0" parTransId="{46F8613B-AE02-6D49-AE8A-B87BF29DC086}" sibTransId="{C7D95F90-5BBF-3B45-8889-8963CA5D22D1}"/>
    <dgm:cxn modelId="{1847D88A-7FE7-8B46-ABA6-D6F695AFF965}" type="presOf" srcId="{C970BA49-6BEE-C847-803D-D2AC976F110C}" destId="{67975AA3-EB71-B14D-BD6C-D057FD0D8814}" srcOrd="0" destOrd="0" presId="urn:microsoft.com/office/officeart/2005/8/layout/cycle2"/>
    <dgm:cxn modelId="{F8B1911F-B0A5-2D4D-AEAC-27B93633DB85}" type="presOf" srcId="{23F4B0E2-5375-C24E-B961-1C7581FFB927}" destId="{F3255777-894F-6D44-A3F8-AF594BC81949}" srcOrd="0" destOrd="0" presId="urn:microsoft.com/office/officeart/2005/8/layout/cycle2"/>
    <dgm:cxn modelId="{054B6707-0634-894D-888B-0D93F0A87052}" type="presOf" srcId="{7A239D6E-3083-1045-94B9-784769F5BEE5}" destId="{9AE77103-1D2E-AB4C-8A28-F14956F0D454}" srcOrd="0" destOrd="0" presId="urn:microsoft.com/office/officeart/2005/8/layout/cycle2"/>
    <dgm:cxn modelId="{3A55BA80-FF84-2947-81E4-822788EC49F7}" type="presOf" srcId="{72DE0E90-7D6A-464E-8B1B-4474C7D9D382}" destId="{21ADB275-A44F-EE49-B911-3E839A88E271}" srcOrd="0" destOrd="0" presId="urn:microsoft.com/office/officeart/2005/8/layout/cycle2"/>
    <dgm:cxn modelId="{46672776-58D9-A441-88CD-28D3EE456A96}" srcId="{7A239D6E-3083-1045-94B9-784769F5BEE5}" destId="{416A45C7-A293-D741-AD21-7A3F6FA3C7D5}" srcOrd="0" destOrd="0" parTransId="{0456B127-6B73-6249-817F-CCE03FBDAEBD}" sibTransId="{B00DC546-F815-7A4E-8324-2F525B146CB7}"/>
    <dgm:cxn modelId="{138A8715-60BC-7648-BC0E-BC322F6F5529}" type="presOf" srcId="{A4AB1D48-F6FA-DB48-81C6-3CA401A6468E}" destId="{054B8126-4500-F04F-B9D6-36BC1B6D59B1}" srcOrd="1" destOrd="0" presId="urn:microsoft.com/office/officeart/2005/8/layout/cycle2"/>
    <dgm:cxn modelId="{741FC263-66FF-EE4A-8A10-C88015FCA707}" type="presOf" srcId="{416A45C7-A293-D741-AD21-7A3F6FA3C7D5}" destId="{09E93F2A-31ED-7442-8934-7D7AD71E36EC}" srcOrd="0" destOrd="0" presId="urn:microsoft.com/office/officeart/2005/8/layout/cycle2"/>
    <dgm:cxn modelId="{F78A6DCD-E6E9-9F46-9B5B-FE3497F91640}" type="presOf" srcId="{EC8CE216-8A1C-BF43-BF9C-118840EF4DCE}" destId="{74B56334-26BF-504E-9298-4340A8CF1FC9}" srcOrd="0" destOrd="0" presId="urn:microsoft.com/office/officeart/2005/8/layout/cycle2"/>
    <dgm:cxn modelId="{BF05A841-7BDD-024E-AC58-579AAF7E1249}" type="presOf" srcId="{B00DC546-F815-7A4E-8324-2F525B146CB7}" destId="{324DFBB8-EABF-BA4A-8C8D-E7BD40C070CC}" srcOrd="0" destOrd="0" presId="urn:microsoft.com/office/officeart/2005/8/layout/cycle2"/>
    <dgm:cxn modelId="{2BBE585C-DA0F-074D-9AC0-D6A53F187D47}" type="presOf" srcId="{B00DC546-F815-7A4E-8324-2F525B146CB7}" destId="{2BA9E498-2A02-A048-89BB-32577D89A689}" srcOrd="1" destOrd="0" presId="urn:microsoft.com/office/officeart/2005/8/layout/cycle2"/>
    <dgm:cxn modelId="{E37DCBF9-B4D6-8C44-B89F-F9F4850054B5}" srcId="{7A239D6E-3083-1045-94B9-784769F5BEE5}" destId="{EC8CE216-8A1C-BF43-BF9C-118840EF4DCE}" srcOrd="4" destOrd="0" parTransId="{1816BE79-FA99-0C4C-99F8-AF443E26FC69}" sibTransId="{C970BA49-6BEE-C847-803D-D2AC976F110C}"/>
    <dgm:cxn modelId="{6236CA94-79DB-4E49-B704-663D84DF8305}" srcId="{7A239D6E-3083-1045-94B9-784769F5BEE5}" destId="{23F4B0E2-5375-C24E-B961-1C7581FFB927}" srcOrd="2" destOrd="0" parTransId="{216AA669-CEE2-4D4C-AFC7-98FEE29C7D69}" sibTransId="{A4AB1D48-F6FA-DB48-81C6-3CA401A6468E}"/>
    <dgm:cxn modelId="{019FF577-087C-FE4A-95B5-3D9F1D35C629}" type="presOf" srcId="{C7D95F90-5BBF-3B45-8889-8963CA5D22D1}" destId="{9C3B504A-E757-C545-B699-823DE519F688}" srcOrd="1" destOrd="0" presId="urn:microsoft.com/office/officeart/2005/8/layout/cycle2"/>
    <dgm:cxn modelId="{54C1C023-B3E4-E741-A550-8DC43224A35D}" type="presParOf" srcId="{9AE77103-1D2E-AB4C-8A28-F14956F0D454}" destId="{09E93F2A-31ED-7442-8934-7D7AD71E36EC}" srcOrd="0" destOrd="0" presId="urn:microsoft.com/office/officeart/2005/8/layout/cycle2"/>
    <dgm:cxn modelId="{7039565D-4FD3-6243-847F-3581E31C41FE}" type="presParOf" srcId="{9AE77103-1D2E-AB4C-8A28-F14956F0D454}" destId="{324DFBB8-EABF-BA4A-8C8D-E7BD40C070CC}" srcOrd="1" destOrd="0" presId="urn:microsoft.com/office/officeart/2005/8/layout/cycle2"/>
    <dgm:cxn modelId="{2C2AA948-F407-6344-A278-0C1ECA6F4D80}" type="presParOf" srcId="{324DFBB8-EABF-BA4A-8C8D-E7BD40C070CC}" destId="{2BA9E498-2A02-A048-89BB-32577D89A689}" srcOrd="0" destOrd="0" presId="urn:microsoft.com/office/officeart/2005/8/layout/cycle2"/>
    <dgm:cxn modelId="{9AAC8A43-5BE8-C74C-A671-AECE4FB88F44}" type="presParOf" srcId="{9AE77103-1D2E-AB4C-8A28-F14956F0D454}" destId="{01927C09-2329-0142-A500-BB81DFD59732}" srcOrd="2" destOrd="0" presId="urn:microsoft.com/office/officeart/2005/8/layout/cycle2"/>
    <dgm:cxn modelId="{70561563-77F4-3B48-BAA9-4DA33CA93C26}" type="presParOf" srcId="{9AE77103-1D2E-AB4C-8A28-F14956F0D454}" destId="{AA2ECFFB-4470-DF44-B486-4F001933645D}" srcOrd="3" destOrd="0" presId="urn:microsoft.com/office/officeart/2005/8/layout/cycle2"/>
    <dgm:cxn modelId="{3323BA6E-93A0-F840-A218-A75AE384A44E}" type="presParOf" srcId="{AA2ECFFB-4470-DF44-B486-4F001933645D}" destId="{7DA89CC9-85C3-E540-B586-EE4B9277DCB7}" srcOrd="0" destOrd="0" presId="urn:microsoft.com/office/officeart/2005/8/layout/cycle2"/>
    <dgm:cxn modelId="{84DE8990-76B3-E842-ADF2-865DC3B8A714}" type="presParOf" srcId="{9AE77103-1D2E-AB4C-8A28-F14956F0D454}" destId="{F3255777-894F-6D44-A3F8-AF594BC81949}" srcOrd="4" destOrd="0" presId="urn:microsoft.com/office/officeart/2005/8/layout/cycle2"/>
    <dgm:cxn modelId="{77415C9A-4057-8F47-824F-7B7C42B33E47}" type="presParOf" srcId="{9AE77103-1D2E-AB4C-8A28-F14956F0D454}" destId="{6826132D-99AF-1842-99D6-59658C3C1E5C}" srcOrd="5" destOrd="0" presId="urn:microsoft.com/office/officeart/2005/8/layout/cycle2"/>
    <dgm:cxn modelId="{22BD73AF-1AF8-394E-A24E-080A0C5C4D18}" type="presParOf" srcId="{6826132D-99AF-1842-99D6-59658C3C1E5C}" destId="{054B8126-4500-F04F-B9D6-36BC1B6D59B1}" srcOrd="0" destOrd="0" presId="urn:microsoft.com/office/officeart/2005/8/layout/cycle2"/>
    <dgm:cxn modelId="{BCCE0A69-239C-F94D-8D83-DAFEFC65D777}" type="presParOf" srcId="{9AE77103-1D2E-AB4C-8A28-F14956F0D454}" destId="{21ADB275-A44F-EE49-B911-3E839A88E271}" srcOrd="6" destOrd="0" presId="urn:microsoft.com/office/officeart/2005/8/layout/cycle2"/>
    <dgm:cxn modelId="{7CBF3877-1A19-3646-BBE3-A336EE5EC280}" type="presParOf" srcId="{9AE77103-1D2E-AB4C-8A28-F14956F0D454}" destId="{BD45554E-E96B-0E47-AA07-E3654EB64A40}" srcOrd="7" destOrd="0" presId="urn:microsoft.com/office/officeart/2005/8/layout/cycle2"/>
    <dgm:cxn modelId="{7F0074F8-C0D9-3C4D-94CA-E942E677FD8A}" type="presParOf" srcId="{BD45554E-E96B-0E47-AA07-E3654EB64A40}" destId="{9C3B504A-E757-C545-B699-823DE519F688}" srcOrd="0" destOrd="0" presId="urn:microsoft.com/office/officeart/2005/8/layout/cycle2"/>
    <dgm:cxn modelId="{12201CA8-8A90-AB42-A4BA-981583709B2A}" type="presParOf" srcId="{9AE77103-1D2E-AB4C-8A28-F14956F0D454}" destId="{74B56334-26BF-504E-9298-4340A8CF1FC9}" srcOrd="8" destOrd="0" presId="urn:microsoft.com/office/officeart/2005/8/layout/cycle2"/>
    <dgm:cxn modelId="{94BEB942-54BF-8344-9FC3-20C59608046E}" type="presParOf" srcId="{9AE77103-1D2E-AB4C-8A28-F14956F0D454}" destId="{67975AA3-EB71-B14D-BD6C-D057FD0D8814}" srcOrd="9" destOrd="0" presId="urn:microsoft.com/office/officeart/2005/8/layout/cycle2"/>
    <dgm:cxn modelId="{F3762066-1C3F-C541-A6F3-BDBD4C263803}" type="presParOf" srcId="{67975AA3-EB71-B14D-BD6C-D057FD0D8814}" destId="{62B0A524-CEBE-DF46-9596-BF503B493F0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B2DEC-A289-B74E-99EC-8AD053A54867}">
      <dsp:nvSpPr>
        <dsp:cNvPr id="0" name=""/>
        <dsp:cNvSpPr/>
      </dsp:nvSpPr>
      <dsp:spPr>
        <a:xfrm>
          <a:off x="811959" y="102155"/>
          <a:ext cx="2027395" cy="704087"/>
        </a:xfrm>
        <a:prstGeom prst="ellipse">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3BF18FD3-F097-BF46-BEFF-C3B514D81C1D}">
      <dsp:nvSpPr>
        <dsp:cNvPr id="0" name=""/>
        <dsp:cNvSpPr/>
      </dsp:nvSpPr>
      <dsp:spPr>
        <a:xfrm>
          <a:off x="1632346" y="1826227"/>
          <a:ext cx="392906" cy="251459"/>
        </a:xfrm>
        <a:prstGeom prst="down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9F7D9531-4C5D-2945-959A-ACF144D75861}">
      <dsp:nvSpPr>
        <dsp:cNvPr id="0" name=""/>
        <dsp:cNvSpPr/>
      </dsp:nvSpPr>
      <dsp:spPr>
        <a:xfrm>
          <a:off x="885825" y="2027395"/>
          <a:ext cx="1885949" cy="471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885825" y="2027395"/>
        <a:ext cx="1885949" cy="471487"/>
      </dsp:txXfrm>
    </dsp:sp>
    <dsp:sp modelId="{067908D7-541A-E641-BF1B-74EA02E46CE8}">
      <dsp:nvSpPr>
        <dsp:cNvPr id="0" name=""/>
        <dsp:cNvSpPr/>
      </dsp:nvSpPr>
      <dsp:spPr>
        <a:xfrm>
          <a:off x="1549050" y="860621"/>
          <a:ext cx="707230" cy="70723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 </a:t>
          </a:r>
          <a:endParaRPr lang="en-US" sz="2900" kern="1200" dirty="0"/>
        </a:p>
      </dsp:txBody>
      <dsp:txXfrm>
        <a:off x="1652621" y="964192"/>
        <a:ext cx="500088" cy="500088"/>
      </dsp:txXfrm>
    </dsp:sp>
    <dsp:sp modelId="{38CA08D0-7E51-9946-B8C5-C093BA640725}">
      <dsp:nvSpPr>
        <dsp:cNvPr id="0" name=""/>
        <dsp:cNvSpPr/>
      </dsp:nvSpPr>
      <dsp:spPr>
        <a:xfrm>
          <a:off x="1042987" y="330041"/>
          <a:ext cx="707230" cy="70723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 </a:t>
          </a:r>
          <a:endParaRPr lang="en-US" sz="2900" kern="1200" dirty="0"/>
        </a:p>
      </dsp:txBody>
      <dsp:txXfrm>
        <a:off x="1146558" y="433612"/>
        <a:ext cx="500088" cy="500088"/>
      </dsp:txXfrm>
    </dsp:sp>
    <dsp:sp modelId="{34F3142D-5F6D-B941-A76C-0765FB52977F}">
      <dsp:nvSpPr>
        <dsp:cNvPr id="0" name=""/>
        <dsp:cNvSpPr/>
      </dsp:nvSpPr>
      <dsp:spPr>
        <a:xfrm>
          <a:off x="1765935" y="159048"/>
          <a:ext cx="707230" cy="70723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en-US" sz="2900" kern="1200" dirty="0" smtClean="0"/>
            <a:t> </a:t>
          </a:r>
          <a:endParaRPr lang="en-US" sz="2900" kern="1200" dirty="0"/>
        </a:p>
      </dsp:txBody>
      <dsp:txXfrm>
        <a:off x="1869506" y="262619"/>
        <a:ext cx="500088" cy="500088"/>
      </dsp:txXfrm>
    </dsp:sp>
    <dsp:sp modelId="{D30D640A-E9E5-EF48-B235-C875B87A611B}">
      <dsp:nvSpPr>
        <dsp:cNvPr id="0" name=""/>
        <dsp:cNvSpPr/>
      </dsp:nvSpPr>
      <dsp:spPr>
        <a:xfrm>
          <a:off x="740016" y="0"/>
          <a:ext cx="2200274" cy="1760219"/>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93F2A-31ED-7442-8934-7D7AD71E36EC}">
      <dsp:nvSpPr>
        <dsp:cNvPr id="0" name=""/>
        <dsp:cNvSpPr/>
      </dsp:nvSpPr>
      <dsp:spPr>
        <a:xfrm>
          <a:off x="2558727" y="592"/>
          <a:ext cx="1486544" cy="1486544"/>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8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en-US" sz="6200" kern="1200" dirty="0" smtClean="0"/>
            <a:t> </a:t>
          </a:r>
          <a:endParaRPr lang="en-US" sz="6200" kern="1200" dirty="0"/>
        </a:p>
      </dsp:txBody>
      <dsp:txXfrm>
        <a:off x="2776426" y="218291"/>
        <a:ext cx="1051146" cy="1051146"/>
      </dsp:txXfrm>
    </dsp:sp>
    <dsp:sp modelId="{324DFBB8-EABF-BA4A-8C8D-E7BD40C070CC}">
      <dsp:nvSpPr>
        <dsp:cNvPr id="0" name=""/>
        <dsp:cNvSpPr/>
      </dsp:nvSpPr>
      <dsp:spPr>
        <a:xfrm rot="2160000">
          <a:off x="3998245" y="1142349"/>
          <a:ext cx="394985" cy="501708"/>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8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009560" y="1207866"/>
        <a:ext cx="276490" cy="301024"/>
      </dsp:txXfrm>
    </dsp:sp>
    <dsp:sp modelId="{01927C09-2329-0142-A500-BB81DFD59732}">
      <dsp:nvSpPr>
        <dsp:cNvPr id="0" name=""/>
        <dsp:cNvSpPr/>
      </dsp:nvSpPr>
      <dsp:spPr>
        <a:xfrm>
          <a:off x="4364292" y="1312412"/>
          <a:ext cx="1486544" cy="1486544"/>
        </a:xfrm>
        <a:prstGeom prst="ellipse">
          <a:avLst/>
        </a:prstGeom>
        <a:solidFill>
          <a:srgbClr val="FF0000"/>
        </a:solidFill>
        <a:ln>
          <a:noFill/>
        </a:ln>
        <a:effectLst>
          <a:outerShdw blurRad="50800" dist="38100" dir="2700000" algn="tl" rotWithShape="0">
            <a:prstClr val="black">
              <a:alpha val="8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en-US" sz="6200" kern="1200" dirty="0" smtClean="0"/>
            <a:t> </a:t>
          </a:r>
          <a:endParaRPr lang="en-US" sz="6200" kern="1200" dirty="0"/>
        </a:p>
      </dsp:txBody>
      <dsp:txXfrm>
        <a:off x="4581991" y="1530111"/>
        <a:ext cx="1051146" cy="1051146"/>
      </dsp:txXfrm>
    </dsp:sp>
    <dsp:sp modelId="{AA2ECFFB-4470-DF44-B486-4F001933645D}">
      <dsp:nvSpPr>
        <dsp:cNvPr id="0" name=""/>
        <dsp:cNvSpPr/>
      </dsp:nvSpPr>
      <dsp:spPr>
        <a:xfrm rot="6480000">
          <a:off x="4568694" y="2855483"/>
          <a:ext cx="394985" cy="501708"/>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4646250" y="2899477"/>
        <a:ext cx="276490" cy="301024"/>
      </dsp:txXfrm>
    </dsp:sp>
    <dsp:sp modelId="{F3255777-894F-6D44-A3F8-AF594BC81949}">
      <dsp:nvSpPr>
        <dsp:cNvPr id="0" name=""/>
        <dsp:cNvSpPr/>
      </dsp:nvSpPr>
      <dsp:spPr>
        <a:xfrm>
          <a:off x="3674628" y="3434981"/>
          <a:ext cx="1486544" cy="1486544"/>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8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en-US" sz="6200" kern="1200" dirty="0" smtClean="0"/>
            <a:t> </a:t>
          </a:r>
          <a:endParaRPr lang="en-US" sz="6200" kern="1200" dirty="0"/>
        </a:p>
      </dsp:txBody>
      <dsp:txXfrm>
        <a:off x="3892327" y="3652680"/>
        <a:ext cx="1051146" cy="1051146"/>
      </dsp:txXfrm>
    </dsp:sp>
    <dsp:sp modelId="{6826132D-99AF-1842-99D6-59658C3C1E5C}">
      <dsp:nvSpPr>
        <dsp:cNvPr id="0" name=""/>
        <dsp:cNvSpPr/>
      </dsp:nvSpPr>
      <dsp:spPr>
        <a:xfrm rot="10800000">
          <a:off x="3115685" y="3927399"/>
          <a:ext cx="394985" cy="501708"/>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8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3234180" y="4027741"/>
        <a:ext cx="276490" cy="301024"/>
      </dsp:txXfrm>
    </dsp:sp>
    <dsp:sp modelId="{21ADB275-A44F-EE49-B911-3E839A88E271}">
      <dsp:nvSpPr>
        <dsp:cNvPr id="0" name=""/>
        <dsp:cNvSpPr/>
      </dsp:nvSpPr>
      <dsp:spPr>
        <a:xfrm>
          <a:off x="1442827" y="3434981"/>
          <a:ext cx="1486544" cy="1486544"/>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8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en-US" sz="6200" kern="1200" dirty="0" smtClean="0"/>
            <a:t> </a:t>
          </a:r>
          <a:endParaRPr lang="en-US" sz="6200" kern="1200" dirty="0"/>
        </a:p>
      </dsp:txBody>
      <dsp:txXfrm>
        <a:off x="1660526" y="3652680"/>
        <a:ext cx="1051146" cy="1051146"/>
      </dsp:txXfrm>
    </dsp:sp>
    <dsp:sp modelId="{BD45554E-E96B-0E47-AA07-E3654EB64A40}">
      <dsp:nvSpPr>
        <dsp:cNvPr id="0" name=""/>
        <dsp:cNvSpPr/>
      </dsp:nvSpPr>
      <dsp:spPr>
        <a:xfrm rot="15120000">
          <a:off x="1647228" y="2876746"/>
          <a:ext cx="394985" cy="501708"/>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8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1724784" y="3033436"/>
        <a:ext cx="276490" cy="301024"/>
      </dsp:txXfrm>
    </dsp:sp>
    <dsp:sp modelId="{74B56334-26BF-504E-9298-4340A8CF1FC9}">
      <dsp:nvSpPr>
        <dsp:cNvPr id="0" name=""/>
        <dsp:cNvSpPr/>
      </dsp:nvSpPr>
      <dsp:spPr>
        <a:xfrm>
          <a:off x="753162" y="1312412"/>
          <a:ext cx="1486544" cy="1486544"/>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8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lvl="0" algn="ctr" defTabSz="2755900">
            <a:lnSpc>
              <a:spcPct val="90000"/>
            </a:lnSpc>
            <a:spcBef>
              <a:spcPct val="0"/>
            </a:spcBef>
            <a:spcAft>
              <a:spcPct val="35000"/>
            </a:spcAft>
          </a:pPr>
          <a:r>
            <a:rPr lang="en-US" sz="6200" kern="1200" dirty="0" smtClean="0"/>
            <a:t> </a:t>
          </a:r>
          <a:endParaRPr lang="en-US" sz="6200" kern="1200" dirty="0"/>
        </a:p>
      </dsp:txBody>
      <dsp:txXfrm>
        <a:off x="970861" y="1530111"/>
        <a:ext cx="1051146" cy="1051146"/>
      </dsp:txXfrm>
    </dsp:sp>
    <dsp:sp modelId="{67975AA3-EB71-B14D-BD6C-D057FD0D8814}">
      <dsp:nvSpPr>
        <dsp:cNvPr id="0" name=""/>
        <dsp:cNvSpPr/>
      </dsp:nvSpPr>
      <dsp:spPr>
        <a:xfrm rot="19440000">
          <a:off x="2192680" y="1155491"/>
          <a:ext cx="394985" cy="501708"/>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8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203995" y="1290658"/>
        <a:ext cx="276490" cy="301024"/>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11/4/2016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11/4/2016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29491" y="8521927"/>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businessinsider.com/uav-or-commercial-drone-market-forecast-2015-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uavglobal.com/list-of-manufacturer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I've attended a lot of great UAV shows and expos like this one over the past several years.</a:t>
            </a:r>
          </a:p>
          <a:p>
            <a:endParaRPr lang="en-US" dirty="0"/>
          </a:p>
          <a:p>
            <a:r>
              <a:rPr lang="en-US" dirty="0"/>
              <a:t>In each, I've listened to and/or been part of presentations that talk about the exciting potential of this new business and technology space.</a:t>
            </a:r>
          </a:p>
          <a:p>
            <a:endParaRPr lang="en-US" dirty="0"/>
          </a:p>
          <a:p>
            <a:r>
              <a:rPr lang="en-US" dirty="0"/>
              <a:t>But what struck me was the limited discussion on how to succeed in this competitive and fast-moving space, so</a:t>
            </a:r>
            <a:r>
              <a:rPr lang="mr-IN" dirty="0"/>
              <a:t>……………</a:t>
            </a:r>
            <a:endParaRPr lang="en-US" dirty="0"/>
          </a:p>
          <a:p>
            <a:r>
              <a:rPr lang="en-US" dirty="0"/>
              <a:t>I thought I'd do something about that</a:t>
            </a:r>
          </a:p>
          <a:p>
            <a:endParaRPr lang="en-US" dirty="0"/>
          </a:p>
          <a:p>
            <a:r>
              <a:rPr lang="en-US" dirty="0"/>
              <a:t>Today I'm going to share four competencies that I believe all UAV businesses, whether involved in manufacturing drones, providing UAV and related equipment, data, or analysis services need to master to attain and sustain a competitive advantage in this space.</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a:t>
            </a:fld>
            <a:endParaRPr lang="en-US"/>
          </a:p>
        </p:txBody>
      </p:sp>
    </p:spTree>
    <p:extLst>
      <p:ext uri="{BB962C8B-B14F-4D97-AF65-F5344CB8AC3E}">
        <p14:creationId xmlns:p14="http://schemas.microsoft.com/office/powerpoint/2010/main" val="141217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assessing dozens of UAV startups, one thing I’ve noted is that most don’t know that privacy considerations must extend beyond the objective of your mission.</a:t>
            </a:r>
          </a:p>
          <a:p>
            <a:endParaRPr lang="en-US" dirty="0"/>
          </a:p>
          <a:p>
            <a:r>
              <a:rPr lang="en-US" dirty="0" smtClean="0"/>
              <a:t>On the right, we’re interested in mapping the green-highlighted area in the middle, yet during the course of our mission, we capture images outside the objective area.</a:t>
            </a:r>
          </a:p>
          <a:p>
            <a:endParaRPr lang="en-US" dirty="0"/>
          </a:p>
          <a:p>
            <a:r>
              <a:rPr lang="en-US" dirty="0" smtClean="0"/>
              <a:t>These areas of potentially private, commercial, or public lands may be subject to laws that require we gain permission to take or use these images.  At the very least, we need to be thoughtful on what we do with them and how we store them.</a:t>
            </a:r>
          </a:p>
          <a:p>
            <a:endParaRPr lang="en-US" dirty="0"/>
          </a:p>
          <a:p>
            <a:r>
              <a:rPr lang="en-US" dirty="0" smtClean="0"/>
              <a:t>Likewise, even within the objective area, we may find, as in the video on the left that there may be elements that require special privacy considerations, like possible personally identifiable information.</a:t>
            </a:r>
          </a:p>
          <a:p>
            <a:endParaRPr lang="en-US" dirty="0"/>
          </a:p>
          <a:p>
            <a:r>
              <a:rPr lang="en-US" dirty="0" smtClean="0"/>
              <a:t>Do you know what your compliance liabilities and/or requirements are and are you prepared to address them?</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10</a:t>
            </a:fld>
            <a:endParaRPr lang="en-US"/>
          </a:p>
        </p:txBody>
      </p:sp>
    </p:spTree>
    <p:extLst>
      <p:ext uri="{BB962C8B-B14F-4D97-AF65-F5344CB8AC3E}">
        <p14:creationId xmlns:p14="http://schemas.microsoft.com/office/powerpoint/2010/main" val="20887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my experience in managing large, complex UAV programs over public land, there are a number of best practices that while requiring some invested time and effort up front, pay huge returns and avoid even larger expenditures in the future.</a:t>
            </a:r>
          </a:p>
          <a:p>
            <a:endParaRPr lang="en-US" dirty="0" smtClean="0"/>
          </a:p>
          <a:p>
            <a:pPr marL="457200" indent="-457200">
              <a:buFont typeface="+mj-lt"/>
              <a:buAutoNum type="arabicPeriod"/>
            </a:pPr>
            <a:r>
              <a:rPr lang="en-US" dirty="0"/>
              <a:t>Proactive communication.</a:t>
            </a:r>
          </a:p>
          <a:p>
            <a:pPr marL="457200" indent="-457200">
              <a:buFont typeface="+mj-lt"/>
              <a:buAutoNum type="arabicPeriod"/>
            </a:pPr>
            <a:r>
              <a:rPr lang="en-US" dirty="0"/>
              <a:t>Public transparency.</a:t>
            </a:r>
          </a:p>
          <a:p>
            <a:pPr marL="457200" indent="-457200">
              <a:buFont typeface="+mj-lt"/>
              <a:buAutoNum type="arabicPeriod"/>
            </a:pPr>
            <a:r>
              <a:rPr lang="en-US" dirty="0"/>
              <a:t>Thoughtful data collection.</a:t>
            </a:r>
          </a:p>
          <a:p>
            <a:pPr marL="457200" indent="-457200">
              <a:buFont typeface="+mj-lt"/>
              <a:buAutoNum type="arabicPeriod"/>
            </a:pPr>
            <a:r>
              <a:rPr lang="en-US" dirty="0"/>
              <a:t>Responsible data storage and sharing.</a:t>
            </a:r>
          </a:p>
          <a:p>
            <a:pPr marL="457200" indent="-457200">
              <a:buFont typeface="+mj-lt"/>
              <a:buAutoNum type="arabicPeriod"/>
            </a:pPr>
            <a:r>
              <a:rPr lang="en-US" dirty="0"/>
              <a:t>Continuous improvement for data security.</a:t>
            </a:r>
          </a:p>
          <a:p>
            <a:pPr marL="457200" indent="-457200">
              <a:buFont typeface="+mj-lt"/>
              <a:buAutoNum type="arabicPeriod"/>
            </a:pPr>
            <a:r>
              <a:rPr lang="en-US" dirty="0"/>
              <a:t>Current and compliant with privacy laws</a:t>
            </a:r>
            <a:r>
              <a:rPr lang="en-US" dirty="0" smtClean="0"/>
              <a:t>.</a:t>
            </a:r>
          </a:p>
          <a:p>
            <a:pPr marL="457200" indent="-457200">
              <a:buFont typeface="+mj-lt"/>
              <a:buAutoNum type="arabicPeriod"/>
            </a:pPr>
            <a:endParaRPr lang="en-US" dirty="0"/>
          </a:p>
          <a:p>
            <a:r>
              <a:rPr lang="en-US" dirty="0" smtClean="0"/>
              <a:t>National Telecommunications and Information Administration (NTIA) Multi-Stakeholder Group for UAS Privacy, Transparency and Accountability best practices.</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11</a:t>
            </a:fld>
            <a:endParaRPr lang="en-US"/>
          </a:p>
        </p:txBody>
      </p:sp>
    </p:spTree>
    <p:extLst>
      <p:ext uri="{BB962C8B-B14F-4D97-AF65-F5344CB8AC3E}">
        <p14:creationId xmlns:p14="http://schemas.microsoft.com/office/powerpoint/2010/main" val="916868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00500"/>
          </a:xfrm>
        </p:spPr>
        <p:txBody>
          <a:bodyPr/>
          <a:lstStyle/>
          <a:p>
            <a:r>
              <a:rPr lang="en-US" b="1" dirty="0"/>
              <a:t>SECURITY</a:t>
            </a:r>
            <a:r>
              <a:rPr lang="en-US" dirty="0"/>
              <a:t> - Drone companies must also master unique security issues that can impact their long-term success.  </a:t>
            </a:r>
          </a:p>
          <a:p>
            <a:r>
              <a:rPr lang="en-US" dirty="0"/>
              <a:t> </a:t>
            </a:r>
          </a:p>
          <a:p>
            <a:pPr marL="171450" indent="-171450">
              <a:buFont typeface="Arial" charset="0"/>
              <a:buChar char="•"/>
            </a:pPr>
            <a:r>
              <a:rPr lang="en-US" dirty="0" smtClean="0"/>
              <a:t>Inventories </a:t>
            </a:r>
            <a:r>
              <a:rPr lang="en-US" dirty="0"/>
              <a:t>of small, easily transportable drones present additional physical security challenges over manned aircraft.  </a:t>
            </a:r>
            <a:endParaRPr lang="en-US" dirty="0" smtClean="0"/>
          </a:p>
          <a:p>
            <a:pPr marL="171450" indent="-171450">
              <a:buFont typeface="Arial" charset="0"/>
              <a:buChar char="•"/>
            </a:pPr>
            <a:endParaRPr lang="en-US" dirty="0"/>
          </a:p>
          <a:p>
            <a:pPr marL="171450" indent="-171450">
              <a:buFont typeface="Arial" charset="0"/>
              <a:buChar char="•"/>
            </a:pPr>
            <a:r>
              <a:rPr lang="en-US" dirty="0" smtClean="0"/>
              <a:t>Similar </a:t>
            </a:r>
            <a:r>
              <a:rPr lang="en-US" dirty="0"/>
              <a:t>vulnerabilities exist for the GPS signals most drones rely on for geo-location/navigation; they can be jammed, blocked, or spoofed.  </a:t>
            </a:r>
            <a:endParaRPr lang="en-US" dirty="0" smtClean="0"/>
          </a:p>
          <a:p>
            <a:pPr marL="171450" indent="-171450">
              <a:buFont typeface="Arial" charset="0"/>
              <a:buChar char="•"/>
            </a:pPr>
            <a:endParaRPr lang="en-US" dirty="0"/>
          </a:p>
          <a:p>
            <a:pPr marL="171450" lvl="0" indent="-171450">
              <a:buFont typeface="Arial" charset="0"/>
              <a:buChar char="•"/>
            </a:pPr>
            <a:r>
              <a:rPr lang="en-US" dirty="0"/>
              <a:t>Because most small drones rely on two-way communication links for inflight control and payload data download they can be susceptible to intentional hacking.   </a:t>
            </a:r>
            <a:endParaRPr lang="en-US" dirty="0" smtClean="0"/>
          </a:p>
          <a:p>
            <a:pPr marL="171450" lvl="0" indent="-171450">
              <a:buFont typeface="Arial" charset="0"/>
              <a:buChar char="•"/>
            </a:pPr>
            <a:endParaRPr lang="en-US" dirty="0"/>
          </a:p>
          <a:p>
            <a:pPr marL="171450" lvl="0" indent="-171450">
              <a:buFont typeface="Arial" charset="0"/>
              <a:buChar char="•"/>
            </a:pPr>
            <a:r>
              <a:rPr lang="en-US" dirty="0" smtClean="0"/>
              <a:t>Also</a:t>
            </a:r>
            <a:r>
              <a:rPr lang="en-US" dirty="0"/>
              <a:t>, without proper design protections, drones can be susceptible to electromagnetic interference (EMI) that, while invisible, can take unintended control of a drone and command it to altitudes and locations that can result in serious safety and/or privacy mishaps.  </a:t>
            </a:r>
            <a:endParaRPr lang="en-US" dirty="0" smtClean="0"/>
          </a:p>
          <a:p>
            <a:pPr marL="171450" lvl="0" indent="-171450">
              <a:buFont typeface="Arial" charset="0"/>
              <a:buChar char="•"/>
            </a:pPr>
            <a:endParaRPr lang="en-US" dirty="0"/>
          </a:p>
          <a:p>
            <a:pPr marL="171450" lvl="0" indent="-171450">
              <a:buFont typeface="Arial" charset="0"/>
              <a:buChar char="•"/>
            </a:pPr>
            <a:r>
              <a:rPr lang="en-US" dirty="0" smtClean="0"/>
              <a:t>Data </a:t>
            </a:r>
            <a:r>
              <a:rPr lang="en-US" dirty="0"/>
              <a:t>collection, processing, distribution, and storage methods also present security exposures drone companies must consider and address for sustained business success</a:t>
            </a:r>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12</a:t>
            </a:fld>
            <a:endParaRPr lang="en-US"/>
          </a:p>
        </p:txBody>
      </p:sp>
    </p:spTree>
    <p:extLst>
      <p:ext uri="{BB962C8B-B14F-4D97-AF65-F5344CB8AC3E}">
        <p14:creationId xmlns:p14="http://schemas.microsoft.com/office/powerpoint/2010/main" val="658515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often overlooked security issue involves the policies of the companies that manufacture the drones you use, those who process your data, or provide you with a “drone as a service.”</a:t>
            </a:r>
          </a:p>
          <a:p>
            <a:endParaRPr lang="en-US" dirty="0"/>
          </a:p>
          <a:p>
            <a:r>
              <a:rPr lang="en-US" dirty="0" smtClean="0"/>
              <a:t>If you blindly accept or don’t read the user agreement, as most of us do when we get that software update, then</a:t>
            </a:r>
            <a:r>
              <a:rPr lang="is-IS" dirty="0" smtClean="0"/>
              <a:t>….......</a:t>
            </a:r>
          </a:p>
          <a:p>
            <a:endParaRPr lang="is-IS" dirty="0"/>
          </a:p>
          <a:p>
            <a:r>
              <a:rPr lang="en-US" dirty="0" smtClean="0"/>
              <a:t>Y</a:t>
            </a:r>
            <a:r>
              <a:rPr lang="is-IS" dirty="0" smtClean="0"/>
              <a:t>our flight logs, your raw and perhaps even your processed data could be traveling to distant, exotic locations without your permission or knowledge and being used for purposes you (and your customers) might not be thrilled with.</a:t>
            </a:r>
          </a:p>
          <a:p>
            <a:endParaRPr lang="is-IS" dirty="0"/>
          </a:p>
          <a:p>
            <a:r>
              <a:rPr lang="is-IS" dirty="0" smtClean="0"/>
              <a:t>You should always read and understand the privacy and data security policies of the companies who provide you with UAV hardware, software, or services and..............</a:t>
            </a:r>
          </a:p>
          <a:p>
            <a:endParaRPr lang="is-IS" dirty="0"/>
          </a:p>
          <a:p>
            <a:r>
              <a:rPr lang="en-US" dirty="0" smtClean="0"/>
              <a:t>Look for policies that allow you to selectively “opt-in” to data collection rather than those that force you/or don’t allow you to “opt-out.”</a:t>
            </a:r>
          </a:p>
        </p:txBody>
      </p:sp>
      <p:sp>
        <p:nvSpPr>
          <p:cNvPr id="4" name="Slide Number Placeholder 3"/>
          <p:cNvSpPr>
            <a:spLocks noGrp="1"/>
          </p:cNvSpPr>
          <p:nvPr>
            <p:ph type="sldNum" sz="quarter" idx="10"/>
          </p:nvPr>
        </p:nvSpPr>
        <p:spPr/>
        <p:txBody>
          <a:bodyPr/>
          <a:lstStyle/>
          <a:p>
            <a:fld id="{1B9A179D-2D27-49E2-B022-8EDDA2EFE682}" type="slidenum">
              <a:rPr lang="en-US" smtClean="0"/>
              <a:t>13</a:t>
            </a:fld>
            <a:endParaRPr lang="en-US"/>
          </a:p>
        </p:txBody>
      </p:sp>
    </p:spTree>
    <p:extLst>
      <p:ext uri="{BB962C8B-B14F-4D97-AF65-F5344CB8AC3E}">
        <p14:creationId xmlns:p14="http://schemas.microsoft.com/office/powerpoint/2010/main" val="1704827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62268"/>
          </a:xfrm>
        </p:spPr>
        <p:txBody>
          <a:bodyPr/>
          <a:lstStyle/>
          <a:p>
            <a:r>
              <a:rPr lang="en-US" dirty="0" smtClean="0"/>
              <a:t>Last, but not least, Organizational Culture is the competency that ties all the others together for long-term success.</a:t>
            </a:r>
          </a:p>
          <a:p>
            <a:endParaRPr lang="en-US" dirty="0" smtClean="0"/>
          </a:p>
          <a:p>
            <a:pPr lvl="0"/>
            <a:r>
              <a:rPr lang="en-US" sz="1100" dirty="0"/>
              <a:t>Organizational culture is often defined as the underlying set of beliefs, values, and principles that drive both the strategic and day-to-day behaviors of an organization and its members.  </a:t>
            </a:r>
            <a:endParaRPr lang="en-US" sz="1100" dirty="0" smtClean="0"/>
          </a:p>
          <a:p>
            <a:pPr lvl="0"/>
            <a:endParaRPr lang="en-US" sz="1100" dirty="0"/>
          </a:p>
          <a:p>
            <a:pPr lvl="0"/>
            <a:r>
              <a:rPr lang="en-US" sz="1100" dirty="0"/>
              <a:t>For many companies entering the drone space, their current corporate culture was not likely built with much thought toward aviation, privacy, and security issues.  </a:t>
            </a:r>
            <a:endParaRPr lang="en-US" sz="1100" dirty="0" smtClean="0"/>
          </a:p>
          <a:p>
            <a:pPr lvl="0"/>
            <a:endParaRPr lang="en-US" sz="1100" dirty="0"/>
          </a:p>
          <a:p>
            <a:pPr lvl="0"/>
            <a:r>
              <a:rPr lang="en-US" sz="1100" dirty="0"/>
              <a:t>Consider a consumer online retail company interested in entering the drone space.  Their traditional interaction with the customers generally involved product selection, price, ordering, and post-delivery satisfaction.  Mostly relying on third-party delivery providers, their liability for issues related to this process have been mostly tangential.  Additionally, their interaction with the general public during this transaction was essentially nonexistent. </a:t>
            </a:r>
            <a:endParaRPr lang="en-US" sz="1100" dirty="0" smtClean="0"/>
          </a:p>
          <a:p>
            <a:pPr lvl="0"/>
            <a:endParaRPr lang="en-US" sz="1100" dirty="0" smtClean="0"/>
          </a:p>
          <a:p>
            <a:pPr lvl="0"/>
            <a:r>
              <a:rPr lang="en-US" sz="1100" dirty="0" smtClean="0"/>
              <a:t>Manned </a:t>
            </a:r>
            <a:r>
              <a:rPr lang="en-US" sz="1100" dirty="0"/>
              <a:t>pilots, due to their lengthy interaction with experienced pilot instructors through the process to obtain their license are given a cultural appreciation for the privilege of sharing the national airspace system with other users and the responsibility they share for not operating in a manner that unnecessarily jeopardizes the safety and /or interferes with the activities of people and structures on the ground beneath them.  </a:t>
            </a:r>
          </a:p>
        </p:txBody>
      </p:sp>
      <p:sp>
        <p:nvSpPr>
          <p:cNvPr id="4" name="Slide Number Placeholder 3"/>
          <p:cNvSpPr>
            <a:spLocks noGrp="1"/>
          </p:cNvSpPr>
          <p:nvPr>
            <p:ph type="sldNum" sz="quarter" idx="10"/>
          </p:nvPr>
        </p:nvSpPr>
        <p:spPr/>
        <p:txBody>
          <a:bodyPr/>
          <a:lstStyle/>
          <a:p>
            <a:fld id="{1B9A179D-2D27-49E2-B022-8EDDA2EFE682}" type="slidenum">
              <a:rPr lang="en-US" smtClean="0"/>
              <a:t>14</a:t>
            </a:fld>
            <a:endParaRPr lang="en-US"/>
          </a:p>
        </p:txBody>
      </p:sp>
    </p:spTree>
    <p:extLst>
      <p:ext uri="{BB962C8B-B14F-4D97-AF65-F5344CB8AC3E}">
        <p14:creationId xmlns:p14="http://schemas.microsoft.com/office/powerpoint/2010/main" val="1343675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9A179D-2D27-49E2-B022-8EDDA2EFE682}" type="slidenum">
              <a:rPr lang="en-US" smtClean="0"/>
              <a:t>15</a:t>
            </a:fld>
            <a:endParaRPr lang="en-US"/>
          </a:p>
        </p:txBody>
      </p:sp>
    </p:spTree>
    <p:extLst>
      <p:ext uri="{BB962C8B-B14F-4D97-AF65-F5344CB8AC3E}">
        <p14:creationId xmlns:p14="http://schemas.microsoft.com/office/powerpoint/2010/main" val="715221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明朝" charset="-128"/>
              </a:rPr>
              <a:t>The drone industry offers the promise of significant societal benefits (e.g. higher agriculture yields, safer infrastructure inspections, enhanced emergency response, improvements in scientific research, etc.).  </a:t>
            </a:r>
            <a:endParaRPr lang="en-US" dirty="0" smtClean="0">
              <a:latin typeface="Times New Roman" charset="0"/>
              <a:ea typeface="ＭＳ 明朝" charset="-128"/>
            </a:endParaRPr>
          </a:p>
          <a:p>
            <a:endParaRPr lang="en-US" dirty="0" smtClean="0">
              <a:latin typeface="Times New Roman" charset="0"/>
              <a:ea typeface="ＭＳ 明朝" charset="-128"/>
            </a:endParaRPr>
          </a:p>
          <a:p>
            <a:r>
              <a:rPr lang="en-US" dirty="0" smtClean="0">
                <a:latin typeface="Times New Roman" charset="0"/>
                <a:ea typeface="ＭＳ 明朝" charset="-128"/>
              </a:rPr>
              <a:t>It </a:t>
            </a:r>
            <a:r>
              <a:rPr lang="en-US" dirty="0">
                <a:latin typeface="Times New Roman" charset="0"/>
                <a:ea typeface="ＭＳ 明朝" charset="-128"/>
              </a:rPr>
              <a:t>also presents exciting new avenues of economic growth and technology development.  </a:t>
            </a:r>
            <a:endParaRPr lang="en-US" dirty="0" smtClean="0">
              <a:latin typeface="Times New Roman" charset="0"/>
              <a:ea typeface="ＭＳ 明朝" charset="-128"/>
            </a:endParaRPr>
          </a:p>
          <a:p>
            <a:endParaRPr lang="en-US" dirty="0">
              <a:latin typeface="Times New Roman" charset="0"/>
              <a:ea typeface="ＭＳ 明朝" charset="-128"/>
            </a:endParaRPr>
          </a:p>
          <a:p>
            <a:r>
              <a:rPr lang="en-US" dirty="0" smtClean="0">
                <a:latin typeface="Times New Roman" charset="0"/>
                <a:ea typeface="ＭＳ 明朝" charset="-128"/>
              </a:rPr>
              <a:t>This </a:t>
            </a:r>
            <a:r>
              <a:rPr lang="en-US" dirty="0">
                <a:latin typeface="Times New Roman" charset="0"/>
                <a:ea typeface="ＭＳ 明朝" charset="-128"/>
              </a:rPr>
              <a:t>industry’s trajectory depends on each drone business’s ability to master the aspects of drone aviation, privacy, security, and organizational culture our customers, the public, and regulators will demand.  </a:t>
            </a:r>
          </a:p>
          <a:p>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16</a:t>
            </a:fld>
            <a:endParaRPr lang="en-US"/>
          </a:p>
        </p:txBody>
      </p:sp>
    </p:spTree>
    <p:extLst>
      <p:ext uri="{BB962C8B-B14F-4D97-AF65-F5344CB8AC3E}">
        <p14:creationId xmlns:p14="http://schemas.microsoft.com/office/powerpoint/2010/main" val="976432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Success within and of this fast-paced, exciting industry requires mastery of these four critical competencies by individual companies and the larger UAV stakeholder community.</a:t>
            </a:r>
          </a:p>
          <a:p>
            <a:endParaRPr lang="en-US" dirty="0"/>
          </a:p>
          <a:p>
            <a:r>
              <a:rPr lang="en-US" dirty="0" smtClean="0"/>
              <a:t>Achieving this mastery requires a unique blend of knowledge, expertise, and program management skill.</a:t>
            </a:r>
          </a:p>
          <a:p>
            <a:endParaRPr lang="en-US" dirty="0"/>
          </a:p>
          <a:p>
            <a:r>
              <a:rPr lang="en-US" dirty="0" smtClean="0"/>
              <a:t>It also requires leadership commitment to the “walking the talk” of foundational principles of each competency and ensuring that appropriate investment resources are available to achieve levels of mastery that</a:t>
            </a:r>
            <a:r>
              <a:rPr lang="is-IS" dirty="0" smtClean="0"/>
              <a:t>…......</a:t>
            </a:r>
          </a:p>
          <a:p>
            <a:endParaRPr lang="is-IS" dirty="0"/>
          </a:p>
          <a:p>
            <a:r>
              <a:rPr lang="en-US" dirty="0" smtClean="0"/>
              <a:t>W</a:t>
            </a:r>
            <a:r>
              <a:rPr lang="is-IS" dirty="0" smtClean="0"/>
              <a:t>ill provide your business with the necessary competitive advantage to successfully catch and ride this growing economic wave.</a:t>
            </a:r>
          </a:p>
          <a:p>
            <a:endParaRPr lang="is-IS" dirty="0"/>
          </a:p>
          <a:p>
            <a:r>
              <a:rPr lang="is-IS" dirty="0" smtClean="0"/>
              <a:t>Are you ready?</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17</a:t>
            </a:fld>
            <a:endParaRPr lang="en-US"/>
          </a:p>
        </p:txBody>
      </p:sp>
    </p:spTree>
    <p:extLst>
      <p:ext uri="{BB962C8B-B14F-4D97-AF65-F5344CB8AC3E}">
        <p14:creationId xmlns:p14="http://schemas.microsoft.com/office/powerpoint/2010/main" val="1732946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729491" y="8456613"/>
            <a:ext cx="2971800" cy="458787"/>
          </a:xfrm>
        </p:spPr>
        <p:txBody>
          <a:bodyPr/>
          <a:lstStyle/>
          <a:p>
            <a:fld id="{1B9A179D-2D27-49E2-B022-8EDDA2EFE682}" type="slidenum">
              <a:rPr lang="en-US" smtClean="0"/>
              <a:t>18</a:t>
            </a:fld>
            <a:endParaRPr lang="en-US"/>
          </a:p>
        </p:txBody>
      </p:sp>
    </p:spTree>
    <p:extLst>
      <p:ext uri="{BB962C8B-B14F-4D97-AF65-F5344CB8AC3E}">
        <p14:creationId xmlns:p14="http://schemas.microsoft.com/office/powerpoint/2010/main" val="1683271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a:p>
            <a:endParaRPr lang="en-US" sz="1400" dirty="0"/>
          </a:p>
        </p:txBody>
      </p:sp>
      <p:sp>
        <p:nvSpPr>
          <p:cNvPr id="4" name="Slide Number Placeholder 3"/>
          <p:cNvSpPr>
            <a:spLocks noGrp="1"/>
          </p:cNvSpPr>
          <p:nvPr>
            <p:ph type="sldNum" sz="quarter" idx="10"/>
          </p:nvPr>
        </p:nvSpPr>
        <p:spPr/>
        <p:txBody>
          <a:bodyPr/>
          <a:lstStyle/>
          <a:p>
            <a:fld id="{1B9A179D-2D27-49E2-B022-8EDDA2EFE682}" type="slidenum">
              <a:rPr lang="en-US" smtClean="0"/>
              <a:t>2</a:t>
            </a:fld>
            <a:endParaRPr lang="en-US"/>
          </a:p>
        </p:txBody>
      </p:sp>
      <p:sp>
        <p:nvSpPr>
          <p:cNvPr id="5" name="TextBox 4"/>
          <p:cNvSpPr txBox="1"/>
          <p:nvPr/>
        </p:nvSpPr>
        <p:spPr>
          <a:xfrm>
            <a:off x="685800" y="4606834"/>
            <a:ext cx="5749834" cy="4154984"/>
          </a:xfrm>
          <a:prstGeom prst="rect">
            <a:avLst/>
          </a:prstGeom>
          <a:noFill/>
        </p:spPr>
        <p:txBody>
          <a:bodyPr wrap="square" rtlCol="0">
            <a:spAutoFit/>
          </a:bodyPr>
          <a:lstStyle/>
          <a:p>
            <a:pPr lvl="0"/>
            <a:r>
              <a:rPr lang="en-US" sz="1100" dirty="0"/>
              <a:t>So, if you’re like most people, you’re probably asking yourself how is this “government guy” qualified to talk to me on the subject of how to succeed in the drone industry.</a:t>
            </a:r>
          </a:p>
          <a:p>
            <a:pPr lvl="0"/>
            <a:endParaRPr lang="en-US" sz="1100" dirty="0"/>
          </a:p>
          <a:p>
            <a:pPr lvl="0"/>
            <a:r>
              <a:rPr lang="en-US" sz="1100" dirty="0"/>
              <a:t>Among the unique aspects of the drone industry is that unlike many other tech…. innovations, widespread drone usage started with and for many years was restricted to government usage.</a:t>
            </a:r>
          </a:p>
          <a:p>
            <a:pPr lvl="0"/>
            <a:endParaRPr lang="en-US" sz="1100" dirty="0"/>
          </a:p>
          <a:p>
            <a:pPr lvl="0"/>
            <a:r>
              <a:rPr lang="en-US" sz="1100" dirty="0"/>
              <a:t>By virtue of that unusual “inversion” I’ve had the opportunity to build and sustain multiple UAS programs from concept to testing, acquisition, and operations.</a:t>
            </a:r>
          </a:p>
          <a:p>
            <a:pPr lvl="0"/>
            <a:r>
              <a:rPr lang="en-US" sz="1100" dirty="0"/>
              <a:t>The current UAV program I initiated in 2006 and continue to steward is arguably the largest, most diverse and accomplished government drone program outside the Department of Defense</a:t>
            </a:r>
            <a:r>
              <a:rPr lang="mr-IN" sz="1100" dirty="0"/>
              <a:t>…………</a:t>
            </a:r>
            <a:endParaRPr lang="en-US" sz="1100" dirty="0"/>
          </a:p>
          <a:p>
            <a:pPr lvl="0"/>
            <a:endParaRPr lang="en-US" sz="1100" dirty="0"/>
          </a:p>
          <a:p>
            <a:pPr lvl="0"/>
            <a:r>
              <a:rPr lang="en-US" sz="1100" dirty="0"/>
              <a:t> with nearly 100 drones supporting dozens of diverse applications</a:t>
            </a:r>
            <a:r>
              <a:rPr lang="mr-IN" sz="1100" dirty="0"/>
              <a:t>………</a:t>
            </a:r>
            <a:r>
              <a:rPr lang="en-US" sz="1100" dirty="0"/>
              <a:t>.</a:t>
            </a:r>
          </a:p>
          <a:p>
            <a:pPr lvl="0"/>
            <a:endParaRPr lang="en-US" sz="1100" dirty="0"/>
          </a:p>
          <a:p>
            <a:pPr lvl="0"/>
            <a:r>
              <a:rPr lang="en-US" sz="1100" dirty="0"/>
              <a:t> in helping to manage over 500 million acres of public land across the U.S. and its territories</a:t>
            </a:r>
            <a:r>
              <a:rPr lang="mr-IN" sz="1100" dirty="0"/>
              <a:t>…………</a:t>
            </a:r>
            <a:r>
              <a:rPr lang="en-US" sz="1100" dirty="0"/>
              <a:t>.</a:t>
            </a:r>
          </a:p>
          <a:p>
            <a:pPr lvl="0"/>
            <a:endParaRPr lang="en-US" sz="1100" dirty="0"/>
          </a:p>
          <a:p>
            <a:pPr lvl="0"/>
            <a:r>
              <a:rPr lang="en-US" sz="1100" dirty="0" smtClean="0"/>
              <a:t>And is </a:t>
            </a:r>
            <a:r>
              <a:rPr lang="en-US" sz="1100" dirty="0"/>
              <a:t>one of the only ISO 9001-2008 certified shared service businesses in the Federal government</a:t>
            </a:r>
            <a:r>
              <a:rPr lang="en-US" sz="1100" dirty="0" smtClean="0"/>
              <a:t>.</a:t>
            </a:r>
          </a:p>
          <a:p>
            <a:pPr lvl="0"/>
            <a:endParaRPr lang="en-US" sz="1100" dirty="0"/>
          </a:p>
          <a:p>
            <a:pPr lvl="0"/>
            <a:r>
              <a:rPr lang="en-US" sz="1100" dirty="0"/>
              <a:t>Finally, as an active angel investor and advisory board </a:t>
            </a:r>
            <a:r>
              <a:rPr lang="en-US" sz="1100" dirty="0" smtClean="0"/>
              <a:t>member, </a:t>
            </a:r>
            <a:r>
              <a:rPr lang="en-US" sz="1100" dirty="0"/>
              <a:t>I’ve conducted and advised on due diligence studies and have heard a number of pitches from  a number of drone and drone related startups</a:t>
            </a:r>
            <a:r>
              <a:rPr lang="en-US" sz="1100" dirty="0" smtClean="0"/>
              <a:t>.</a:t>
            </a:r>
            <a:endParaRPr lang="en-US" sz="1100" dirty="0"/>
          </a:p>
        </p:txBody>
      </p:sp>
    </p:spTree>
    <p:extLst>
      <p:ext uri="{BB962C8B-B14F-4D97-AF65-F5344CB8AC3E}">
        <p14:creationId xmlns:p14="http://schemas.microsoft.com/office/powerpoint/2010/main" val="1527016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386399"/>
          </a:xfrm>
        </p:spPr>
        <p:txBody>
          <a:bodyPr/>
          <a:lstStyle/>
          <a:p>
            <a:pPr marL="171450" lvl="0" indent="-171450">
              <a:buFont typeface="Arial" charset="0"/>
              <a:buChar char="•"/>
            </a:pPr>
            <a:r>
              <a:rPr lang="en-US" sz="1050" dirty="0"/>
              <a:t>On August 29</a:t>
            </a:r>
            <a:r>
              <a:rPr lang="en-US" sz="1050" baseline="30000" dirty="0"/>
              <a:t>th</a:t>
            </a:r>
            <a:r>
              <a:rPr lang="en-US" sz="1050" dirty="0"/>
              <a:t>, 2016 the FAA enacted Part 107, the first set of regulations to enable commercial UAV operations.  </a:t>
            </a:r>
          </a:p>
          <a:p>
            <a:pPr marL="171450" lvl="0" indent="-171450">
              <a:buFont typeface="Arial" charset="0"/>
              <a:buChar char="•"/>
            </a:pPr>
            <a:endParaRPr lang="en-US" sz="1050" dirty="0"/>
          </a:p>
          <a:p>
            <a:pPr marL="171450" lvl="0" indent="-171450">
              <a:buFont typeface="Arial" charset="0"/>
              <a:buChar char="•"/>
            </a:pPr>
            <a:r>
              <a:rPr lang="en-US" sz="1050" dirty="0"/>
              <a:t>To date, there are nearly 585,000 unmanned aircraft registered with the FAA and…already exceeding the number of registered manned aircraft (306,974) by (277,793) in the U.S. by 90%.</a:t>
            </a:r>
          </a:p>
          <a:p>
            <a:pPr marL="171450" lvl="0" indent="-171450">
              <a:buFont typeface="Arial" charset="0"/>
              <a:buChar char="•"/>
            </a:pPr>
            <a:endParaRPr lang="en-US" sz="1050" dirty="0"/>
          </a:p>
          <a:p>
            <a:pPr marL="171450" lvl="0" indent="-171450">
              <a:buFont typeface="Arial" charset="0"/>
              <a:buChar char="•"/>
            </a:pPr>
            <a:r>
              <a:rPr lang="en-US" sz="1050" dirty="0"/>
              <a:t>Already there are nearly 10,000 newly certified and licensed unmanned aircraft pilots……(590,039 active manned aircraft pilots in the U.S.).</a:t>
            </a:r>
          </a:p>
          <a:p>
            <a:pPr marL="171450" lvl="0" indent="-171450">
              <a:buFont typeface="Arial" charset="0"/>
              <a:buChar char="•"/>
            </a:pPr>
            <a:endParaRPr lang="en-US" sz="1050" dirty="0"/>
          </a:p>
          <a:p>
            <a:pPr marL="171450" lvl="0" indent="-171450">
              <a:buFont typeface="Arial" charset="0"/>
              <a:buChar char="•"/>
            </a:pPr>
            <a:r>
              <a:rPr lang="en-US" sz="1050" dirty="0"/>
              <a:t>Current estimates project commercial drone revenue will exceed $12 billion by 2021. </a:t>
            </a:r>
            <a:r>
              <a:rPr lang="en-US" sz="1050" u="sng" dirty="0">
                <a:hlinkClick r:id="rId3"/>
              </a:rPr>
              <a:t>http://www.businessinsider.com/uav-or-commercial-drone-market-forecast-2015-2</a:t>
            </a:r>
            <a:r>
              <a:rPr lang="en-US" sz="1050" dirty="0"/>
              <a:t> </a:t>
            </a:r>
          </a:p>
          <a:p>
            <a:pPr marL="171450" lvl="0" indent="-171450">
              <a:buFont typeface="Arial" charset="0"/>
              <a:buChar char="•"/>
            </a:pPr>
            <a:endParaRPr lang="en-US" sz="1050" dirty="0"/>
          </a:p>
          <a:p>
            <a:pPr lvl="0"/>
            <a:r>
              <a:rPr lang="en-US" sz="1050" dirty="0"/>
              <a:t>According to UAV Global (</a:t>
            </a:r>
            <a:r>
              <a:rPr lang="en-US" sz="1050" u="sng" dirty="0">
                <a:hlinkClick r:id="rId4"/>
              </a:rPr>
              <a:t>http://www.uavglobal.com/list-of-manufacturers/</a:t>
            </a:r>
            <a:r>
              <a:rPr lang="en-US" sz="1050" dirty="0"/>
              <a:t> ), there are nearly 500 UAV manufacturers worldwide and </a:t>
            </a:r>
            <a:r>
              <a:rPr lang="en-US" sz="1050" dirty="0">
                <a:latin typeface="Times New Roman" charset="0"/>
                <a:ea typeface="ＭＳ 明朝" charset="-128"/>
              </a:rPr>
              <a:t>hundreds more companies worldwide who deal in drone hardware, software, related technologies or services and their number grows, daily, each with their own innovation, passion for this new technology, and a belief their company will be the “next biggest thing.”  That’s certainly what their investors hope!</a:t>
            </a:r>
          </a:p>
          <a:p>
            <a:pPr marL="171450" indent="-171450">
              <a:buFont typeface="Arial" charset="0"/>
              <a:buChar char="•"/>
            </a:pPr>
            <a:endParaRPr lang="en-US" sz="1050" dirty="0" smtClean="0"/>
          </a:p>
          <a:p>
            <a:pPr marL="171450" indent="-171450">
              <a:buFont typeface="Arial" charset="0"/>
              <a:buChar char="•"/>
            </a:pPr>
            <a:r>
              <a:rPr lang="en-US" sz="1050" dirty="0">
                <a:latin typeface="Times New Roman" charset="0"/>
                <a:ea typeface="ＭＳ 明朝" charset="-128"/>
              </a:rPr>
              <a:t>The concepts and competencies I’ll discuss over the next twenty minutes will provide you with a competitive advantage necessary to skillfully ride this growing economic wave and</a:t>
            </a:r>
            <a:r>
              <a:rPr lang="is-IS" sz="1050" dirty="0">
                <a:latin typeface="Times New Roman" charset="0"/>
                <a:ea typeface="ＭＳ 明朝" charset="-128"/>
              </a:rPr>
              <a:t>….......</a:t>
            </a:r>
            <a:endParaRPr lang="en-US" sz="1050" dirty="0">
              <a:latin typeface="Times New Roman" charset="0"/>
              <a:ea typeface="ＭＳ 明朝" charset="-128"/>
            </a:endParaRPr>
          </a:p>
          <a:p>
            <a:pPr marL="171450" indent="-171450">
              <a:buFont typeface="Arial" charset="0"/>
              <a:buChar char="•"/>
            </a:pPr>
            <a:endParaRPr lang="en-US" sz="1050" dirty="0" smtClean="0"/>
          </a:p>
          <a:p>
            <a:pPr marL="171450" indent="-171450">
              <a:buFont typeface="Arial" charset="0"/>
              <a:buChar char="•"/>
            </a:pPr>
            <a:r>
              <a:rPr lang="en-US" sz="1050" dirty="0"/>
              <a:t>Avoid wiping out on the rocks of business failure</a:t>
            </a:r>
            <a:r>
              <a:rPr lang="is-IS" sz="1050" dirty="0"/>
              <a:t>…....a fate</a:t>
            </a:r>
            <a:r>
              <a:rPr lang="en-US" sz="1050" dirty="0"/>
              <a:t> that awaits many current members of this community as competition for capital and customers in this space continues to tighten.</a:t>
            </a:r>
          </a:p>
          <a:p>
            <a:pPr marL="171450" indent="-171450">
              <a:buFont typeface="Arial" charset="0"/>
              <a:buChar char="•"/>
            </a:pPr>
            <a:endParaRPr lang="en-US" sz="1050" dirty="0"/>
          </a:p>
          <a:p>
            <a:endParaRPr lang="en-US" sz="1050" dirty="0"/>
          </a:p>
        </p:txBody>
      </p:sp>
      <p:sp>
        <p:nvSpPr>
          <p:cNvPr id="4" name="Slide Number Placeholder 3"/>
          <p:cNvSpPr>
            <a:spLocks noGrp="1"/>
          </p:cNvSpPr>
          <p:nvPr>
            <p:ph type="sldNum" sz="quarter" idx="10"/>
          </p:nvPr>
        </p:nvSpPr>
        <p:spPr/>
        <p:txBody>
          <a:bodyPr/>
          <a:lstStyle/>
          <a:p>
            <a:fld id="{1B9A179D-2D27-49E2-B022-8EDDA2EFE682}" type="slidenum">
              <a:rPr lang="en-US" smtClean="0"/>
              <a:t>3</a:t>
            </a:fld>
            <a:endParaRPr lang="en-US"/>
          </a:p>
        </p:txBody>
      </p:sp>
    </p:spTree>
    <p:extLst>
      <p:ext uri="{BB962C8B-B14F-4D97-AF65-F5344CB8AC3E}">
        <p14:creationId xmlns:p14="http://schemas.microsoft.com/office/powerpoint/2010/main" val="743162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long-time leader of complex, technology-heavy programs and as an angel investor I’m constantly reminded that Execution is what often separates “Great Ideas” from “Great Outcomes.”  Poor execution of even the greatest idea rarely if ever results in in a great outcome</a:t>
            </a:r>
            <a:r>
              <a:rPr lang="mr-IN" dirty="0" smtClean="0"/>
              <a:t>……</a:t>
            </a:r>
            <a:endParaRPr lang="en-US" dirty="0" smtClean="0"/>
          </a:p>
          <a:p>
            <a:endParaRPr lang="en-US" dirty="0"/>
          </a:p>
          <a:p>
            <a:r>
              <a:rPr lang="en-US" dirty="0" smtClean="0"/>
              <a:t>In my experience, the four key competencies that provide the foundation for the kind of disciplined execution that can result in Great Ideas becoming Great Business Outcomes are:</a:t>
            </a:r>
          </a:p>
          <a:p>
            <a:endParaRPr lang="en-US" dirty="0"/>
          </a:p>
          <a:p>
            <a:r>
              <a:rPr lang="en-US" dirty="0" smtClean="0"/>
              <a:t>Aviation, Privacy, Security, and Culture.</a:t>
            </a:r>
          </a:p>
          <a:p>
            <a:endParaRPr lang="en-US" dirty="0"/>
          </a:p>
          <a:p>
            <a:r>
              <a:rPr lang="en-US" dirty="0" smtClean="0"/>
              <a:t>Mastering these will provide you with a competitive advantage that will set you apart from the pack.</a:t>
            </a:r>
          </a:p>
        </p:txBody>
      </p:sp>
      <p:sp>
        <p:nvSpPr>
          <p:cNvPr id="4" name="Slide Number Placeholder 3"/>
          <p:cNvSpPr>
            <a:spLocks noGrp="1"/>
          </p:cNvSpPr>
          <p:nvPr>
            <p:ph type="sldNum" sz="quarter" idx="10"/>
          </p:nvPr>
        </p:nvSpPr>
        <p:spPr/>
        <p:txBody>
          <a:bodyPr/>
          <a:lstStyle/>
          <a:p>
            <a:fld id="{1B9A179D-2D27-49E2-B022-8EDDA2EFE682}" type="slidenum">
              <a:rPr lang="en-US" smtClean="0"/>
              <a:t>4</a:t>
            </a:fld>
            <a:endParaRPr lang="en-US"/>
          </a:p>
        </p:txBody>
      </p:sp>
    </p:spTree>
    <p:extLst>
      <p:ext uri="{BB962C8B-B14F-4D97-AF65-F5344CB8AC3E}">
        <p14:creationId xmlns:p14="http://schemas.microsoft.com/office/powerpoint/2010/main" val="1618883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focus of many UAV missions is rightly on the data, information, and resultant actionable knowledge that are the result of the data collected by these “airborne IT nodes,” the fact is that they are still aircraft, subject to the same laws of physics, aerodynamics, and human performance that affect all aircraft.  As many have found since Orville and Wilber took flight over 113 years ago, aviation, while still safer than traveling our roads, is incredibly </a:t>
            </a:r>
            <a:r>
              <a:rPr lang="en-US" dirty="0" smtClean="0"/>
              <a:t>unforgiving </a:t>
            </a:r>
            <a:r>
              <a:rPr lang="en-US" dirty="0"/>
              <a:t>to ignorance, complacency, hubris, or a lack of attention to </a:t>
            </a:r>
            <a:r>
              <a:rPr lang="en-US" dirty="0" smtClean="0"/>
              <a:t>detail.</a:t>
            </a:r>
            <a:endParaRPr lang="en-US" dirty="0"/>
          </a:p>
          <a:p>
            <a:r>
              <a:rPr lang="en-US" dirty="0"/>
              <a:t> </a:t>
            </a:r>
          </a:p>
          <a:p>
            <a:pPr lvl="0"/>
            <a:r>
              <a:rPr lang="en-US" dirty="0"/>
              <a:t>While a software glitch, web service outage, or hardware quality issue in a traditional terrestrial business might result in an annoying customer experience, similar issues in the drone space could result in the loss of the aircraft, damage to property, and injury or death of people beyond the operator.</a:t>
            </a:r>
          </a:p>
          <a:p>
            <a:pPr lvl="0"/>
            <a:r>
              <a:rPr lang="en-US" dirty="0"/>
              <a:t>The low altitude nature of small drone operations; closer to people and infrastructure and with less airspace for recovery in the event of an inflight issue, adds to this risk.</a:t>
            </a:r>
          </a:p>
          <a:p>
            <a:pPr lvl="0"/>
            <a:r>
              <a:rPr lang="en-US" dirty="0"/>
              <a:t>Many drone startups are appropriately tech and IT </a:t>
            </a:r>
            <a:r>
              <a:rPr lang="en-US" dirty="0" smtClean="0"/>
              <a:t>focused.</a:t>
            </a:r>
          </a:p>
          <a:p>
            <a:pPr lvl="0"/>
            <a:r>
              <a:rPr lang="en-US" dirty="0" smtClean="0"/>
              <a:t>However, if expertise and mastery of aviation isn’t achieved, you could be the next Pinto, Wells Fargo, or Samsung Galaxy Note 7</a:t>
            </a:r>
            <a:r>
              <a:rPr lang="mr-IN" dirty="0" smtClean="0"/>
              <a:t>……</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5</a:t>
            </a:fld>
            <a:endParaRPr lang="en-US"/>
          </a:p>
        </p:txBody>
      </p:sp>
    </p:spTree>
    <p:extLst>
      <p:ext uri="{BB962C8B-B14F-4D97-AF65-F5344CB8AC3E}">
        <p14:creationId xmlns:p14="http://schemas.microsoft.com/office/powerpoint/2010/main" val="45056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 Management Systems provide the structure on which sound aviation businesses are built.</a:t>
            </a:r>
          </a:p>
          <a:p>
            <a:endParaRPr lang="en-US" dirty="0"/>
          </a:p>
          <a:p>
            <a:r>
              <a:rPr lang="en-US" b="1" dirty="0" smtClean="0"/>
              <a:t>Policy</a:t>
            </a:r>
            <a:r>
              <a:rPr lang="en-US" dirty="0" smtClean="0"/>
              <a:t> – Defines the bounds of authority, expectations for behavior and performance.</a:t>
            </a:r>
          </a:p>
          <a:p>
            <a:endParaRPr lang="en-US" dirty="0"/>
          </a:p>
          <a:p>
            <a:r>
              <a:rPr lang="en-US" b="1" dirty="0" smtClean="0"/>
              <a:t>Risk Management</a:t>
            </a:r>
            <a:r>
              <a:rPr lang="en-US" dirty="0" smtClean="0"/>
              <a:t>  - Provides the structure for understanding what where the businesses’ vulnerabilities are and the process for reducing them.</a:t>
            </a:r>
          </a:p>
          <a:p>
            <a:endParaRPr lang="en-US" dirty="0"/>
          </a:p>
          <a:p>
            <a:r>
              <a:rPr lang="en-US" b="1" dirty="0" smtClean="0"/>
              <a:t>Assurance</a:t>
            </a:r>
            <a:r>
              <a:rPr lang="en-US" dirty="0" smtClean="0"/>
              <a:t> – Provides the oversight and quality control of established policies and risk management practices, while</a:t>
            </a:r>
          </a:p>
          <a:p>
            <a:endParaRPr lang="en-US" dirty="0"/>
          </a:p>
          <a:p>
            <a:r>
              <a:rPr lang="en-US" b="1" dirty="0" smtClean="0"/>
              <a:t>Promotion</a:t>
            </a:r>
            <a:r>
              <a:rPr lang="en-US" dirty="0" smtClean="0"/>
              <a:t> – places positive value on hazard reporting, a just culture, and rewards acts that prevent or reduce the consequences of safety mishaps.</a:t>
            </a:r>
          </a:p>
          <a:p>
            <a:endParaRPr lang="en-US" dirty="0"/>
          </a:p>
          <a:p>
            <a:r>
              <a:rPr lang="en-US" dirty="0" smtClean="0"/>
              <a:t>Safety Management Systems have become the standard in the aviation industry and work best when when supported by all stakeholders within the community.</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6</a:t>
            </a:fld>
            <a:endParaRPr lang="en-US"/>
          </a:p>
        </p:txBody>
      </p:sp>
    </p:spTree>
    <p:extLst>
      <p:ext uri="{BB962C8B-B14F-4D97-AF65-F5344CB8AC3E}">
        <p14:creationId xmlns:p14="http://schemas.microsoft.com/office/powerpoint/2010/main" val="217932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Focusing for a moment on the Risk Management piece, while UAV’s share some of the same hazards and risks as their manned aircraft counterparts, they also possess some unique ones that warrant thoughtful identification of these </a:t>
            </a:r>
          </a:p>
          <a:p>
            <a:endParaRPr lang="en-US" dirty="0"/>
          </a:p>
          <a:p>
            <a:r>
              <a:rPr lang="en-US" dirty="0" smtClean="0"/>
              <a:t>Unique hazards and the attendant risks they present.  </a:t>
            </a:r>
          </a:p>
          <a:p>
            <a:endParaRPr lang="en-US" dirty="0"/>
          </a:p>
          <a:p>
            <a:r>
              <a:rPr lang="en-US" dirty="0" smtClean="0"/>
              <a:t>Due to the nature of UAV operations, the controls available to control these risks and the ability to monitor and evaluate the efficacy of implemented plans may differ from those associated with traditional aviation operations.</a:t>
            </a:r>
          </a:p>
        </p:txBody>
      </p:sp>
      <p:sp>
        <p:nvSpPr>
          <p:cNvPr id="4" name="Slide Number Placeholder 3"/>
          <p:cNvSpPr>
            <a:spLocks noGrp="1"/>
          </p:cNvSpPr>
          <p:nvPr>
            <p:ph type="sldNum" sz="quarter" idx="10"/>
          </p:nvPr>
        </p:nvSpPr>
        <p:spPr/>
        <p:txBody>
          <a:bodyPr/>
          <a:lstStyle/>
          <a:p>
            <a:fld id="{1B9A179D-2D27-49E2-B022-8EDDA2EFE682}" type="slidenum">
              <a:rPr lang="en-US" smtClean="0"/>
              <a:t>7</a:t>
            </a:fld>
            <a:endParaRPr lang="en-US"/>
          </a:p>
        </p:txBody>
      </p:sp>
    </p:spTree>
    <p:extLst>
      <p:ext uri="{BB962C8B-B14F-4D97-AF65-F5344CB8AC3E}">
        <p14:creationId xmlns:p14="http://schemas.microsoft.com/office/powerpoint/2010/main" val="2101335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PRIVACY</a:t>
            </a:r>
            <a:r>
              <a:rPr lang="en-US" dirty="0"/>
              <a:t> - While experienced aviation managers are knowledgeable in accounting for the unforgiving nature of aviation, companies employing drones or drone services also need leaders who understand and are able to address drone-unique privacy issues.  </a:t>
            </a:r>
          </a:p>
          <a:p>
            <a:pPr lvl="0"/>
            <a:r>
              <a:rPr lang="en-US" dirty="0"/>
              <a:t>Successfully addressing drone privacy issues requires proactive communication and planning, and meticulous, disciplined, and transparent operational execution.  </a:t>
            </a:r>
          </a:p>
          <a:p>
            <a:endParaRPr lang="en-US" dirty="0" smtClean="0"/>
          </a:p>
          <a:p>
            <a:r>
              <a:rPr lang="en-US" dirty="0" smtClean="0"/>
              <a:t>Thorough understanding of privacy issues related to UAV usage.</a:t>
            </a:r>
          </a:p>
          <a:p>
            <a:endParaRPr lang="en-US" dirty="0"/>
          </a:p>
          <a:p>
            <a:r>
              <a:rPr lang="en-US" dirty="0" smtClean="0"/>
              <a:t>Succeeding </a:t>
            </a:r>
            <a:r>
              <a:rPr lang="en-US" dirty="0"/>
              <a:t>in drone privacy also requires an understanding of the evolving landscape of state and local privacy laws that stem from concerns regarding drones. </a:t>
            </a:r>
            <a:endParaRPr lang="en-US" dirty="0" smtClean="0"/>
          </a:p>
          <a:p>
            <a:endParaRPr lang="en-US" dirty="0"/>
          </a:p>
          <a:p>
            <a:r>
              <a:rPr lang="en-US" dirty="0" smtClean="0"/>
              <a:t>Privacy </a:t>
            </a:r>
            <a:r>
              <a:rPr lang="en-US" dirty="0"/>
              <a:t>“mishaps” that threaten to violate privacy, civil rights, or civil liberties have the potential to damage a company’s reputation (and its bottom line through the result of civil litigation or criminal fines) as much as a safety mishap that results in serious property damage or personal injury. </a:t>
            </a:r>
          </a:p>
        </p:txBody>
      </p:sp>
      <p:sp>
        <p:nvSpPr>
          <p:cNvPr id="4" name="Slide Number Placeholder 3"/>
          <p:cNvSpPr>
            <a:spLocks noGrp="1"/>
          </p:cNvSpPr>
          <p:nvPr>
            <p:ph type="sldNum" sz="quarter" idx="10"/>
          </p:nvPr>
        </p:nvSpPr>
        <p:spPr/>
        <p:txBody>
          <a:bodyPr/>
          <a:lstStyle/>
          <a:p>
            <a:fld id="{1B9A179D-2D27-49E2-B022-8EDDA2EFE682}" type="slidenum">
              <a:rPr lang="en-US" smtClean="0"/>
              <a:t>8</a:t>
            </a:fld>
            <a:endParaRPr lang="en-US"/>
          </a:p>
        </p:txBody>
      </p:sp>
    </p:spTree>
    <p:extLst>
      <p:ext uri="{BB962C8B-B14F-4D97-AF65-F5344CB8AC3E}">
        <p14:creationId xmlns:p14="http://schemas.microsoft.com/office/powerpoint/2010/main" val="1604771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arrival of Part 107, the legal landscape for the operation of UAV’s in the national airspace system has gained important structure and stability.</a:t>
            </a:r>
          </a:p>
          <a:p>
            <a:endParaRPr lang="en-US" dirty="0"/>
          </a:p>
          <a:p>
            <a:r>
              <a:rPr lang="en-US" dirty="0" smtClean="0"/>
              <a:t>However, Privacy as it relates to aircraft is an issue with no clear parent, but plenty of ”interested relatives” who each have different ideas on how, when, and with what controls UAV’s and the companies and people who operate them should conduct themselves.</a:t>
            </a:r>
          </a:p>
          <a:p>
            <a:endParaRPr lang="en-US" dirty="0"/>
          </a:p>
          <a:p>
            <a:r>
              <a:rPr lang="en-US" dirty="0" smtClean="0"/>
              <a:t>Over the past several years, almost every State has considered, passed, or adopted some form of UAV bill or resolution.  </a:t>
            </a:r>
          </a:p>
          <a:p>
            <a:endParaRPr lang="en-US" dirty="0"/>
          </a:p>
          <a:p>
            <a:r>
              <a:rPr lang="en-US" dirty="0" smtClean="0"/>
              <a:t>This is likely going to continue at the State level and continue to find its way down to the local level where traditional land </a:t>
            </a:r>
            <a:r>
              <a:rPr lang="en-US" dirty="0"/>
              <a:t>use, zoning, privacy, trespass, and law enforcement operations – generally are not subject to federal regulation. </a:t>
            </a:r>
            <a:endParaRPr lang="en-US" dirty="0" smtClean="0"/>
          </a:p>
          <a:p>
            <a:endParaRPr lang="en-US" dirty="0"/>
          </a:p>
          <a:p>
            <a:r>
              <a:rPr lang="en-US" dirty="0" smtClean="0"/>
              <a:t>What are you doing to understand current privacy laws and stay apprised of current and future legislative initiatives in this area?</a:t>
            </a:r>
            <a:endParaRPr lang="en-US" dirty="0"/>
          </a:p>
        </p:txBody>
      </p:sp>
      <p:sp>
        <p:nvSpPr>
          <p:cNvPr id="4" name="Slide Number Placeholder 3"/>
          <p:cNvSpPr>
            <a:spLocks noGrp="1"/>
          </p:cNvSpPr>
          <p:nvPr>
            <p:ph type="sldNum" sz="quarter" idx="10"/>
          </p:nvPr>
        </p:nvSpPr>
        <p:spPr/>
        <p:txBody>
          <a:bodyPr/>
          <a:lstStyle/>
          <a:p>
            <a:fld id="{1B9A179D-2D27-49E2-B022-8EDDA2EFE682}" type="slidenum">
              <a:rPr lang="en-US" smtClean="0"/>
              <a:t>9</a:t>
            </a:fld>
            <a:endParaRPr lang="en-US"/>
          </a:p>
        </p:txBody>
      </p:sp>
    </p:spTree>
    <p:extLst>
      <p:ext uri="{BB962C8B-B14F-4D97-AF65-F5344CB8AC3E}">
        <p14:creationId xmlns:p14="http://schemas.microsoft.com/office/powerpoint/2010/main" val="1153293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0E803-0C66-224B-99F8-BD029FA23AAF}" type="datetime1">
              <a:rPr lang="en-US" smtClean="0"/>
              <a:t>11/4/2016</a:t>
            </a:fld>
            <a:endParaRPr lang="en-US"/>
          </a:p>
        </p:txBody>
      </p:sp>
      <p:sp>
        <p:nvSpPr>
          <p:cNvPr id="6" name="Footer Placeholder 5"/>
          <p:cNvSpPr>
            <a:spLocks noGrp="1"/>
          </p:cNvSpPr>
          <p:nvPr>
            <p:ph type="ftr" sz="quarter" idx="11"/>
          </p:nvPr>
        </p:nvSpPr>
        <p:spPr/>
        <p:txBody>
          <a:bodyPr/>
          <a:lstStyle/>
          <a:p>
            <a:r>
              <a:rPr lang="en-US" smtClean="0"/>
              <a:t>https://www.doi.gov/aviation/uas </a:t>
            </a:r>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DCB9D2-1C99-8242-9D65-8D6F7F8A2CFC}" type="datetime1">
              <a:rPr lang="en-US" smtClean="0"/>
              <a:t>11/4/2016</a:t>
            </a:fld>
            <a:endParaRPr lang="en-US"/>
          </a:p>
        </p:txBody>
      </p:sp>
      <p:sp>
        <p:nvSpPr>
          <p:cNvPr id="6" name="Footer Placeholder 5"/>
          <p:cNvSpPr>
            <a:spLocks noGrp="1"/>
          </p:cNvSpPr>
          <p:nvPr>
            <p:ph type="ftr" sz="quarter" idx="11"/>
          </p:nvPr>
        </p:nvSpPr>
        <p:spPr/>
        <p:txBody>
          <a:bodyPr/>
          <a:lstStyle/>
          <a:p>
            <a:r>
              <a:rPr lang="en-US" smtClean="0"/>
              <a:t>https://www.doi.gov/aviation/uas </a:t>
            </a:r>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16F8C1-391D-E94A-B06C-7109949A8CE4}" type="datetime1">
              <a:rPr lang="en-US" smtClean="0"/>
              <a:t>11/4/2016</a:t>
            </a:fld>
            <a:endParaRPr lang="en-US"/>
          </a:p>
        </p:txBody>
      </p:sp>
      <p:sp>
        <p:nvSpPr>
          <p:cNvPr id="5" name="Footer Placeholder 4"/>
          <p:cNvSpPr>
            <a:spLocks noGrp="1"/>
          </p:cNvSpPr>
          <p:nvPr>
            <p:ph type="ftr" sz="quarter" idx="11"/>
          </p:nvPr>
        </p:nvSpPr>
        <p:spPr/>
        <p:txBody>
          <a:bodyPr/>
          <a:lstStyle/>
          <a:p>
            <a:r>
              <a:rPr lang="en-US" smtClean="0"/>
              <a:t>https://www.doi.gov/aviation/uas </a:t>
            </a:r>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5C72AA-B1ED-A545-845F-B4773057E23E}" type="datetime1">
              <a:rPr lang="en-US" smtClean="0"/>
              <a:t>11/4/2016</a:t>
            </a:fld>
            <a:endParaRPr lang="en-US"/>
          </a:p>
        </p:txBody>
      </p:sp>
      <p:sp>
        <p:nvSpPr>
          <p:cNvPr id="5" name="Footer Placeholder 4"/>
          <p:cNvSpPr>
            <a:spLocks noGrp="1"/>
          </p:cNvSpPr>
          <p:nvPr>
            <p:ph type="ftr" sz="quarter" idx="11"/>
          </p:nvPr>
        </p:nvSpPr>
        <p:spPr/>
        <p:txBody>
          <a:bodyPr/>
          <a:lstStyle/>
          <a:p>
            <a:r>
              <a:rPr lang="en-US" smtClean="0"/>
              <a:t>https://www.doi.gov/aviation/uas </a:t>
            </a:r>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altLang="ja-JP" smtClean="0"/>
              <a:t>Mark L Bathrick 2015</a:t>
            </a:r>
            <a:endParaRPr lang="en-US" altLang="ja-JP" dirty="0" smtClean="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8260A7-30BC-4856-A5E2-857868A9DA7A}" type="slidenum">
              <a:rPr lang="en-US" smtClean="0"/>
              <a:pPr/>
              <a:t>‹#›</a:t>
            </a:fld>
            <a:endParaRPr lang="en-US"/>
          </a:p>
        </p:txBody>
      </p:sp>
    </p:spTree>
    <p:extLst>
      <p:ext uri="{BB962C8B-B14F-4D97-AF65-F5344CB8AC3E}">
        <p14:creationId xmlns:p14="http://schemas.microsoft.com/office/powerpoint/2010/main" val="2174286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567789-D72B-7B41-B46B-30F9C56BC9E5}" type="datetime1">
              <a:rPr lang="en-US" smtClean="0"/>
              <a:t>11/4/2016</a:t>
            </a:fld>
            <a:endParaRPr lang="en-US"/>
          </a:p>
        </p:txBody>
      </p:sp>
      <p:sp>
        <p:nvSpPr>
          <p:cNvPr id="5" name="Footer Placeholder 4"/>
          <p:cNvSpPr>
            <a:spLocks noGrp="1"/>
          </p:cNvSpPr>
          <p:nvPr>
            <p:ph type="ftr" sz="quarter" idx="11"/>
          </p:nvPr>
        </p:nvSpPr>
        <p:spPr/>
        <p:txBody>
          <a:bodyPr/>
          <a:lstStyle/>
          <a:p>
            <a:pPr>
              <a:lnSpc>
                <a:spcPct val="110000"/>
              </a:lnSpc>
            </a:pPr>
            <a:r>
              <a:rPr lang="en-US" dirty="0" smtClean="0"/>
              <a:t>https://</a:t>
            </a:r>
            <a:r>
              <a:rPr lang="en-US" dirty="0" err="1" smtClean="0"/>
              <a:t>www.doi.gov</a:t>
            </a:r>
            <a:r>
              <a:rPr lang="en-US" dirty="0" smtClean="0"/>
              <a:t>/aviation/</a:t>
            </a:r>
            <a:r>
              <a:rPr lang="en-US" dirty="0" err="1" smtClean="0"/>
              <a:t>uas</a:t>
            </a:r>
            <a:r>
              <a:rPr lang="en-US" dirty="0" smtClean="0"/>
              <a:t> </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en-US" smtClean="0"/>
              <a:t>Click icon to add picture</a:t>
            </a:r>
            <a:endParaRPr lang="en-US"/>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19D482-D8A5-6443-859D-E89B58D39144}" type="datetime1">
              <a:rPr lang="en-US" smtClean="0"/>
              <a:t>11/4/2016</a:t>
            </a:fld>
            <a:endParaRPr lang="en-US"/>
          </a:p>
        </p:txBody>
      </p:sp>
      <p:sp>
        <p:nvSpPr>
          <p:cNvPr id="6" name="Footer Placeholder 5"/>
          <p:cNvSpPr>
            <a:spLocks noGrp="1"/>
          </p:cNvSpPr>
          <p:nvPr>
            <p:ph type="ftr" sz="quarter" idx="11"/>
          </p:nvPr>
        </p:nvSpPr>
        <p:spPr/>
        <p:txBody>
          <a:bodyPr/>
          <a:lstStyle/>
          <a:p>
            <a:r>
              <a:rPr lang="en-US" smtClean="0"/>
              <a:t>https://www.doi.gov/aviation/uas </a:t>
            </a:r>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95400" y="1828800"/>
            <a:ext cx="4572000" cy="850392"/>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2705100"/>
            <a:ext cx="4572000" cy="3467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24600" y="2705100"/>
            <a:ext cx="4572000" cy="3467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FBFFC8-F4B3-4341-9542-B4C6BBCE0173}" type="datetime1">
              <a:rPr lang="en-US" smtClean="0"/>
              <a:t>11/4/2016</a:t>
            </a:fld>
            <a:endParaRPr lang="en-US"/>
          </a:p>
        </p:txBody>
      </p:sp>
      <p:sp>
        <p:nvSpPr>
          <p:cNvPr id="8" name="Footer Placeholder 7"/>
          <p:cNvSpPr>
            <a:spLocks noGrp="1"/>
          </p:cNvSpPr>
          <p:nvPr>
            <p:ph type="ftr" sz="quarter" idx="11"/>
          </p:nvPr>
        </p:nvSpPr>
        <p:spPr/>
        <p:txBody>
          <a:bodyPr/>
          <a:lstStyle/>
          <a:p>
            <a:r>
              <a:rPr lang="en-US" smtClean="0"/>
              <a:t>https://www.doi.gov/aviation/uas </a:t>
            </a:r>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CE13D1-DC3B-F348-AD9E-D0DE3B6C099D}" type="datetime1">
              <a:rPr lang="en-US" smtClean="0"/>
              <a:t>11/4/2016</a:t>
            </a:fld>
            <a:endParaRPr lang="en-US"/>
          </a:p>
        </p:txBody>
      </p:sp>
      <p:sp>
        <p:nvSpPr>
          <p:cNvPr id="4" name="Footer Placeholder 3"/>
          <p:cNvSpPr>
            <a:spLocks noGrp="1"/>
          </p:cNvSpPr>
          <p:nvPr>
            <p:ph type="ftr" sz="quarter" idx="11"/>
          </p:nvPr>
        </p:nvSpPr>
        <p:spPr/>
        <p:txBody>
          <a:bodyPr/>
          <a:lstStyle/>
          <a:p>
            <a:pPr>
              <a:lnSpc>
                <a:spcPct val="110000"/>
              </a:lnSpc>
            </a:pPr>
            <a:r>
              <a:rPr lang="en-US" dirty="0" smtClean="0"/>
              <a:t>https://</a:t>
            </a:r>
            <a:r>
              <a:rPr lang="en-US" dirty="0" err="1" smtClean="0"/>
              <a:t>www.doi.gov</a:t>
            </a:r>
            <a:r>
              <a:rPr lang="en-US" dirty="0" smtClean="0"/>
              <a:t>/aviation/</a:t>
            </a:r>
            <a:r>
              <a:rPr lang="en-US" dirty="0" err="1" smtClean="0"/>
              <a:t>uas</a:t>
            </a:r>
            <a:r>
              <a:rPr lang="en-US" dirty="0" smtClean="0"/>
              <a:t> </a:t>
            </a:r>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a:t>
            </a:fld>
            <a:endParaRPr lang="en-US"/>
          </a:p>
        </p:txBody>
      </p:sp>
      <p:sp>
        <p:nvSpPr>
          <p:cNvPr id="7" name="Picture Placeholder 6"/>
          <p:cNvSpPr>
            <a:spLocks noGrp="1"/>
          </p:cNvSpPr>
          <p:nvPr>
            <p:ph type="pic" sz="quarter" idx="13"/>
          </p:nvPr>
        </p:nvSpPr>
        <p:spPr>
          <a:xfrm>
            <a:off x="7538602" y="1671638"/>
            <a:ext cx="4480361" cy="4487862"/>
          </a:xfrm>
        </p:spPr>
        <p:txBody>
          <a:bodyPr/>
          <a:lstStyle/>
          <a:p>
            <a:endParaRPr lang="en-US"/>
          </a:p>
        </p:txBody>
      </p:sp>
      <p:sp>
        <p:nvSpPr>
          <p:cNvPr id="11" name="Text Placeholder 10"/>
          <p:cNvSpPr>
            <a:spLocks noGrp="1"/>
          </p:cNvSpPr>
          <p:nvPr>
            <p:ph type="body" sz="quarter" idx="14"/>
          </p:nvPr>
        </p:nvSpPr>
        <p:spPr>
          <a:xfrm>
            <a:off x="288512" y="1671638"/>
            <a:ext cx="7183437" cy="4487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ED309-9BB9-2343-95FC-5C5C55A32EF5}" type="datetime1">
              <a:rPr lang="en-US" smtClean="0"/>
              <a:t>11/4/2016</a:t>
            </a:fld>
            <a:endParaRPr lang="en-US"/>
          </a:p>
        </p:txBody>
      </p:sp>
      <p:sp>
        <p:nvSpPr>
          <p:cNvPr id="3" name="Footer Placeholder 2"/>
          <p:cNvSpPr>
            <a:spLocks noGrp="1"/>
          </p:cNvSpPr>
          <p:nvPr>
            <p:ph type="ftr" sz="quarter" idx="11"/>
          </p:nvPr>
        </p:nvSpPr>
        <p:spPr/>
        <p:txBody>
          <a:bodyPr/>
          <a:lstStyle/>
          <a:p>
            <a:pPr>
              <a:lnSpc>
                <a:spcPct val="110000"/>
              </a:lnSpc>
            </a:pPr>
            <a:r>
              <a:rPr lang="en-US" dirty="0" smtClean="0"/>
              <a:t>https://</a:t>
            </a:r>
            <a:r>
              <a:rPr lang="en-US" dirty="0" err="1" smtClean="0"/>
              <a:t>www.doi.gov</a:t>
            </a:r>
            <a:r>
              <a:rPr lang="en-US" dirty="0" smtClean="0"/>
              <a:t>/aviation/</a:t>
            </a:r>
            <a:r>
              <a:rPr lang="en-US" dirty="0" err="1" smtClean="0"/>
              <a:t>uas</a:t>
            </a:r>
            <a:r>
              <a:rPr lang="en-US" dirty="0" smtClean="0"/>
              <a:t> </a:t>
            </a:r>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9B159A-C6D1-6B49-9F7C-572E6312E45D}" type="datetime1">
              <a:rPr lang="en-US" smtClean="0"/>
              <a:t>11/4/2016</a:t>
            </a:fld>
            <a:endParaRPr lang="en-US"/>
          </a:p>
        </p:txBody>
      </p:sp>
      <p:sp>
        <p:nvSpPr>
          <p:cNvPr id="6" name="Footer Placeholder 5"/>
          <p:cNvSpPr>
            <a:spLocks noGrp="1"/>
          </p:cNvSpPr>
          <p:nvPr>
            <p:ph type="ftr" sz="quarter" idx="11"/>
          </p:nvPr>
        </p:nvSpPr>
        <p:spPr/>
        <p:txBody>
          <a:bodyPr/>
          <a:lstStyle/>
          <a:p>
            <a:r>
              <a:rPr lang="en-US" smtClean="0"/>
              <a:t>https://www.doi.gov/aviation/uas </a:t>
            </a:r>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D7389B05-D568-FD4D-8EE2-84FC2ED6E021}" type="datetime1">
              <a:rPr lang="en-US" smtClean="0"/>
              <a:t>11/4/2016</a:t>
            </a:fld>
            <a:endParaRPr lang="en-US"/>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r">
              <a:defRPr sz="1000">
                <a:solidFill>
                  <a:schemeClr val="bg1">
                    <a:lumMod val="50000"/>
                  </a:schemeClr>
                </a:solidFill>
              </a:defRPr>
            </a:lvl1pPr>
          </a:lstStyle>
          <a:p>
            <a:pPr>
              <a:lnSpc>
                <a:spcPct val="110000"/>
              </a:lnSpc>
            </a:pPr>
            <a:r>
              <a:rPr lang="en-US" dirty="0" smtClean="0"/>
              <a:t>https://</a:t>
            </a:r>
            <a:r>
              <a:rPr lang="en-US" dirty="0" err="1" smtClean="0"/>
              <a:t>www.doi.gov</a:t>
            </a:r>
            <a:r>
              <a:rPr lang="en-US" dirty="0" smtClean="0"/>
              <a:t>/aviation/</a:t>
            </a:r>
            <a:r>
              <a:rPr lang="en-US" dirty="0" err="1" smtClean="0"/>
              <a:t>uas</a:t>
            </a:r>
            <a:r>
              <a:rPr lang="en-US" dirty="0" smtClean="0"/>
              <a:t> </a:t>
            </a:r>
            <a:endParaRPr lang="en-US" dirty="0"/>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mailto:Mark_bathrick@ios.doi.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hyperlink" Target="mailto:Mark_bathrick@ios.doi.gov" TargetMode="External"/><Relationship Id="rId5" Type="http://schemas.microsoft.com/office/2007/relationships/hdphoto" Target="../media/hdphoto1.wdp"/><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hyperlink" Target="http://upload.wikimedia.org/wikipedia/commons/0/03/MicroAirVehicle.jpg" TargetMode="External"/><Relationship Id="rId12" Type="http://schemas.openxmlformats.org/officeDocument/2006/relationships/image" Target="../media/image11.png"/><Relationship Id="rId17" Type="http://schemas.openxmlformats.org/officeDocument/2006/relationships/diagramLayout" Target="../diagrams/layout1.xml"/><Relationship Id="rId2" Type="http://schemas.openxmlformats.org/officeDocument/2006/relationships/notesSlide" Target="../notesSlides/notesSlide2.xml"/><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jp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diagramColors" Target="../diagrams/colors1.xml"/><Relationship Id="rId4" Type="http://schemas.openxmlformats.org/officeDocument/2006/relationships/image" Target="../media/image4.jpg"/><Relationship Id="rId9" Type="http://schemas.openxmlformats.org/officeDocument/2006/relationships/image" Target="../media/image8.jpeg"/><Relationship Id="rId1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516" y="653572"/>
            <a:ext cx="5838525" cy="215724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Four Must-Have Competencies for </a:t>
            </a:r>
            <a:r>
              <a:rPr lang="en-US" smtClean="0"/>
              <a:t>Commercial UAV Success</a:t>
            </a:r>
            <a:endParaRPr lang="en-US" dirty="0"/>
          </a:p>
        </p:txBody>
      </p:sp>
      <p:sp>
        <p:nvSpPr>
          <p:cNvPr id="3" name="Subtitle 2"/>
          <p:cNvSpPr>
            <a:spLocks noGrp="1"/>
          </p:cNvSpPr>
          <p:nvPr>
            <p:ph type="subTitle" idx="1"/>
          </p:nvPr>
        </p:nvSpPr>
        <p:spPr>
          <a:xfrm>
            <a:off x="1295401" y="3644900"/>
            <a:ext cx="5120640" cy="3086100"/>
          </a:xfrm>
        </p:spPr>
        <p:txBody>
          <a:bodyPr>
            <a:normAutofit/>
          </a:bodyPr>
          <a:lstStyle/>
          <a:p>
            <a:pPr algn="r">
              <a:lnSpc>
                <a:spcPct val="110000"/>
              </a:lnSpc>
              <a:spcBef>
                <a:spcPts val="0"/>
              </a:spcBef>
            </a:pPr>
            <a:r>
              <a:rPr lang="en-US" sz="1700" b="1" dirty="0" smtClean="0"/>
              <a:t>Commercial UAV Expo</a:t>
            </a:r>
          </a:p>
          <a:p>
            <a:pPr algn="r">
              <a:lnSpc>
                <a:spcPct val="110000"/>
              </a:lnSpc>
              <a:spcBef>
                <a:spcPts val="0"/>
              </a:spcBef>
            </a:pPr>
            <a:r>
              <a:rPr lang="en-US" sz="1700" b="1" dirty="0" smtClean="0"/>
              <a:t>Las Vegas, Nevada</a:t>
            </a:r>
          </a:p>
          <a:p>
            <a:pPr algn="r"/>
            <a:r>
              <a:rPr lang="en-US" b="1" dirty="0" smtClean="0"/>
              <a:t> </a:t>
            </a:r>
          </a:p>
          <a:p>
            <a:pPr algn="r">
              <a:lnSpc>
                <a:spcPct val="110000"/>
              </a:lnSpc>
              <a:spcBef>
                <a:spcPts val="0"/>
              </a:spcBef>
            </a:pPr>
            <a:r>
              <a:rPr lang="en-US" sz="1800" dirty="0" smtClean="0"/>
              <a:t>Mark L Bathrick, Director</a:t>
            </a:r>
          </a:p>
          <a:p>
            <a:pPr algn="r">
              <a:lnSpc>
                <a:spcPct val="110000"/>
              </a:lnSpc>
              <a:spcBef>
                <a:spcPts val="0"/>
              </a:spcBef>
            </a:pPr>
            <a:r>
              <a:rPr lang="en-US" sz="1800" dirty="0" smtClean="0"/>
              <a:t>Office of Aviation Services</a:t>
            </a:r>
          </a:p>
          <a:p>
            <a:pPr algn="r">
              <a:lnSpc>
                <a:spcPct val="110000"/>
              </a:lnSpc>
              <a:spcBef>
                <a:spcPts val="0"/>
              </a:spcBef>
            </a:pPr>
            <a:r>
              <a:rPr lang="en-US" sz="1800" dirty="0" smtClean="0"/>
              <a:t>U.S. Department of the Interior</a:t>
            </a:r>
          </a:p>
          <a:p>
            <a:pPr algn="r">
              <a:lnSpc>
                <a:spcPct val="110000"/>
              </a:lnSpc>
              <a:spcBef>
                <a:spcPts val="0"/>
              </a:spcBef>
            </a:pPr>
            <a:r>
              <a:rPr lang="en-US" sz="1800" dirty="0" smtClean="0"/>
              <a:t>Boise, Idaho</a:t>
            </a:r>
          </a:p>
          <a:p>
            <a:pPr algn="r">
              <a:lnSpc>
                <a:spcPct val="110000"/>
              </a:lnSpc>
              <a:spcBef>
                <a:spcPts val="0"/>
              </a:spcBef>
            </a:pPr>
            <a:r>
              <a:rPr lang="en-US" sz="1800" dirty="0">
                <a:solidFill>
                  <a:srgbClr val="0070C0"/>
                </a:solidFill>
              </a:rPr>
              <a:t>https://</a:t>
            </a:r>
            <a:r>
              <a:rPr lang="en-US" sz="1800" dirty="0" err="1" smtClean="0">
                <a:solidFill>
                  <a:srgbClr val="0070C0"/>
                </a:solidFill>
              </a:rPr>
              <a:t>www.doi.gov</a:t>
            </a:r>
            <a:r>
              <a:rPr lang="en-US" sz="1800" dirty="0" smtClean="0">
                <a:solidFill>
                  <a:srgbClr val="0070C0"/>
                </a:solidFill>
              </a:rPr>
              <a:t>/aviation/</a:t>
            </a:r>
            <a:r>
              <a:rPr lang="en-US" sz="1800" dirty="0" err="1" smtClean="0">
                <a:solidFill>
                  <a:srgbClr val="0070C0"/>
                </a:solidFill>
              </a:rPr>
              <a:t>uas</a:t>
            </a:r>
            <a:r>
              <a:rPr lang="en-US" sz="1800" dirty="0" smtClean="0">
                <a:solidFill>
                  <a:srgbClr val="0070C0"/>
                </a:solidFill>
              </a:rPr>
              <a:t> </a:t>
            </a:r>
            <a:endParaRPr lang="en-US" sz="1800" dirty="0">
              <a:solidFill>
                <a:srgbClr val="0070C0"/>
              </a:solidFill>
            </a:endParaRPr>
          </a:p>
        </p:txBody>
      </p:sp>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9794" t="-139" r="13570" b="139"/>
          <a:stretch/>
        </p:blipFill>
        <p:spPr>
          <a:xfrm>
            <a:off x="6662057" y="-18661"/>
            <a:ext cx="5544990" cy="6876661"/>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195" y="4757179"/>
            <a:ext cx="1139733" cy="1139733"/>
          </a:xfrm>
          <a:prstGeom prst="rect">
            <a:avLst/>
          </a:prstGeom>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7687" y="255134"/>
            <a:ext cx="9069835" cy="1036850"/>
          </a:xfrm>
        </p:spPr>
        <p:txBody>
          <a:bodyPr>
            <a:normAutofit/>
          </a:bodyPr>
          <a:lstStyle/>
          <a:p>
            <a:r>
              <a:rPr lang="en-US" dirty="0"/>
              <a:t>Privacy isn’t just about </a:t>
            </a:r>
            <a:r>
              <a:rPr lang="en-US" dirty="0" smtClean="0"/>
              <a:t>what you </a:t>
            </a:r>
            <a:r>
              <a:rPr lang="en-US" dirty="0"/>
              <a:t>meant to capture</a:t>
            </a:r>
            <a:r>
              <a:rPr lang="is-IS" dirty="0" smtClean="0"/>
              <a:t>…....</a:t>
            </a:r>
            <a:endParaRPr lang="en-US" dirty="0"/>
          </a:p>
        </p:txBody>
      </p:sp>
      <p:sp>
        <p:nvSpPr>
          <p:cNvPr id="2" name="Slide Number Placeholder 1"/>
          <p:cNvSpPr>
            <a:spLocks noGrp="1"/>
          </p:cNvSpPr>
          <p:nvPr>
            <p:ph type="sldNum" sz="quarter" idx="12"/>
          </p:nvPr>
        </p:nvSpPr>
        <p:spPr/>
        <p:txBody>
          <a:bodyPr/>
          <a:lstStyle/>
          <a:p>
            <a:fld id="{A7F8E3F6-DE14-48B2-B2BC-6FABA9630FB8}" type="slidenum">
              <a:rPr lang="en-US" smtClean="0"/>
              <a:t>10</a:t>
            </a:fld>
            <a:endParaRPr lang="en-US"/>
          </a:p>
        </p:txBody>
      </p:sp>
      <p:pic>
        <p:nvPicPr>
          <p:cNvPr id="8" name="Picture 7"/>
          <p:cNvPicPr>
            <a:picLocks noChangeAspect="1"/>
          </p:cNvPicPr>
          <p:nvPr/>
        </p:nvPicPr>
        <p:blipFill rotWithShape="1">
          <a:blip r:embed="rId5"/>
          <a:srcRect l="12460"/>
          <a:stretch/>
        </p:blipFill>
        <p:spPr>
          <a:xfrm>
            <a:off x="6292516" y="1671638"/>
            <a:ext cx="5798637" cy="4603700"/>
          </a:xfrm>
          <a:prstGeom prst="rect">
            <a:avLst/>
          </a:prstGeom>
          <a:solidFill>
            <a:schemeClr val="accent1">
              <a:lumMod val="20000"/>
              <a:lumOff val="80000"/>
              <a:alpha val="30000"/>
            </a:schemeClr>
          </a:solidFill>
          <a:ln>
            <a:solidFill>
              <a:schemeClr val="tx2"/>
            </a:solidFill>
          </a:ln>
        </p:spPr>
      </p:pic>
      <p:pic>
        <p:nvPicPr>
          <p:cNvPr id="9" name="vlc-record-2016-07-29-15h06m39s-160728 BLM UAS Missions 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8376" t="4172" r="16752"/>
          <a:stretch>
            <a:fillRect/>
          </a:stretch>
        </p:blipFill>
        <p:spPr>
          <a:xfrm>
            <a:off x="183971" y="1758064"/>
            <a:ext cx="5912029" cy="4256272"/>
          </a:xfrm>
          <a:prstGeom prst="rect">
            <a:avLst/>
          </a:prstGeom>
        </p:spPr>
      </p:pic>
      <p:sp>
        <p:nvSpPr>
          <p:cNvPr id="10" name="Freeform 9"/>
          <p:cNvSpPr/>
          <p:nvPr/>
        </p:nvSpPr>
        <p:spPr>
          <a:xfrm>
            <a:off x="7567863" y="4150895"/>
            <a:ext cx="2610853" cy="2093494"/>
          </a:xfrm>
          <a:custGeom>
            <a:avLst/>
            <a:gdLst>
              <a:gd name="connsiteX0" fmla="*/ 433137 w 2610853"/>
              <a:gd name="connsiteY0" fmla="*/ 0 h 2093494"/>
              <a:gd name="connsiteX1" fmla="*/ 0 w 2610853"/>
              <a:gd name="connsiteY1" fmla="*/ 673768 h 2093494"/>
              <a:gd name="connsiteX2" fmla="*/ 312821 w 2610853"/>
              <a:gd name="connsiteY2" fmla="*/ 1744579 h 2093494"/>
              <a:gd name="connsiteX3" fmla="*/ 433137 w 2610853"/>
              <a:gd name="connsiteY3" fmla="*/ 2093494 h 2093494"/>
              <a:gd name="connsiteX4" fmla="*/ 2358190 w 2610853"/>
              <a:gd name="connsiteY4" fmla="*/ 2057400 h 2093494"/>
              <a:gd name="connsiteX5" fmla="*/ 2610853 w 2610853"/>
              <a:gd name="connsiteY5" fmla="*/ 1515979 h 2093494"/>
              <a:gd name="connsiteX6" fmla="*/ 2069432 w 2610853"/>
              <a:gd name="connsiteY6" fmla="*/ 1058779 h 2093494"/>
              <a:gd name="connsiteX7" fmla="*/ 1949116 w 2610853"/>
              <a:gd name="connsiteY7" fmla="*/ 1010652 h 2093494"/>
              <a:gd name="connsiteX8" fmla="*/ 1395663 w 2610853"/>
              <a:gd name="connsiteY8" fmla="*/ 252663 h 2093494"/>
              <a:gd name="connsiteX9" fmla="*/ 1070811 w 2610853"/>
              <a:gd name="connsiteY9" fmla="*/ 0 h 2093494"/>
              <a:gd name="connsiteX10" fmla="*/ 601579 w 2610853"/>
              <a:gd name="connsiteY10" fmla="*/ 84221 h 209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0853" h="2093494">
                <a:moveTo>
                  <a:pt x="433137" y="0"/>
                </a:moveTo>
                <a:lnTo>
                  <a:pt x="0" y="673768"/>
                </a:lnTo>
                <a:lnTo>
                  <a:pt x="312821" y="1744579"/>
                </a:lnTo>
                <a:lnTo>
                  <a:pt x="433137" y="2093494"/>
                </a:lnTo>
                <a:lnTo>
                  <a:pt x="2358190" y="2057400"/>
                </a:lnTo>
                <a:lnTo>
                  <a:pt x="2610853" y="1515979"/>
                </a:lnTo>
                <a:lnTo>
                  <a:pt x="2069432" y="1058779"/>
                </a:lnTo>
                <a:lnTo>
                  <a:pt x="1949116" y="1010652"/>
                </a:lnTo>
                <a:lnTo>
                  <a:pt x="1395663" y="252663"/>
                </a:lnTo>
                <a:lnTo>
                  <a:pt x="1070811" y="0"/>
                </a:lnTo>
                <a:lnTo>
                  <a:pt x="601579" y="84221"/>
                </a:lnTo>
              </a:path>
            </a:pathLst>
          </a:custGeom>
          <a:solidFill>
            <a:schemeClr val="accent1">
              <a:lumMod val="20000"/>
              <a:lumOff val="80000"/>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9059779" y="3525253"/>
            <a:ext cx="2201779" cy="2683042"/>
          </a:xfrm>
          <a:custGeom>
            <a:avLst/>
            <a:gdLst>
              <a:gd name="connsiteX0" fmla="*/ 1046747 w 2201779"/>
              <a:gd name="connsiteY0" fmla="*/ 0 h 2683042"/>
              <a:gd name="connsiteX1" fmla="*/ 2117558 w 2201779"/>
              <a:gd name="connsiteY1" fmla="*/ 48126 h 2683042"/>
              <a:gd name="connsiteX2" fmla="*/ 2201779 w 2201779"/>
              <a:gd name="connsiteY2" fmla="*/ 733926 h 2683042"/>
              <a:gd name="connsiteX3" fmla="*/ 1864895 w 2201779"/>
              <a:gd name="connsiteY3" fmla="*/ 1239252 h 2683042"/>
              <a:gd name="connsiteX4" fmla="*/ 2009274 w 2201779"/>
              <a:gd name="connsiteY4" fmla="*/ 1744579 h 2683042"/>
              <a:gd name="connsiteX5" fmla="*/ 2165684 w 2201779"/>
              <a:gd name="connsiteY5" fmla="*/ 2225842 h 2683042"/>
              <a:gd name="connsiteX6" fmla="*/ 2117558 w 2201779"/>
              <a:gd name="connsiteY6" fmla="*/ 2683042 h 2683042"/>
              <a:gd name="connsiteX7" fmla="*/ 1070810 w 2201779"/>
              <a:gd name="connsiteY7" fmla="*/ 2683042 h 2683042"/>
              <a:gd name="connsiteX8" fmla="*/ 1130968 w 2201779"/>
              <a:gd name="connsiteY8" fmla="*/ 2273968 h 2683042"/>
              <a:gd name="connsiteX9" fmla="*/ 1143000 w 2201779"/>
              <a:gd name="connsiteY9" fmla="*/ 2021305 h 2683042"/>
              <a:gd name="connsiteX10" fmla="*/ 673768 w 2201779"/>
              <a:gd name="connsiteY10" fmla="*/ 1660358 h 2683042"/>
              <a:gd name="connsiteX11" fmla="*/ 336884 w 2201779"/>
              <a:gd name="connsiteY11" fmla="*/ 1359568 h 2683042"/>
              <a:gd name="connsiteX12" fmla="*/ 24063 w 2201779"/>
              <a:gd name="connsiteY12" fmla="*/ 890336 h 2683042"/>
              <a:gd name="connsiteX13" fmla="*/ 0 w 2201779"/>
              <a:gd name="connsiteY13" fmla="*/ 745958 h 2683042"/>
              <a:gd name="connsiteX14" fmla="*/ 673768 w 2201779"/>
              <a:gd name="connsiteY14" fmla="*/ 721894 h 2683042"/>
              <a:gd name="connsiteX15" fmla="*/ 794084 w 2201779"/>
              <a:gd name="connsiteY15" fmla="*/ 240631 h 2683042"/>
              <a:gd name="connsiteX16" fmla="*/ 1263316 w 2201779"/>
              <a:gd name="connsiteY16" fmla="*/ 36094 h 2683042"/>
              <a:gd name="connsiteX17" fmla="*/ 1515979 w 2201779"/>
              <a:gd name="connsiteY17" fmla="*/ 96252 h 26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1779" h="2683042">
                <a:moveTo>
                  <a:pt x="1046747" y="0"/>
                </a:moveTo>
                <a:lnTo>
                  <a:pt x="2117558" y="48126"/>
                </a:lnTo>
                <a:lnTo>
                  <a:pt x="2201779" y="733926"/>
                </a:lnTo>
                <a:lnTo>
                  <a:pt x="1864895" y="1239252"/>
                </a:lnTo>
                <a:lnTo>
                  <a:pt x="2009274" y="1744579"/>
                </a:lnTo>
                <a:lnTo>
                  <a:pt x="2165684" y="2225842"/>
                </a:lnTo>
                <a:lnTo>
                  <a:pt x="2117558" y="2683042"/>
                </a:lnTo>
                <a:lnTo>
                  <a:pt x="1070810" y="2683042"/>
                </a:lnTo>
                <a:lnTo>
                  <a:pt x="1130968" y="2273968"/>
                </a:lnTo>
                <a:lnTo>
                  <a:pt x="1143000" y="2021305"/>
                </a:lnTo>
                <a:lnTo>
                  <a:pt x="673768" y="1660358"/>
                </a:lnTo>
                <a:lnTo>
                  <a:pt x="336884" y="1359568"/>
                </a:lnTo>
                <a:lnTo>
                  <a:pt x="24063" y="890336"/>
                </a:lnTo>
                <a:lnTo>
                  <a:pt x="0" y="745958"/>
                </a:lnTo>
                <a:lnTo>
                  <a:pt x="673768" y="721894"/>
                </a:lnTo>
                <a:lnTo>
                  <a:pt x="794084" y="240631"/>
                </a:lnTo>
                <a:lnTo>
                  <a:pt x="1263316" y="36094"/>
                </a:lnTo>
                <a:lnTo>
                  <a:pt x="1515979" y="96252"/>
                </a:lnTo>
              </a:path>
            </a:pathLst>
          </a:custGeom>
          <a:solidFill>
            <a:srgbClr val="FFFF00">
              <a:alpha val="3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889958" y="1720516"/>
            <a:ext cx="2129589" cy="4547937"/>
          </a:xfrm>
          <a:custGeom>
            <a:avLst/>
            <a:gdLst>
              <a:gd name="connsiteX0" fmla="*/ 0 w 2129589"/>
              <a:gd name="connsiteY0" fmla="*/ 0 h 4547937"/>
              <a:gd name="connsiteX1" fmla="*/ 553453 w 2129589"/>
              <a:gd name="connsiteY1" fmla="*/ 360947 h 4547937"/>
              <a:gd name="connsiteX2" fmla="*/ 565484 w 2129589"/>
              <a:gd name="connsiteY2" fmla="*/ 637673 h 4547937"/>
              <a:gd name="connsiteX3" fmla="*/ 649705 w 2129589"/>
              <a:gd name="connsiteY3" fmla="*/ 1167063 h 4547937"/>
              <a:gd name="connsiteX4" fmla="*/ 902368 w 2129589"/>
              <a:gd name="connsiteY4" fmla="*/ 1491916 h 4547937"/>
              <a:gd name="connsiteX5" fmla="*/ 1191126 w 2129589"/>
              <a:gd name="connsiteY5" fmla="*/ 1672389 h 4547937"/>
              <a:gd name="connsiteX6" fmla="*/ 1383631 w 2129589"/>
              <a:gd name="connsiteY6" fmla="*/ 1900989 h 4547937"/>
              <a:gd name="connsiteX7" fmla="*/ 1552074 w 2129589"/>
              <a:gd name="connsiteY7" fmla="*/ 2177716 h 4547937"/>
              <a:gd name="connsiteX8" fmla="*/ 1684421 w 2129589"/>
              <a:gd name="connsiteY8" fmla="*/ 2550695 h 4547937"/>
              <a:gd name="connsiteX9" fmla="*/ 1708484 w 2129589"/>
              <a:gd name="connsiteY9" fmla="*/ 3140242 h 4547937"/>
              <a:gd name="connsiteX10" fmla="*/ 1636295 w 2129589"/>
              <a:gd name="connsiteY10" fmla="*/ 3573379 h 4547937"/>
              <a:gd name="connsiteX11" fmla="*/ 1636295 w 2129589"/>
              <a:gd name="connsiteY11" fmla="*/ 3886200 h 4547937"/>
              <a:gd name="connsiteX12" fmla="*/ 1419726 w 2129589"/>
              <a:gd name="connsiteY12" fmla="*/ 4186989 h 4547937"/>
              <a:gd name="connsiteX13" fmla="*/ 1311442 w 2129589"/>
              <a:gd name="connsiteY13" fmla="*/ 4367463 h 4547937"/>
              <a:gd name="connsiteX14" fmla="*/ 1467853 w 2129589"/>
              <a:gd name="connsiteY14" fmla="*/ 4535905 h 4547937"/>
              <a:gd name="connsiteX15" fmla="*/ 2129589 w 2129589"/>
              <a:gd name="connsiteY15" fmla="*/ 4547937 h 4547937"/>
              <a:gd name="connsiteX16" fmla="*/ 2129589 w 2129589"/>
              <a:gd name="connsiteY16" fmla="*/ 12031 h 4547937"/>
              <a:gd name="connsiteX17" fmla="*/ 96253 w 2129589"/>
              <a:gd name="connsiteY17" fmla="*/ 24063 h 454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9589" h="4547937">
                <a:moveTo>
                  <a:pt x="0" y="0"/>
                </a:moveTo>
                <a:lnTo>
                  <a:pt x="553453" y="360947"/>
                </a:lnTo>
                <a:lnTo>
                  <a:pt x="565484" y="637673"/>
                </a:lnTo>
                <a:lnTo>
                  <a:pt x="649705" y="1167063"/>
                </a:lnTo>
                <a:lnTo>
                  <a:pt x="902368" y="1491916"/>
                </a:lnTo>
                <a:lnTo>
                  <a:pt x="1191126" y="1672389"/>
                </a:lnTo>
                <a:lnTo>
                  <a:pt x="1383631" y="1900989"/>
                </a:lnTo>
                <a:lnTo>
                  <a:pt x="1552074" y="2177716"/>
                </a:lnTo>
                <a:lnTo>
                  <a:pt x="1684421" y="2550695"/>
                </a:lnTo>
                <a:lnTo>
                  <a:pt x="1708484" y="3140242"/>
                </a:lnTo>
                <a:lnTo>
                  <a:pt x="1636295" y="3573379"/>
                </a:lnTo>
                <a:lnTo>
                  <a:pt x="1636295" y="3886200"/>
                </a:lnTo>
                <a:lnTo>
                  <a:pt x="1419726" y="4186989"/>
                </a:lnTo>
                <a:lnTo>
                  <a:pt x="1311442" y="4367463"/>
                </a:lnTo>
                <a:lnTo>
                  <a:pt x="1467853" y="4535905"/>
                </a:lnTo>
                <a:lnTo>
                  <a:pt x="2129589" y="4547937"/>
                </a:lnTo>
                <a:lnTo>
                  <a:pt x="2129589" y="12031"/>
                </a:lnTo>
                <a:lnTo>
                  <a:pt x="96253" y="24063"/>
                </a:lnTo>
              </a:path>
            </a:pathLst>
          </a:custGeom>
          <a:solidFill>
            <a:srgbClr val="FF0000">
              <a:alpha val="3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304547" y="1720516"/>
            <a:ext cx="4018548" cy="4463716"/>
          </a:xfrm>
          <a:custGeom>
            <a:avLst/>
            <a:gdLst>
              <a:gd name="connsiteX0" fmla="*/ 24064 w 4018548"/>
              <a:gd name="connsiteY0" fmla="*/ 0 h 4463716"/>
              <a:gd name="connsiteX1" fmla="*/ 3441032 w 4018548"/>
              <a:gd name="connsiteY1" fmla="*/ 36095 h 4463716"/>
              <a:gd name="connsiteX2" fmla="*/ 4018548 w 4018548"/>
              <a:gd name="connsiteY2" fmla="*/ 409073 h 4463716"/>
              <a:gd name="connsiteX3" fmla="*/ 3669632 w 4018548"/>
              <a:gd name="connsiteY3" fmla="*/ 697831 h 4463716"/>
              <a:gd name="connsiteX4" fmla="*/ 2117558 w 4018548"/>
              <a:gd name="connsiteY4" fmla="*/ 565484 h 4463716"/>
              <a:gd name="connsiteX5" fmla="*/ 1937085 w 4018548"/>
              <a:gd name="connsiteY5" fmla="*/ 938463 h 4463716"/>
              <a:gd name="connsiteX6" fmla="*/ 1624264 w 4018548"/>
              <a:gd name="connsiteY6" fmla="*/ 2201779 h 4463716"/>
              <a:gd name="connsiteX7" fmla="*/ 1576137 w 4018548"/>
              <a:gd name="connsiteY7" fmla="*/ 2526631 h 4463716"/>
              <a:gd name="connsiteX8" fmla="*/ 1215190 w 4018548"/>
              <a:gd name="connsiteY8" fmla="*/ 3068052 h 4463716"/>
              <a:gd name="connsiteX9" fmla="*/ 1528011 w 4018548"/>
              <a:gd name="connsiteY9" fmla="*/ 4451684 h 4463716"/>
              <a:gd name="connsiteX10" fmla="*/ 0 w 4018548"/>
              <a:gd name="connsiteY10" fmla="*/ 4463716 h 4463716"/>
              <a:gd name="connsiteX11" fmla="*/ 24064 w 4018548"/>
              <a:gd name="connsiteY11" fmla="*/ 0 h 446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18548" h="4463716">
                <a:moveTo>
                  <a:pt x="24064" y="0"/>
                </a:moveTo>
                <a:lnTo>
                  <a:pt x="3441032" y="36095"/>
                </a:lnTo>
                <a:lnTo>
                  <a:pt x="4018548" y="409073"/>
                </a:lnTo>
                <a:lnTo>
                  <a:pt x="3669632" y="697831"/>
                </a:lnTo>
                <a:lnTo>
                  <a:pt x="2117558" y="565484"/>
                </a:lnTo>
                <a:lnTo>
                  <a:pt x="1937085" y="938463"/>
                </a:lnTo>
                <a:lnTo>
                  <a:pt x="1624264" y="2201779"/>
                </a:lnTo>
                <a:lnTo>
                  <a:pt x="1576137" y="2526631"/>
                </a:lnTo>
                <a:lnTo>
                  <a:pt x="1215190" y="3068052"/>
                </a:lnTo>
                <a:lnTo>
                  <a:pt x="1528011" y="4451684"/>
                </a:lnTo>
                <a:lnTo>
                  <a:pt x="0" y="4463716"/>
                </a:lnTo>
                <a:lnTo>
                  <a:pt x="24064" y="0"/>
                </a:lnTo>
                <a:close/>
              </a:path>
            </a:pathLst>
          </a:custGeom>
          <a:solidFill>
            <a:schemeClr val="accent1">
              <a:lumMod val="60000"/>
              <a:lumOff val="40000"/>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9962147" y="2273968"/>
            <a:ext cx="1058779" cy="1251285"/>
          </a:xfrm>
          <a:custGeom>
            <a:avLst/>
            <a:gdLst>
              <a:gd name="connsiteX0" fmla="*/ 0 w 1058779"/>
              <a:gd name="connsiteY0" fmla="*/ 216569 h 1251285"/>
              <a:gd name="connsiteX1" fmla="*/ 385011 w 1058779"/>
              <a:gd name="connsiteY1" fmla="*/ 0 h 1251285"/>
              <a:gd name="connsiteX2" fmla="*/ 481264 w 1058779"/>
              <a:gd name="connsiteY2" fmla="*/ 493295 h 1251285"/>
              <a:gd name="connsiteX3" fmla="*/ 565485 w 1058779"/>
              <a:gd name="connsiteY3" fmla="*/ 770021 h 1251285"/>
              <a:gd name="connsiteX4" fmla="*/ 854242 w 1058779"/>
              <a:gd name="connsiteY4" fmla="*/ 1034716 h 1251285"/>
              <a:gd name="connsiteX5" fmla="*/ 1058779 w 1058779"/>
              <a:gd name="connsiteY5" fmla="*/ 1215190 h 1251285"/>
              <a:gd name="connsiteX6" fmla="*/ 72190 w 1058779"/>
              <a:gd name="connsiteY6" fmla="*/ 1251285 h 1251285"/>
              <a:gd name="connsiteX7" fmla="*/ 0 w 1058779"/>
              <a:gd name="connsiteY7" fmla="*/ 216569 h 125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779" h="1251285">
                <a:moveTo>
                  <a:pt x="0" y="216569"/>
                </a:moveTo>
                <a:lnTo>
                  <a:pt x="385011" y="0"/>
                </a:lnTo>
                <a:lnTo>
                  <a:pt x="481264" y="493295"/>
                </a:lnTo>
                <a:lnTo>
                  <a:pt x="565485" y="770021"/>
                </a:lnTo>
                <a:lnTo>
                  <a:pt x="854242" y="1034716"/>
                </a:lnTo>
                <a:lnTo>
                  <a:pt x="1058779" y="1215190"/>
                </a:lnTo>
                <a:lnTo>
                  <a:pt x="72190" y="1251285"/>
                </a:lnTo>
                <a:lnTo>
                  <a:pt x="0" y="216569"/>
                </a:lnTo>
                <a:close/>
              </a:path>
            </a:pathLst>
          </a:custGeom>
          <a:solidFill>
            <a:srgbClr val="7030A0">
              <a:alpha val="30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tare4.jpg"/>
          <p:cNvPicPr>
            <a:picLocks noChangeAspect="1"/>
          </p:cNvPicPr>
          <p:nvPr/>
        </p:nvPicPr>
        <p:blipFill rotWithShape="1">
          <a:blip r:embed="rId7" cstate="print">
            <a:duotone>
              <a:prstClr val="black"/>
              <a:schemeClr val="tx2">
                <a:tint val="45000"/>
                <a:satMod val="400000"/>
              </a:schemeClr>
            </a:duotone>
            <a:extLst>
              <a:ext uri="{28A0092B-C50C-407E-A947-70E740481C1C}">
                <a14:useLocalDpi xmlns:a14="http://schemas.microsoft.com/office/drawing/2010/main" val="0"/>
              </a:ext>
            </a:extLst>
          </a:blip>
          <a:srcRect r="2950"/>
          <a:stretch/>
        </p:blipFill>
        <p:spPr>
          <a:xfrm>
            <a:off x="8694403" y="141474"/>
            <a:ext cx="3282120" cy="1005145"/>
          </a:xfrm>
          <a:prstGeom prst="rect">
            <a:avLst/>
          </a:prstGeom>
          <a:effectLst>
            <a:softEdge rad="88900"/>
          </a:effectLst>
        </p:spPr>
      </p:pic>
      <p:sp>
        <p:nvSpPr>
          <p:cNvPr id="3" name="Footer Placeholder 2"/>
          <p:cNvSpPr>
            <a:spLocks noGrp="1"/>
          </p:cNvSpPr>
          <p:nvPr>
            <p:ph type="ftr" sz="quarter" idx="11"/>
          </p:nvPr>
        </p:nvSpPr>
        <p:spPr/>
        <p:txBody>
          <a:bodyPr/>
          <a:lstStyle/>
          <a:p>
            <a:pPr>
              <a:lnSpc>
                <a:spcPct val="110000"/>
              </a:lnSpc>
            </a:pPr>
            <a:r>
              <a:rPr lang="en-US" smtClean="0"/>
              <a:t>https://www.doi.gov/aviation/uas </a:t>
            </a:r>
            <a:endParaRPr lang="en-US" dirty="0"/>
          </a:p>
        </p:txBody>
      </p:sp>
    </p:spTree>
    <p:extLst>
      <p:ext uri="{BB962C8B-B14F-4D97-AF65-F5344CB8AC3E}">
        <p14:creationId xmlns:p14="http://schemas.microsoft.com/office/powerpoint/2010/main" val="29262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500" fill="hold"/>
                                        <p:tgtEl>
                                          <p:spTgt spid="9"/>
                                        </p:tgtEl>
                                      </p:cBhvr>
                                    </p:cmd>
                                  </p:childTnLst>
                                </p:cTn>
                              </p:par>
                              <p:par>
                                <p:cTn id="7" presetID="9" presetClass="entr" presetSubtype="0" fill="hold" grpId="0" nodeType="withEffect">
                                  <p:stCondLst>
                                    <p:cond delay="450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3000"/>
                                        <p:tgtEl>
                                          <p:spTgt spid="13"/>
                                        </p:tgtEl>
                                      </p:cBhvr>
                                    </p:animEffect>
                                  </p:childTnLst>
                                </p:cTn>
                              </p:par>
                              <p:par>
                                <p:cTn id="10" presetID="9" presetClass="entr" presetSubtype="0" fill="hold" grpId="0" nodeType="withEffect">
                                  <p:stCondLst>
                                    <p:cond delay="600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3000"/>
                                        <p:tgtEl>
                                          <p:spTgt spid="12"/>
                                        </p:tgtEl>
                                      </p:cBhvr>
                                    </p:animEffect>
                                  </p:childTnLst>
                                </p:cTn>
                              </p:par>
                              <p:par>
                                <p:cTn id="13" presetID="9" presetClass="entr" presetSubtype="0" fill="hold" grpId="0" nodeType="withEffect">
                                  <p:stCondLst>
                                    <p:cond delay="750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3000"/>
                                        <p:tgtEl>
                                          <p:spTgt spid="14"/>
                                        </p:tgtEl>
                                      </p:cBhvr>
                                    </p:animEffect>
                                  </p:childTnLst>
                                </p:cTn>
                              </p:par>
                              <p:par>
                                <p:cTn id="16" presetID="9" presetClass="entr" presetSubtype="0" fill="hold" grpId="0" nodeType="withEffect">
                                  <p:stCondLst>
                                    <p:cond delay="900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3000"/>
                                        <p:tgtEl>
                                          <p:spTgt spid="11"/>
                                        </p:tgtEl>
                                      </p:cBhvr>
                                    </p:animEffect>
                                  </p:childTnLst>
                                </p:cTn>
                              </p:par>
                              <p:par>
                                <p:cTn id="19" presetID="9" presetClass="entr" presetSubtype="0" fill="hold" grpId="0" nodeType="withEffect">
                                  <p:stCondLst>
                                    <p:cond delay="800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withEffect">
                                  <p:stCondLst>
                                    <p:cond delay="0"/>
                                  </p:stCondLst>
                                  <p:childTnLst>
                                    <p:cmd type="call" cmd="togglePause">
                                      <p:cBhvr>
                                        <p:cTn id="26" dur="1" fill="hold"/>
                                        <p:tgtEl>
                                          <p:spTgt spid="9"/>
                                        </p:tgtEl>
                                      </p:cBhvr>
                                    </p:cmd>
                                  </p:childTnLst>
                                </p:cTn>
                              </p:par>
                            </p:childTnLst>
                          </p:cTn>
                        </p:par>
                      </p:childTnLst>
                    </p:cTn>
                  </p:par>
                </p:childTnLst>
              </p:cTn>
              <p:nextCondLst>
                <p:cond evt="onClick" delay="0">
                  <p:tgtEl>
                    <p:spTgt spid="9"/>
                  </p:tgtEl>
                </p:cond>
              </p:nextCondLst>
            </p:seq>
            <p:video>
              <p:cMediaNode vol="80000" mute="1">
                <p:cTn id="27" repeatCount="indefinite" fill="hold" display="0">
                  <p:stCondLst>
                    <p:cond delay="indefinite"/>
                  </p:stCondLst>
                </p:cTn>
                <p:tgtEl>
                  <p:spTgt spid="9"/>
                </p:tgtEl>
              </p:cMediaNode>
            </p:video>
          </p:childTnLst>
        </p:cTn>
      </p:par>
    </p:tnLst>
    <p:bldLst>
      <p:bldP spid="10"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Best Practices</a:t>
            </a:r>
            <a:endParaRPr lang="en-US" dirty="0"/>
          </a:p>
        </p:txBody>
      </p:sp>
      <p:sp>
        <p:nvSpPr>
          <p:cNvPr id="3" name="Slide Number Placeholder 2"/>
          <p:cNvSpPr>
            <a:spLocks noGrp="1"/>
          </p:cNvSpPr>
          <p:nvPr>
            <p:ph type="sldNum" sz="quarter" idx="12"/>
          </p:nvPr>
        </p:nvSpPr>
        <p:spPr/>
        <p:txBody>
          <a:bodyPr/>
          <a:lstStyle/>
          <a:p>
            <a:fld id="{A7F8E3F6-DE14-48B2-B2BC-6FABA9630FB8}" type="slidenum">
              <a:rPr lang="en-US" smtClean="0"/>
              <a:t>11</a:t>
            </a:fld>
            <a:endParaRPr lang="en-US"/>
          </a:p>
        </p:txBody>
      </p:sp>
      <p:pic>
        <p:nvPicPr>
          <p:cNvPr id="6" name="Picture Placeholder 5"/>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8949" t="3502" r="29942" b="21743"/>
          <a:stretch/>
        </p:blipFill>
        <p:spPr>
          <a:xfrm>
            <a:off x="8418786" y="2156040"/>
            <a:ext cx="3058511" cy="3354902"/>
          </a:xfrm>
          <a:effectLst>
            <a:softEdge rad="114300"/>
          </a:effectLst>
        </p:spPr>
      </p:pic>
      <p:sp>
        <p:nvSpPr>
          <p:cNvPr id="5" name="Text Placeholder 4"/>
          <p:cNvSpPr>
            <a:spLocks noGrp="1"/>
          </p:cNvSpPr>
          <p:nvPr>
            <p:ph type="body" sz="quarter" idx="14"/>
          </p:nvPr>
        </p:nvSpPr>
        <p:spPr>
          <a:xfrm>
            <a:off x="288511" y="1893145"/>
            <a:ext cx="8753257" cy="4831393"/>
          </a:xfrm>
        </p:spPr>
        <p:txBody>
          <a:bodyPr>
            <a:normAutofit/>
          </a:bodyPr>
          <a:lstStyle/>
          <a:p>
            <a:pPr marL="457200" indent="-457200">
              <a:buFont typeface="+mj-lt"/>
              <a:buAutoNum type="arabicPeriod"/>
            </a:pPr>
            <a:r>
              <a:rPr lang="en-US" sz="2600" dirty="0" smtClean="0"/>
              <a:t>Proactive communication.</a:t>
            </a:r>
          </a:p>
          <a:p>
            <a:pPr marL="457200" indent="-457200">
              <a:buFont typeface="+mj-lt"/>
              <a:buAutoNum type="arabicPeriod"/>
            </a:pPr>
            <a:r>
              <a:rPr lang="en-US" sz="2600" dirty="0" smtClean="0"/>
              <a:t>Public transparency.</a:t>
            </a:r>
          </a:p>
          <a:p>
            <a:pPr marL="457200" indent="-457200">
              <a:buFont typeface="+mj-lt"/>
              <a:buAutoNum type="arabicPeriod"/>
            </a:pPr>
            <a:r>
              <a:rPr lang="en-US" sz="2600" dirty="0" smtClean="0"/>
              <a:t>Thoughtful data collection.</a:t>
            </a:r>
          </a:p>
          <a:p>
            <a:pPr marL="457200" indent="-457200">
              <a:buFont typeface="+mj-lt"/>
              <a:buAutoNum type="arabicPeriod"/>
            </a:pPr>
            <a:r>
              <a:rPr lang="en-US" sz="2600" dirty="0" smtClean="0"/>
              <a:t>Responsible data storage and sharing.</a:t>
            </a:r>
          </a:p>
          <a:p>
            <a:pPr marL="457200" indent="-457200">
              <a:buFont typeface="+mj-lt"/>
              <a:buAutoNum type="arabicPeriod"/>
            </a:pPr>
            <a:r>
              <a:rPr lang="en-US" sz="2600" dirty="0" smtClean="0"/>
              <a:t>Continuous improvement for data security.</a:t>
            </a:r>
          </a:p>
          <a:p>
            <a:pPr marL="457200" indent="-457200">
              <a:buFont typeface="+mj-lt"/>
              <a:buAutoNum type="arabicPeriod"/>
            </a:pPr>
            <a:r>
              <a:rPr lang="en-US" sz="2600" dirty="0"/>
              <a:t>C</a:t>
            </a:r>
            <a:r>
              <a:rPr lang="en-US" sz="2600" dirty="0" smtClean="0"/>
              <a:t>urrent and compliant with privacy laws.</a:t>
            </a:r>
            <a:endParaRPr lang="en-US" dirty="0" smtClean="0"/>
          </a:p>
          <a:p>
            <a:pPr marL="0" indent="0">
              <a:lnSpc>
                <a:spcPct val="120000"/>
              </a:lnSpc>
              <a:buNone/>
            </a:pPr>
            <a:endParaRPr lang="en-US" sz="1400" dirty="0" smtClean="0"/>
          </a:p>
          <a:p>
            <a:pPr marL="0" indent="0">
              <a:lnSpc>
                <a:spcPct val="120000"/>
              </a:lnSpc>
              <a:buNone/>
            </a:pPr>
            <a:r>
              <a:rPr lang="en-US" sz="1400" dirty="0" smtClean="0"/>
              <a:t>NTIA </a:t>
            </a:r>
            <a:r>
              <a:rPr lang="en-US" sz="1400" dirty="0"/>
              <a:t>Multi-Stakeholder Voluntary best Practices for UAS Privacy, Transparency, and Accountability - </a:t>
            </a:r>
            <a:r>
              <a:rPr lang="en-US" sz="1400" dirty="0">
                <a:solidFill>
                  <a:srgbClr val="0070C0"/>
                </a:solidFill>
              </a:rPr>
              <a:t>https://</a:t>
            </a:r>
            <a:r>
              <a:rPr lang="en-US" sz="1400" dirty="0" err="1">
                <a:solidFill>
                  <a:srgbClr val="0070C0"/>
                </a:solidFill>
              </a:rPr>
              <a:t>www.ntia.doc.gov</a:t>
            </a:r>
            <a:r>
              <a:rPr lang="en-US" sz="1400" dirty="0">
                <a:solidFill>
                  <a:srgbClr val="0070C0"/>
                </a:solidFill>
              </a:rPr>
              <a:t>/files/</a:t>
            </a:r>
            <a:r>
              <a:rPr lang="en-US" sz="1400" dirty="0" err="1">
                <a:solidFill>
                  <a:srgbClr val="0070C0"/>
                </a:solidFill>
              </a:rPr>
              <a:t>ntia</a:t>
            </a:r>
            <a:r>
              <a:rPr lang="en-US" sz="1400" dirty="0">
                <a:solidFill>
                  <a:srgbClr val="0070C0"/>
                </a:solidFill>
              </a:rPr>
              <a:t>/publications/uas_privacy_best_practices_6-21-16.pdf </a:t>
            </a:r>
          </a:p>
          <a:p>
            <a:pPr marL="457200" indent="-457200">
              <a:buFont typeface="+mj-lt"/>
              <a:buAutoNum type="arabicPeriod"/>
            </a:pPr>
            <a:endParaRPr lang="en-US" dirty="0"/>
          </a:p>
        </p:txBody>
      </p:sp>
      <p:sp>
        <p:nvSpPr>
          <p:cNvPr id="4" name="Footer Placeholder 3"/>
          <p:cNvSpPr>
            <a:spLocks noGrp="1"/>
          </p:cNvSpPr>
          <p:nvPr>
            <p:ph type="ftr" sz="quarter" idx="11"/>
          </p:nvPr>
        </p:nvSpPr>
        <p:spPr>
          <a:xfrm>
            <a:off x="1295399" y="6511061"/>
            <a:ext cx="6243203" cy="274320"/>
          </a:xfrm>
        </p:spPr>
        <p:txBody>
          <a:bodyPr/>
          <a:lstStyle/>
          <a:p>
            <a:pPr>
              <a:lnSpc>
                <a:spcPct val="110000"/>
              </a:lnSpc>
            </a:pPr>
            <a:r>
              <a:rPr lang="en-US" dirty="0" smtClean="0"/>
              <a:t>https://</a:t>
            </a:r>
            <a:r>
              <a:rPr lang="en-US" dirty="0" err="1" smtClean="0"/>
              <a:t>www.doi.gov</a:t>
            </a:r>
            <a:r>
              <a:rPr lang="en-US" dirty="0" smtClean="0"/>
              <a:t>/aviation/</a:t>
            </a:r>
            <a:r>
              <a:rPr lang="en-US" dirty="0" err="1" smtClean="0"/>
              <a:t>uas</a:t>
            </a:r>
            <a:r>
              <a:rPr lang="en-US" dirty="0" smtClean="0"/>
              <a:t> </a:t>
            </a:r>
            <a:endParaRPr lang="en-US" dirty="0"/>
          </a:p>
        </p:txBody>
      </p:sp>
    </p:spTree>
    <p:extLst>
      <p:ext uri="{BB962C8B-B14F-4D97-AF65-F5344CB8AC3E}">
        <p14:creationId xmlns:p14="http://schemas.microsoft.com/office/powerpoint/2010/main" val="311407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400" dirty="0" smtClean="0"/>
              <a:t>Security Vulnerabilities</a:t>
            </a:r>
            <a:endParaRPr lang="en-US" sz="4400" dirty="0"/>
          </a:p>
        </p:txBody>
      </p:sp>
      <p:sp>
        <p:nvSpPr>
          <p:cNvPr id="4" name="Slide Number Placeholder 3"/>
          <p:cNvSpPr>
            <a:spLocks noGrp="1"/>
          </p:cNvSpPr>
          <p:nvPr>
            <p:ph type="sldNum" sz="quarter" idx="12"/>
          </p:nvPr>
        </p:nvSpPr>
        <p:spPr/>
        <p:txBody>
          <a:bodyPr/>
          <a:lstStyle/>
          <a:p>
            <a:fld id="{A7F8E3F6-DE14-48B2-B2BC-6FABA9630FB8}" type="slidenum">
              <a:rPr lang="en-US" smtClean="0"/>
              <a:t>12</a:t>
            </a:fld>
            <a:endParaRPr lang="en-US"/>
          </a:p>
        </p:txBody>
      </p:sp>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2566" r="12566"/>
          <a:stretch>
            <a:fillRect/>
          </a:stretch>
        </p:blipFill>
        <p:spPr>
          <a:effectLst>
            <a:softEdge rad="228600"/>
          </a:effectLst>
        </p:spPr>
      </p:pic>
      <p:sp>
        <p:nvSpPr>
          <p:cNvPr id="7" name="Text Placeholder 6"/>
          <p:cNvSpPr>
            <a:spLocks noGrp="1"/>
          </p:cNvSpPr>
          <p:nvPr>
            <p:ph type="body" sz="quarter" idx="14"/>
          </p:nvPr>
        </p:nvSpPr>
        <p:spPr/>
        <p:txBody>
          <a:bodyPr>
            <a:noAutofit/>
          </a:bodyPr>
          <a:lstStyle/>
          <a:p>
            <a:r>
              <a:rPr lang="en-US" b="1" dirty="0">
                <a:solidFill>
                  <a:srgbClr val="FF0000"/>
                </a:solidFill>
              </a:rPr>
              <a:t>Physical</a:t>
            </a:r>
            <a:r>
              <a:rPr lang="en-US" dirty="0"/>
              <a:t>.</a:t>
            </a:r>
          </a:p>
          <a:p>
            <a:pPr lvl="1"/>
            <a:r>
              <a:rPr lang="en-US" dirty="0"/>
              <a:t>Transportability.</a:t>
            </a:r>
          </a:p>
          <a:p>
            <a:r>
              <a:rPr lang="en-US" b="1" dirty="0">
                <a:solidFill>
                  <a:srgbClr val="FF0000"/>
                </a:solidFill>
              </a:rPr>
              <a:t>Navigation</a:t>
            </a:r>
            <a:r>
              <a:rPr lang="en-US" dirty="0"/>
              <a:t>.</a:t>
            </a:r>
          </a:p>
          <a:p>
            <a:pPr lvl="1"/>
            <a:r>
              <a:rPr lang="en-US" dirty="0"/>
              <a:t>GPS </a:t>
            </a:r>
            <a:r>
              <a:rPr lang="en-US" dirty="0" smtClean="0"/>
              <a:t>jamming, blocking, spoofing</a:t>
            </a:r>
            <a:r>
              <a:rPr lang="en-US" dirty="0"/>
              <a:t>.</a:t>
            </a:r>
          </a:p>
          <a:p>
            <a:r>
              <a:rPr lang="en-US" b="1" dirty="0" smtClean="0">
                <a:solidFill>
                  <a:srgbClr val="FF0000"/>
                </a:solidFill>
              </a:rPr>
              <a:t>Control</a:t>
            </a:r>
            <a:r>
              <a:rPr lang="en-US" dirty="0"/>
              <a:t>.</a:t>
            </a:r>
          </a:p>
          <a:p>
            <a:pPr lvl="1"/>
            <a:r>
              <a:rPr lang="en-US" dirty="0"/>
              <a:t>Electromagnetic Interference (EMI).</a:t>
            </a:r>
          </a:p>
          <a:p>
            <a:pPr lvl="1"/>
            <a:r>
              <a:rPr lang="en-US" dirty="0"/>
              <a:t>Hacking.</a:t>
            </a:r>
          </a:p>
          <a:p>
            <a:r>
              <a:rPr lang="en-US" b="1" dirty="0">
                <a:solidFill>
                  <a:srgbClr val="FF0000"/>
                </a:solidFill>
              </a:rPr>
              <a:t>Payload</a:t>
            </a:r>
            <a:r>
              <a:rPr lang="en-US" dirty="0"/>
              <a:t>.</a:t>
            </a:r>
          </a:p>
          <a:p>
            <a:pPr lvl="1"/>
            <a:r>
              <a:rPr lang="en-US" dirty="0"/>
              <a:t>Live stream interception.</a:t>
            </a:r>
          </a:p>
          <a:p>
            <a:r>
              <a:rPr lang="en-US" b="1" dirty="0">
                <a:solidFill>
                  <a:srgbClr val="FF0000"/>
                </a:solidFill>
              </a:rPr>
              <a:t>Data</a:t>
            </a:r>
            <a:r>
              <a:rPr lang="en-US" dirty="0"/>
              <a:t>.</a:t>
            </a:r>
          </a:p>
          <a:p>
            <a:pPr lvl="1"/>
            <a:r>
              <a:rPr lang="en-US" dirty="0"/>
              <a:t>Storage, processing, distribution.</a:t>
            </a:r>
          </a:p>
        </p:txBody>
      </p:sp>
      <p:sp>
        <p:nvSpPr>
          <p:cNvPr id="2" name="Footer Placeholder 1"/>
          <p:cNvSpPr>
            <a:spLocks noGrp="1"/>
          </p:cNvSpPr>
          <p:nvPr>
            <p:ph type="ftr" sz="quarter" idx="11"/>
          </p:nvPr>
        </p:nvSpPr>
        <p:spPr/>
        <p:txBody>
          <a:bodyPr/>
          <a:lstStyle/>
          <a:p>
            <a:pPr>
              <a:lnSpc>
                <a:spcPct val="110000"/>
              </a:lnSpc>
            </a:pPr>
            <a:r>
              <a:rPr lang="en-US" smtClean="0"/>
              <a:t>https://www.doi.gov/aviation/uas </a:t>
            </a:r>
            <a:endParaRPr lang="en-US" dirty="0"/>
          </a:p>
        </p:txBody>
      </p:sp>
      <p:pic>
        <p:nvPicPr>
          <p:cNvPr id="3" name="Picture 2" descr="Quadcopter_Drone.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31727" y="4375843"/>
            <a:ext cx="1945202" cy="1175475"/>
          </a:xfrm>
          <a:prstGeom prst="rect">
            <a:avLst/>
          </a:prstGeom>
        </p:spPr>
      </p:pic>
    </p:spTree>
    <p:extLst>
      <p:ext uri="{BB962C8B-B14F-4D97-AF65-F5344CB8AC3E}">
        <p14:creationId xmlns:p14="http://schemas.microsoft.com/office/powerpoint/2010/main" val="143497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97" y="255134"/>
            <a:ext cx="10941268" cy="885269"/>
          </a:xfrm>
        </p:spPr>
        <p:txBody>
          <a:bodyPr>
            <a:normAutofit/>
          </a:bodyPr>
          <a:lstStyle/>
          <a:p>
            <a:pPr algn="ctr"/>
            <a:r>
              <a:rPr lang="en-US" sz="3600" dirty="0" smtClean="0"/>
              <a:t>Security – </a:t>
            </a:r>
            <a:r>
              <a:rPr lang="en-US" sz="3600" i="1" dirty="0" smtClean="0">
                <a:solidFill>
                  <a:srgbClr val="FFFF00"/>
                </a:solidFill>
              </a:rPr>
              <a:t>Do You Know Where Your Data is Going?</a:t>
            </a:r>
            <a:endParaRPr lang="en-US" sz="3600" i="1" dirty="0">
              <a:solidFill>
                <a:srgbClr val="FFFF00"/>
              </a:solidFill>
            </a:endParaRPr>
          </a:p>
        </p:txBody>
      </p:sp>
      <p:sp>
        <p:nvSpPr>
          <p:cNvPr id="3" name="Slide Number Placeholder 2"/>
          <p:cNvSpPr>
            <a:spLocks noGrp="1"/>
          </p:cNvSpPr>
          <p:nvPr>
            <p:ph type="sldNum" sz="quarter" idx="12"/>
          </p:nvPr>
        </p:nvSpPr>
        <p:spPr/>
        <p:txBody>
          <a:bodyPr/>
          <a:lstStyle/>
          <a:p>
            <a:fld id="{A7F8E3F6-DE14-48B2-B2BC-6FABA9630FB8}" type="slidenum">
              <a:rPr lang="en-US" smtClean="0"/>
              <a:t>13</a:t>
            </a:fld>
            <a:endParaRPr lang="en-US"/>
          </a:p>
        </p:txBody>
      </p:sp>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8" t="23497" r="-350"/>
          <a:stretch/>
        </p:blipFill>
        <p:spPr>
          <a:xfrm>
            <a:off x="7638931" y="2440688"/>
            <a:ext cx="4435693" cy="2634026"/>
          </a:xfrm>
          <a:effectLst>
            <a:outerShdw blurRad="50800" dist="38100" dir="2700000" algn="tl" rotWithShape="0">
              <a:prstClr val="black">
                <a:alpha val="40000"/>
              </a:prstClr>
            </a:outerShdw>
            <a:softEdge rad="63500"/>
          </a:effectLst>
        </p:spPr>
      </p:pic>
      <p:sp>
        <p:nvSpPr>
          <p:cNvPr id="5" name="Text Placeholder 4"/>
          <p:cNvSpPr>
            <a:spLocks noGrp="1"/>
          </p:cNvSpPr>
          <p:nvPr>
            <p:ph type="body" sz="quarter" idx="14"/>
          </p:nvPr>
        </p:nvSpPr>
        <p:spPr/>
        <p:txBody>
          <a:bodyPr>
            <a:normAutofit/>
          </a:bodyPr>
          <a:lstStyle/>
          <a:p>
            <a:r>
              <a:rPr lang="en-US" sz="2800" dirty="0" smtClean="0"/>
              <a:t>Privacy policy?</a:t>
            </a:r>
          </a:p>
          <a:p>
            <a:r>
              <a:rPr lang="en-US" sz="2800" dirty="0" smtClean="0"/>
              <a:t>Flight logs?</a:t>
            </a:r>
          </a:p>
          <a:p>
            <a:r>
              <a:rPr lang="en-US" sz="2800" dirty="0" smtClean="0"/>
              <a:t>Cloud storage and processing?</a:t>
            </a:r>
          </a:p>
          <a:p>
            <a:r>
              <a:rPr lang="en-US" sz="2800" dirty="0" smtClean="0"/>
              <a:t>Opt in/out?</a:t>
            </a:r>
            <a:endParaRPr lang="en-US" sz="2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0330" y="4096038"/>
            <a:ext cx="5026047" cy="2594697"/>
          </a:xfrm>
          <a:prstGeom prst="rect">
            <a:avLst/>
          </a:prstGeom>
        </p:spPr>
      </p:pic>
      <p:sp>
        <p:nvSpPr>
          <p:cNvPr id="8" name="Rectangle 7"/>
          <p:cNvSpPr/>
          <p:nvPr/>
        </p:nvSpPr>
        <p:spPr>
          <a:xfrm>
            <a:off x="3191186" y="4310556"/>
            <a:ext cx="492443" cy="923330"/>
          </a:xfrm>
          <a:prstGeom prst="rect">
            <a:avLst/>
          </a:prstGeom>
          <a:noFill/>
        </p:spPr>
        <p:txBody>
          <a:bodyPr wrap="none" lIns="91440" tIns="45720" rIns="91440" bIns="45720">
            <a:spAutoFit/>
          </a:bodyPr>
          <a:lstStyle/>
          <a:p>
            <a:pPr algn="ctr"/>
            <a:r>
              <a:rPr lang="en-US" sz="5400" b="1" cap="none" spc="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9" name="Rectangle 8"/>
          <p:cNvSpPr/>
          <p:nvPr/>
        </p:nvSpPr>
        <p:spPr>
          <a:xfrm>
            <a:off x="5182372" y="4248546"/>
            <a:ext cx="492443" cy="923330"/>
          </a:xfrm>
          <a:prstGeom prst="rect">
            <a:avLst/>
          </a:prstGeom>
          <a:noFill/>
        </p:spPr>
        <p:txBody>
          <a:bodyPr wrap="none" lIns="91440" tIns="45720" rIns="91440" bIns="45720">
            <a:spAutoFit/>
          </a:bodyPr>
          <a:lstStyle/>
          <a:p>
            <a:pPr algn="ctr"/>
            <a:r>
              <a:rPr lang="en-US" sz="5400" b="1" cap="none" spc="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0" name="Rectangle 9"/>
          <p:cNvSpPr/>
          <p:nvPr/>
        </p:nvSpPr>
        <p:spPr>
          <a:xfrm>
            <a:off x="5829809" y="5171876"/>
            <a:ext cx="492443" cy="923330"/>
          </a:xfrm>
          <a:prstGeom prst="rect">
            <a:avLst/>
          </a:prstGeom>
          <a:noFill/>
        </p:spPr>
        <p:txBody>
          <a:bodyPr wrap="none" lIns="91440" tIns="45720" rIns="91440" bIns="45720">
            <a:spAutoFit/>
          </a:bodyPr>
          <a:lstStyle/>
          <a:p>
            <a:pPr algn="ctr"/>
            <a:r>
              <a:rPr lang="en-US" sz="5400" b="1" cap="none" spc="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1" name="Rectangle 10"/>
          <p:cNvSpPr/>
          <p:nvPr/>
        </p:nvSpPr>
        <p:spPr>
          <a:xfrm>
            <a:off x="2448664" y="4197045"/>
            <a:ext cx="492443" cy="923330"/>
          </a:xfrm>
          <a:prstGeom prst="rect">
            <a:avLst/>
          </a:prstGeom>
          <a:noFill/>
        </p:spPr>
        <p:txBody>
          <a:bodyPr wrap="none" lIns="91440" tIns="45720" rIns="91440" bIns="45720">
            <a:spAutoFit/>
          </a:bodyPr>
          <a:lstStyle/>
          <a:p>
            <a:pPr algn="ctr"/>
            <a:r>
              <a:rPr lang="en-US" sz="5400" b="1" cap="none" spc="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Footer Placeholder 3"/>
          <p:cNvSpPr>
            <a:spLocks noGrp="1"/>
          </p:cNvSpPr>
          <p:nvPr>
            <p:ph type="ftr" sz="quarter" idx="11"/>
          </p:nvPr>
        </p:nvSpPr>
        <p:spPr>
          <a:xfrm>
            <a:off x="4001793" y="6390117"/>
            <a:ext cx="6243203" cy="274320"/>
          </a:xfrm>
        </p:spPr>
        <p:txBody>
          <a:bodyPr/>
          <a:lstStyle/>
          <a:p>
            <a:pPr>
              <a:lnSpc>
                <a:spcPct val="110000"/>
              </a:lnSpc>
            </a:pPr>
            <a:r>
              <a:rPr lang="en-US" dirty="0" smtClean="0"/>
              <a:t>https://</a:t>
            </a:r>
            <a:r>
              <a:rPr lang="en-US" dirty="0" err="1" smtClean="0"/>
              <a:t>www.doi.gov</a:t>
            </a:r>
            <a:r>
              <a:rPr lang="en-US" dirty="0" smtClean="0"/>
              <a:t>/aviation/</a:t>
            </a:r>
            <a:r>
              <a:rPr lang="en-US" dirty="0" err="1" smtClean="0"/>
              <a:t>uas</a:t>
            </a:r>
            <a:r>
              <a:rPr lang="en-US" dirty="0" smtClean="0"/>
              <a:t> </a:t>
            </a:r>
            <a:endParaRPr lang="en-US" dirty="0"/>
          </a:p>
        </p:txBody>
      </p:sp>
    </p:spTree>
    <p:extLst>
      <p:ext uri="{BB962C8B-B14F-4D97-AF65-F5344CB8AC3E}">
        <p14:creationId xmlns:p14="http://schemas.microsoft.com/office/powerpoint/2010/main" val="183269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29074"/>
            <a:ext cx="9601200" cy="1036850"/>
          </a:xfrm>
        </p:spPr>
        <p:txBody>
          <a:bodyPr/>
          <a:lstStyle/>
          <a:p>
            <a:r>
              <a:rPr lang="en-US" dirty="0" smtClean="0"/>
              <a:t>Organizational Culture – Ties it all together	</a:t>
            </a:r>
            <a:endParaRPr lang="en-US" dirty="0"/>
          </a:p>
        </p:txBody>
      </p:sp>
      <p:sp>
        <p:nvSpPr>
          <p:cNvPr id="3" name="Content Placeholder 2"/>
          <p:cNvSpPr>
            <a:spLocks noGrp="1"/>
          </p:cNvSpPr>
          <p:nvPr>
            <p:ph idx="1"/>
          </p:nvPr>
        </p:nvSpPr>
        <p:spPr>
          <a:xfrm>
            <a:off x="863600" y="1828799"/>
            <a:ext cx="10033000" cy="5029201"/>
          </a:xfrm>
        </p:spPr>
        <p:txBody>
          <a:bodyPr>
            <a:normAutofit/>
          </a:bodyPr>
          <a:lstStyle/>
          <a:p>
            <a:r>
              <a:rPr lang="en-US" sz="2800" dirty="0" smtClean="0"/>
              <a:t>Determines long-term success</a:t>
            </a:r>
          </a:p>
          <a:p>
            <a:r>
              <a:rPr lang="en-US" sz="2800" dirty="0" smtClean="0"/>
              <a:t>Underlying set of beliefs, values, and principles</a:t>
            </a:r>
          </a:p>
          <a:p>
            <a:pPr lvl="1"/>
            <a:r>
              <a:rPr lang="en-US" sz="2400" dirty="0" smtClean="0">
                <a:solidFill>
                  <a:schemeClr val="accent1">
                    <a:lumMod val="50000"/>
                  </a:schemeClr>
                </a:solidFill>
              </a:rPr>
              <a:t>Drive strategic and day-to-day behaviors</a:t>
            </a:r>
          </a:p>
          <a:p>
            <a:r>
              <a:rPr lang="en-US" sz="2800" dirty="0" smtClean="0"/>
              <a:t>UAV company culture requires special attention.</a:t>
            </a:r>
          </a:p>
          <a:p>
            <a:r>
              <a:rPr lang="en-US" sz="2800" dirty="0" smtClean="0"/>
              <a:t>Agile.</a:t>
            </a:r>
          </a:p>
          <a:p>
            <a:r>
              <a:rPr lang="en-US" sz="2800" dirty="0" smtClean="0"/>
              <a:t>Risks of absence of appropriate Organizational Culture</a:t>
            </a:r>
          </a:p>
          <a:p>
            <a:pPr lvl="1"/>
            <a:r>
              <a:rPr lang="en-US" sz="2400" dirty="0" smtClean="0">
                <a:solidFill>
                  <a:schemeClr val="accent1">
                    <a:lumMod val="50000"/>
                  </a:schemeClr>
                </a:solidFill>
              </a:rPr>
              <a:t>Adverse impact to customers’ and nonparticipants’ experiences </a:t>
            </a:r>
          </a:p>
          <a:p>
            <a:pPr lvl="1"/>
            <a:r>
              <a:rPr lang="en-US" sz="2400" dirty="0" smtClean="0">
                <a:solidFill>
                  <a:schemeClr val="accent1">
                    <a:lumMod val="50000"/>
                  </a:schemeClr>
                </a:solidFill>
              </a:rPr>
              <a:t>Jeopardize company/corporation reputation and that of the industry on a whole.</a:t>
            </a:r>
            <a:endParaRPr lang="en-US" sz="2400"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A7F8E3F6-DE14-48B2-B2BC-6FABA9630FB8}" type="slidenum">
              <a:rPr lang="en-US" smtClean="0"/>
              <a:t>14</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4700" y="1648964"/>
            <a:ext cx="2197100" cy="1959081"/>
          </a:xfrm>
          <a:prstGeom prst="rect">
            <a:avLst/>
          </a:prstGeom>
          <a:effectLst>
            <a:softEdge rad="63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4057" y="4109772"/>
            <a:ext cx="3157943" cy="902646"/>
          </a:xfrm>
          <a:prstGeom prst="rect">
            <a:avLst/>
          </a:prstGeom>
        </p:spPr>
      </p:pic>
      <p:sp>
        <p:nvSpPr>
          <p:cNvPr id="7" name="Footer Placeholder 6"/>
          <p:cNvSpPr>
            <a:spLocks noGrp="1"/>
          </p:cNvSpPr>
          <p:nvPr>
            <p:ph type="ftr" sz="quarter" idx="11"/>
          </p:nvPr>
        </p:nvSpPr>
        <p:spPr/>
        <p:txBody>
          <a:bodyPr/>
          <a:lstStyle/>
          <a:p>
            <a:pPr>
              <a:lnSpc>
                <a:spcPct val="110000"/>
              </a:lnSpc>
            </a:pPr>
            <a:r>
              <a:rPr lang="en-US" smtClean="0"/>
              <a:t>https://www.doi.gov/aviation/uas </a:t>
            </a:r>
            <a:endParaRPr lang="en-US" dirty="0"/>
          </a:p>
        </p:txBody>
      </p:sp>
    </p:spTree>
    <p:extLst>
      <p:ext uri="{BB962C8B-B14F-4D97-AF65-F5344CB8AC3E}">
        <p14:creationId xmlns:p14="http://schemas.microsoft.com/office/powerpoint/2010/main" val="289605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748260A7-30BC-4856-A5E2-857868A9DA7A}" type="slidenum">
              <a:rPr lang="en-US" smtClean="0"/>
              <a:pPr/>
              <a:t>15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pic>
        <p:nvPicPr>
          <p:cNvPr id="9" name="Picture 2" descr="T:\OC\UAS\Projects\California Desert Training Center\images\CampGranite\Photos\800_182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74" t="33810" r="18841"/>
          <a:stretch/>
        </p:blipFill>
        <p:spPr bwMode="auto">
          <a:xfrm>
            <a:off x="6069780" y="-4917"/>
            <a:ext cx="6096000" cy="3424085"/>
          </a:xfrm>
          <a:prstGeom prst="rect">
            <a:avLst/>
          </a:prstGeom>
          <a:noFill/>
          <a:ln w="38100">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10907" b="10907"/>
          <a:stretch/>
        </p:blipFill>
        <p:spPr>
          <a:xfrm>
            <a:off x="1" y="3443749"/>
            <a:ext cx="6069780" cy="3414251"/>
          </a:xfrm>
          <a:prstGeom prst="rect">
            <a:avLst/>
          </a:prstGeom>
        </p:spPr>
      </p:pic>
      <p:sp>
        <p:nvSpPr>
          <p:cNvPr id="12" name="Rectangle 11"/>
          <p:cNvSpPr/>
          <p:nvPr/>
        </p:nvSpPr>
        <p:spPr>
          <a:xfrm>
            <a:off x="3894841" y="2590801"/>
            <a:ext cx="4402317"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solidFill>
                  <a:srgbClr val="FFFF00"/>
                </a:solidFill>
                <a:effectLst>
                  <a:glow rad="228600">
                    <a:schemeClr val="tx1">
                      <a:alpha val="40000"/>
                    </a:schemeClr>
                  </a:glow>
                  <a:outerShdw blurRad="50800" dist="39000" dir="5460000" algn="tl">
                    <a:srgbClr val="000000">
                      <a:alpha val="38000"/>
                    </a:srgbClr>
                  </a:outerShdw>
                </a:effectLst>
              </a:rPr>
              <a:t>What do these</a:t>
            </a:r>
          </a:p>
          <a:p>
            <a:pPr algn="ctr"/>
            <a:r>
              <a:rPr lang="en-US" sz="4000" b="1" dirty="0" smtClean="0">
                <a:ln w="11430"/>
                <a:solidFill>
                  <a:srgbClr val="FFFF00"/>
                </a:solidFill>
                <a:effectLst>
                  <a:glow rad="228600">
                    <a:schemeClr val="tx1">
                      <a:alpha val="40000"/>
                    </a:schemeClr>
                  </a:glow>
                  <a:outerShdw blurRad="50800" dist="39000" dir="5460000" algn="tl">
                    <a:srgbClr val="000000">
                      <a:alpha val="38000"/>
                    </a:srgbClr>
                  </a:outerShdw>
                </a:effectLst>
              </a:rPr>
              <a:t>Have in common?</a:t>
            </a:r>
            <a:endParaRPr lang="en-US" sz="4000" b="1" dirty="0">
              <a:ln w="11430"/>
              <a:solidFill>
                <a:srgbClr val="FFFF00"/>
              </a:solidFill>
              <a:effectLst>
                <a:glow rad="228600">
                  <a:schemeClr val="tx1">
                    <a:alpha val="40000"/>
                  </a:schemeClr>
                </a:glow>
                <a:outerShdw blurRad="50800" dist="39000" dir="5460000" algn="tl">
                  <a:srgbClr val="000000">
                    <a:alpha val="38000"/>
                  </a:srgbClr>
                </a:outerShdw>
              </a:effectLst>
            </a:endParaRPr>
          </a:p>
        </p:txBody>
      </p:sp>
      <p:sp>
        <p:nvSpPr>
          <p:cNvPr id="2" name="Date Placeholder 1"/>
          <p:cNvSpPr>
            <a:spLocks noGrp="1"/>
          </p:cNvSpPr>
          <p:nvPr>
            <p:ph type="dt" sz="half" idx="10"/>
          </p:nvPr>
        </p:nvSpPr>
        <p:spPr/>
        <p:txBody>
          <a:bodyPr/>
          <a:lstStyle/>
          <a:p>
            <a:r>
              <a:rPr lang="en-US" altLang="ja-JP" smtClean="0"/>
              <a:t>Mark L Bathrick 2015</a:t>
            </a:r>
            <a:endParaRPr lang="en-US" altLang="ja-JP" dirty="0" smtClean="0"/>
          </a:p>
        </p:txBody>
      </p:sp>
    </p:spTree>
    <p:extLst>
      <p:ext uri="{BB962C8B-B14F-4D97-AF65-F5344CB8AC3E}">
        <p14:creationId xmlns:p14="http://schemas.microsoft.com/office/powerpoint/2010/main" val="855973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UAV Industry Offers Promise of Societal Benefits</a:t>
            </a:r>
            <a:endParaRPr lang="en-US" dirty="0"/>
          </a:p>
        </p:txBody>
      </p:sp>
      <p:sp>
        <p:nvSpPr>
          <p:cNvPr id="3" name="Content Placeholder 2"/>
          <p:cNvSpPr>
            <a:spLocks noGrp="1"/>
          </p:cNvSpPr>
          <p:nvPr>
            <p:ph idx="1"/>
          </p:nvPr>
        </p:nvSpPr>
        <p:spPr>
          <a:xfrm>
            <a:off x="1295400" y="1828800"/>
            <a:ext cx="6921500" cy="4635500"/>
          </a:xfrm>
        </p:spPr>
        <p:txBody>
          <a:bodyPr/>
          <a:lstStyle/>
          <a:p>
            <a:r>
              <a:rPr lang="en-US" dirty="0" smtClean="0"/>
              <a:t>Presents promise of societal benefits</a:t>
            </a:r>
          </a:p>
          <a:p>
            <a:pPr lvl="1"/>
            <a:r>
              <a:rPr lang="en-US" dirty="0" smtClean="0">
                <a:solidFill>
                  <a:schemeClr val="accent1">
                    <a:lumMod val="50000"/>
                  </a:schemeClr>
                </a:solidFill>
              </a:rPr>
              <a:t>Higher agriculture yields</a:t>
            </a:r>
          </a:p>
          <a:p>
            <a:pPr lvl="1"/>
            <a:r>
              <a:rPr lang="en-US" dirty="0" smtClean="0">
                <a:solidFill>
                  <a:schemeClr val="accent1">
                    <a:lumMod val="50000"/>
                  </a:schemeClr>
                </a:solidFill>
              </a:rPr>
              <a:t>Safer infrastructure inspections</a:t>
            </a:r>
          </a:p>
          <a:p>
            <a:pPr lvl="1"/>
            <a:r>
              <a:rPr lang="en-US" dirty="0" smtClean="0">
                <a:solidFill>
                  <a:schemeClr val="accent1">
                    <a:lumMod val="50000"/>
                  </a:schemeClr>
                </a:solidFill>
              </a:rPr>
              <a:t>Enhanced emergency response</a:t>
            </a:r>
          </a:p>
          <a:p>
            <a:pPr lvl="1"/>
            <a:r>
              <a:rPr lang="en-US" dirty="0" smtClean="0">
                <a:solidFill>
                  <a:schemeClr val="accent1">
                    <a:lumMod val="50000"/>
                  </a:schemeClr>
                </a:solidFill>
              </a:rPr>
              <a:t>Improved scientific research</a:t>
            </a:r>
          </a:p>
          <a:p>
            <a:r>
              <a:rPr lang="en-US" dirty="0" smtClean="0"/>
              <a:t>Potential avenues for economic growth and technology development</a:t>
            </a:r>
          </a:p>
          <a:p>
            <a:r>
              <a:rPr lang="en-US" dirty="0" smtClean="0"/>
              <a:t>New avenues of economic grown and technology development</a:t>
            </a:r>
            <a:endParaRPr lang="en-US" dirty="0"/>
          </a:p>
        </p:txBody>
      </p:sp>
      <p:sp>
        <p:nvSpPr>
          <p:cNvPr id="5" name="Slide Number Placeholder 4"/>
          <p:cNvSpPr>
            <a:spLocks noGrp="1"/>
          </p:cNvSpPr>
          <p:nvPr>
            <p:ph type="sldNum" sz="quarter" idx="12"/>
          </p:nvPr>
        </p:nvSpPr>
        <p:spPr/>
        <p:txBody>
          <a:bodyPr/>
          <a:lstStyle/>
          <a:p>
            <a:fld id="{A7F8E3F6-DE14-48B2-B2BC-6FABA9630FB8}" type="slidenum">
              <a:rPr lang="en-US" smtClean="0"/>
              <a:t>16</a:t>
            </a:fld>
            <a:endParaRPr lang="en-US"/>
          </a:p>
        </p:txBody>
      </p:sp>
      <p:pic>
        <p:nvPicPr>
          <p:cNvPr id="4" name="Picture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115667" y="2413758"/>
            <a:ext cx="3860431" cy="2615442"/>
          </a:xfrm>
          <a:prstGeom prst="rect">
            <a:avLst/>
          </a:prstGeom>
        </p:spPr>
      </p:pic>
      <p:sp>
        <p:nvSpPr>
          <p:cNvPr id="6" name="Footer Placeholder 5"/>
          <p:cNvSpPr>
            <a:spLocks noGrp="1"/>
          </p:cNvSpPr>
          <p:nvPr>
            <p:ph type="ftr" sz="quarter" idx="11"/>
          </p:nvPr>
        </p:nvSpPr>
        <p:spPr/>
        <p:txBody>
          <a:bodyPr/>
          <a:lstStyle/>
          <a:p>
            <a:pPr>
              <a:lnSpc>
                <a:spcPct val="110000"/>
              </a:lnSpc>
            </a:pPr>
            <a:r>
              <a:rPr lang="en-US" smtClean="0"/>
              <a:t>https://www.doi.gov/aviation/uas </a:t>
            </a:r>
            <a:endParaRPr lang="en-US" dirty="0"/>
          </a:p>
        </p:txBody>
      </p:sp>
    </p:spTree>
    <p:extLst>
      <p:ext uri="{BB962C8B-B14F-4D97-AF65-F5344CB8AC3E}">
        <p14:creationId xmlns:p14="http://schemas.microsoft.com/office/powerpoint/2010/main" val="407995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Success</a:t>
            </a:r>
            <a:r>
              <a:rPr lang="en-US" dirty="0" smtClean="0"/>
              <a:t>	</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690" r="11446"/>
          <a:stretch/>
        </p:blipFill>
        <p:spPr>
          <a:xfrm>
            <a:off x="6096000" y="1866900"/>
            <a:ext cx="5810250" cy="4319117"/>
          </a:xfrm>
          <a:prstGeom prst="rect">
            <a:avLst/>
          </a:prstGeom>
          <a:ln>
            <a:noFill/>
          </a:ln>
          <a:effectLst>
            <a:softEdge rad="63500"/>
          </a:effectLst>
        </p:spPr>
      </p:pic>
      <p:sp>
        <p:nvSpPr>
          <p:cNvPr id="3" name="Text Placeholder 2"/>
          <p:cNvSpPr>
            <a:spLocks noGrp="1"/>
          </p:cNvSpPr>
          <p:nvPr>
            <p:ph idx="1"/>
          </p:nvPr>
        </p:nvSpPr>
        <p:spPr>
          <a:xfrm>
            <a:off x="673100" y="1866900"/>
            <a:ext cx="5537200" cy="4343400"/>
          </a:xfrm>
        </p:spPr>
        <p:txBody>
          <a:bodyPr>
            <a:normAutofit/>
          </a:bodyPr>
          <a:lstStyle/>
          <a:p>
            <a:pPr marL="342900" indent="-342900">
              <a:buFont typeface="Arial" panose="020B0604020202020204" pitchFamily="34" charset="0"/>
              <a:buChar char="•"/>
            </a:pPr>
            <a:r>
              <a:rPr lang="en-US" sz="2800" dirty="0" smtClean="0"/>
              <a:t>Individual business and UAV community mastery</a:t>
            </a:r>
          </a:p>
          <a:p>
            <a:pPr marL="342900" indent="-342900">
              <a:buFont typeface="Arial" panose="020B0604020202020204" pitchFamily="34" charset="0"/>
              <a:buChar char="•"/>
            </a:pPr>
            <a:r>
              <a:rPr lang="en-US" sz="2800" dirty="0" smtClean="0"/>
              <a:t>Unique blend</a:t>
            </a:r>
          </a:p>
          <a:p>
            <a:pPr marL="342900" indent="-342900">
              <a:buFont typeface="Arial" panose="020B0604020202020204" pitchFamily="34" charset="0"/>
              <a:buChar char="•"/>
            </a:pPr>
            <a:r>
              <a:rPr lang="en-US" sz="2800" dirty="0" smtClean="0"/>
              <a:t>Commitment</a:t>
            </a:r>
          </a:p>
          <a:p>
            <a:pPr marL="342900" indent="-342900">
              <a:buFont typeface="Arial" panose="020B0604020202020204" pitchFamily="34" charset="0"/>
              <a:buChar char="•"/>
            </a:pPr>
            <a:r>
              <a:rPr lang="en-US" sz="2800" dirty="0" smtClean="0"/>
              <a:t>Resources</a:t>
            </a:r>
          </a:p>
          <a:p>
            <a:pPr marL="342900" indent="-342900">
              <a:buFont typeface="Arial" panose="020B0604020202020204" pitchFamily="34" charset="0"/>
              <a:buChar char="•"/>
            </a:pPr>
            <a:r>
              <a:rPr lang="en-US" sz="2800" dirty="0" smtClean="0"/>
              <a:t>Competitive advantage</a:t>
            </a:r>
          </a:p>
          <a:p>
            <a:pPr marL="342900" indent="-342900">
              <a:buFont typeface="Arial" panose="020B0604020202020204" pitchFamily="34" charset="0"/>
              <a:buChar char="•"/>
            </a:pPr>
            <a:r>
              <a:rPr lang="en-US" sz="2800" b="1" dirty="0" smtClean="0"/>
              <a:t>Are you ready?</a:t>
            </a:r>
          </a:p>
          <a:p>
            <a:pPr marL="800100" lvl="1" indent="-342900">
              <a:buFont typeface="Arial" panose="020B0604020202020204" pitchFamily="34" charset="0"/>
              <a:buChar char="•"/>
            </a:pPr>
            <a:endParaRPr lang="en-US" sz="2400" dirty="0"/>
          </a:p>
        </p:txBody>
      </p:sp>
      <p:sp>
        <p:nvSpPr>
          <p:cNvPr id="5" name="Footer Placeholder 4"/>
          <p:cNvSpPr>
            <a:spLocks noGrp="1"/>
          </p:cNvSpPr>
          <p:nvPr>
            <p:ph type="ftr" sz="quarter" idx="11"/>
          </p:nvPr>
        </p:nvSpPr>
        <p:spPr/>
        <p:txBody>
          <a:bodyPr/>
          <a:lstStyle/>
          <a:p>
            <a:pPr>
              <a:lnSpc>
                <a:spcPct val="110000"/>
              </a:lnSpc>
            </a:pPr>
            <a:r>
              <a:rPr lang="en-US" smtClean="0"/>
              <a:t>https://www.doi.gov/aviation/uas </a:t>
            </a:r>
            <a:endParaRPr lang="en-US" dirty="0"/>
          </a:p>
        </p:txBody>
      </p:sp>
      <p:sp>
        <p:nvSpPr>
          <p:cNvPr id="6" name="Slide Number Placeholder 5"/>
          <p:cNvSpPr>
            <a:spLocks noGrp="1"/>
          </p:cNvSpPr>
          <p:nvPr>
            <p:ph type="sldNum" sz="quarter" idx="12"/>
          </p:nvPr>
        </p:nvSpPr>
        <p:spPr/>
        <p:txBody>
          <a:bodyPr/>
          <a:lstStyle/>
          <a:p>
            <a:fld id="{A7F8E3F6-DE14-48B2-B2BC-6FABA9630FB8}" type="slidenum">
              <a:rPr lang="en-US" smtClean="0"/>
              <a:t>17</a:t>
            </a:fld>
            <a:endParaRPr lang="en-US"/>
          </a:p>
        </p:txBody>
      </p:sp>
      <p:sp>
        <p:nvSpPr>
          <p:cNvPr id="7" name="Rectangle 6"/>
          <p:cNvSpPr/>
          <p:nvPr/>
        </p:nvSpPr>
        <p:spPr>
          <a:xfrm>
            <a:off x="5651500" y="69833"/>
            <a:ext cx="6096000" cy="1311128"/>
          </a:xfrm>
          <a:prstGeom prst="rect">
            <a:avLst/>
          </a:prstGeom>
        </p:spPr>
        <p:txBody>
          <a:bodyPr>
            <a:spAutoFit/>
          </a:bodyPr>
          <a:lstStyle/>
          <a:p>
            <a:pPr algn="r">
              <a:lnSpc>
                <a:spcPct val="110000"/>
              </a:lnSpc>
              <a:spcBef>
                <a:spcPts val="0"/>
              </a:spcBef>
            </a:pPr>
            <a:r>
              <a:rPr lang="en-US" dirty="0">
                <a:solidFill>
                  <a:schemeClr val="bg1">
                    <a:lumMod val="85000"/>
                  </a:schemeClr>
                </a:solidFill>
              </a:rPr>
              <a:t>Mark L Bathrick, Director</a:t>
            </a:r>
          </a:p>
          <a:p>
            <a:pPr algn="r">
              <a:lnSpc>
                <a:spcPct val="110000"/>
              </a:lnSpc>
              <a:spcBef>
                <a:spcPts val="0"/>
              </a:spcBef>
            </a:pPr>
            <a:r>
              <a:rPr lang="en-US" dirty="0">
                <a:solidFill>
                  <a:schemeClr val="bg1">
                    <a:lumMod val="85000"/>
                  </a:schemeClr>
                </a:solidFill>
              </a:rPr>
              <a:t>Office of Aviation Services</a:t>
            </a:r>
          </a:p>
          <a:p>
            <a:pPr algn="r">
              <a:lnSpc>
                <a:spcPct val="110000"/>
              </a:lnSpc>
              <a:spcBef>
                <a:spcPts val="0"/>
              </a:spcBef>
            </a:pPr>
            <a:r>
              <a:rPr lang="en-US" dirty="0" smtClean="0">
                <a:solidFill>
                  <a:schemeClr val="bg1">
                    <a:lumMod val="85000"/>
                  </a:schemeClr>
                </a:solidFill>
              </a:rPr>
              <a:t>Boise</a:t>
            </a:r>
            <a:r>
              <a:rPr lang="en-US" dirty="0">
                <a:solidFill>
                  <a:schemeClr val="bg1">
                    <a:lumMod val="85000"/>
                  </a:schemeClr>
                </a:solidFill>
              </a:rPr>
              <a:t>, Idaho</a:t>
            </a:r>
          </a:p>
          <a:p>
            <a:pPr algn="r">
              <a:lnSpc>
                <a:spcPct val="110000"/>
              </a:lnSpc>
              <a:spcBef>
                <a:spcPts val="0"/>
              </a:spcBef>
            </a:pPr>
            <a:r>
              <a:rPr lang="en-US" dirty="0" smtClean="0">
                <a:solidFill>
                  <a:schemeClr val="bg1">
                    <a:lumMod val="85000"/>
                  </a:schemeClr>
                </a:solidFill>
                <a:hlinkClick r:id="rId4"/>
              </a:rPr>
              <a:t>Mark_bathrick@ios.doi.gov</a:t>
            </a:r>
            <a:endParaRPr lang="en-US" dirty="0" smtClean="0">
              <a:solidFill>
                <a:schemeClr val="bg1">
                  <a:lumMod val="85000"/>
                </a:schemeClr>
              </a:solidFill>
            </a:endParaRPr>
          </a:p>
        </p:txBody>
      </p:sp>
    </p:spTree>
    <p:extLst>
      <p:ext uri="{BB962C8B-B14F-4D97-AF65-F5344CB8AC3E}">
        <p14:creationId xmlns:p14="http://schemas.microsoft.com/office/powerpoint/2010/main" val="72515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Questions/Discussion</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2193" r="12856"/>
          <a:stretch/>
        </p:blipFill>
        <p:spPr>
          <a:xfrm>
            <a:off x="1384300" y="1726641"/>
            <a:ext cx="5740400" cy="4319117"/>
          </a:xfrm>
          <a:prstGeom prst="rect">
            <a:avLst/>
          </a:prstGeom>
          <a:ln>
            <a:noFill/>
          </a:ln>
          <a:effectLst>
            <a:softEdge rad="112500"/>
          </a:effectLst>
        </p:spPr>
      </p:pic>
      <p:sp>
        <p:nvSpPr>
          <p:cNvPr id="9" name="Slide Number Placeholder 8"/>
          <p:cNvSpPr>
            <a:spLocks noGrp="1"/>
          </p:cNvSpPr>
          <p:nvPr>
            <p:ph type="sldNum" sz="quarter" idx="12"/>
          </p:nvPr>
        </p:nvSpPr>
        <p:spPr/>
        <p:txBody>
          <a:bodyPr/>
          <a:lstStyle/>
          <a:p>
            <a:fld id="{A7F8E3F6-DE14-48B2-B2BC-6FABA9630FB8}" type="slidenum">
              <a:rPr lang="en-US" smtClean="0"/>
              <a:t>18</a:t>
            </a:fld>
            <a:endParaRPr lang="en-US"/>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785100" y="2568296"/>
            <a:ext cx="4381873" cy="3286404"/>
          </a:xfrm>
          <a:prstGeom prst="rect">
            <a:avLst/>
          </a:prstGeom>
          <a:effectLst>
            <a:softEdge rad="127000"/>
          </a:effectLst>
        </p:spPr>
      </p:pic>
      <p:sp>
        <p:nvSpPr>
          <p:cNvPr id="3" name="TextBox 2"/>
          <p:cNvSpPr txBox="1"/>
          <p:nvPr/>
        </p:nvSpPr>
        <p:spPr>
          <a:xfrm>
            <a:off x="7958240" y="5520480"/>
            <a:ext cx="3886200" cy="261610"/>
          </a:xfrm>
          <a:prstGeom prst="rect">
            <a:avLst/>
          </a:prstGeom>
          <a:noFill/>
        </p:spPr>
        <p:txBody>
          <a:bodyPr wrap="square" rtlCol="0">
            <a:spAutoFit/>
          </a:bodyPr>
          <a:lstStyle/>
          <a:p>
            <a:r>
              <a:rPr lang="en-US" sz="1100" dirty="0">
                <a:solidFill>
                  <a:schemeClr val="bg1">
                    <a:lumMod val="65000"/>
                  </a:schemeClr>
                </a:solidFill>
              </a:rPr>
              <a:t>Photo by </a:t>
            </a:r>
            <a:r>
              <a:rPr lang="en-US" sz="1100" dirty="0" err="1">
                <a:solidFill>
                  <a:schemeClr val="bg1">
                    <a:lumMod val="65000"/>
                  </a:schemeClr>
                </a:solidFill>
              </a:rPr>
              <a:t>FlashBuddy</a:t>
            </a:r>
            <a:r>
              <a:rPr lang="en-US" sz="1100" dirty="0">
                <a:solidFill>
                  <a:schemeClr val="bg1">
                    <a:lumMod val="65000"/>
                  </a:schemeClr>
                </a:solidFill>
              </a:rPr>
              <a:t> at </a:t>
            </a:r>
            <a:r>
              <a:rPr lang="en-US" sz="1100" dirty="0" err="1">
                <a:solidFill>
                  <a:schemeClr val="bg1">
                    <a:lumMod val="65000"/>
                  </a:schemeClr>
                </a:solidFill>
              </a:rPr>
              <a:t>Morguefile.com</a:t>
            </a:r>
            <a:endParaRPr lang="en-US" sz="1100" dirty="0">
              <a:solidFill>
                <a:schemeClr val="bg1">
                  <a:lumMod val="65000"/>
                </a:schemeClr>
              </a:solidFill>
            </a:endParaRPr>
          </a:p>
        </p:txBody>
      </p:sp>
      <p:sp>
        <p:nvSpPr>
          <p:cNvPr id="8" name="TextBox 7"/>
          <p:cNvSpPr txBox="1"/>
          <p:nvPr/>
        </p:nvSpPr>
        <p:spPr>
          <a:xfrm>
            <a:off x="1384300" y="5914953"/>
            <a:ext cx="3886200" cy="261610"/>
          </a:xfrm>
          <a:prstGeom prst="rect">
            <a:avLst/>
          </a:prstGeom>
          <a:noFill/>
        </p:spPr>
        <p:txBody>
          <a:bodyPr wrap="square" rtlCol="0">
            <a:spAutoFit/>
          </a:bodyPr>
          <a:lstStyle/>
          <a:p>
            <a:r>
              <a:rPr lang="en-US" sz="1100" dirty="0" smtClean="0">
                <a:solidFill>
                  <a:schemeClr val="bg1">
                    <a:lumMod val="65000"/>
                  </a:schemeClr>
                </a:solidFill>
              </a:rPr>
              <a:t>Mark Bathrick 2016</a:t>
            </a:r>
            <a:endParaRPr lang="en-US" sz="1100" dirty="0">
              <a:solidFill>
                <a:schemeClr val="bg1">
                  <a:lumMod val="65000"/>
                </a:schemeClr>
              </a:solidFill>
            </a:endParaRPr>
          </a:p>
        </p:txBody>
      </p:sp>
      <p:sp>
        <p:nvSpPr>
          <p:cNvPr id="4" name="Rectangle 3"/>
          <p:cNvSpPr/>
          <p:nvPr/>
        </p:nvSpPr>
        <p:spPr>
          <a:xfrm>
            <a:off x="5651500" y="69833"/>
            <a:ext cx="6096000" cy="1311128"/>
          </a:xfrm>
          <a:prstGeom prst="rect">
            <a:avLst/>
          </a:prstGeom>
        </p:spPr>
        <p:txBody>
          <a:bodyPr>
            <a:spAutoFit/>
          </a:bodyPr>
          <a:lstStyle/>
          <a:p>
            <a:pPr algn="r">
              <a:lnSpc>
                <a:spcPct val="110000"/>
              </a:lnSpc>
              <a:spcBef>
                <a:spcPts val="0"/>
              </a:spcBef>
            </a:pPr>
            <a:r>
              <a:rPr lang="en-US" dirty="0">
                <a:solidFill>
                  <a:schemeClr val="bg1">
                    <a:lumMod val="85000"/>
                  </a:schemeClr>
                </a:solidFill>
              </a:rPr>
              <a:t>Mark L Bathrick, Director</a:t>
            </a:r>
          </a:p>
          <a:p>
            <a:pPr algn="r">
              <a:lnSpc>
                <a:spcPct val="110000"/>
              </a:lnSpc>
              <a:spcBef>
                <a:spcPts val="0"/>
              </a:spcBef>
            </a:pPr>
            <a:r>
              <a:rPr lang="en-US" dirty="0">
                <a:solidFill>
                  <a:schemeClr val="bg1">
                    <a:lumMod val="85000"/>
                  </a:schemeClr>
                </a:solidFill>
              </a:rPr>
              <a:t>Office of Aviation Services</a:t>
            </a:r>
          </a:p>
          <a:p>
            <a:pPr algn="r">
              <a:lnSpc>
                <a:spcPct val="110000"/>
              </a:lnSpc>
              <a:spcBef>
                <a:spcPts val="0"/>
              </a:spcBef>
            </a:pPr>
            <a:r>
              <a:rPr lang="en-US" dirty="0" smtClean="0">
                <a:solidFill>
                  <a:schemeClr val="bg1">
                    <a:lumMod val="85000"/>
                  </a:schemeClr>
                </a:solidFill>
              </a:rPr>
              <a:t>Boise</a:t>
            </a:r>
            <a:r>
              <a:rPr lang="en-US" dirty="0">
                <a:solidFill>
                  <a:schemeClr val="bg1">
                    <a:lumMod val="85000"/>
                  </a:schemeClr>
                </a:solidFill>
              </a:rPr>
              <a:t>, Idaho</a:t>
            </a:r>
          </a:p>
          <a:p>
            <a:pPr algn="r">
              <a:lnSpc>
                <a:spcPct val="110000"/>
              </a:lnSpc>
              <a:spcBef>
                <a:spcPts val="0"/>
              </a:spcBef>
            </a:pPr>
            <a:r>
              <a:rPr lang="en-US" dirty="0" smtClean="0">
                <a:solidFill>
                  <a:schemeClr val="bg1">
                    <a:lumMod val="85000"/>
                  </a:schemeClr>
                </a:solidFill>
                <a:hlinkClick r:id="rId6"/>
              </a:rPr>
              <a:t>Mark_bathrick@ios.doi.gov</a:t>
            </a:r>
            <a:endParaRPr lang="en-US" dirty="0" smtClean="0">
              <a:solidFill>
                <a:schemeClr val="bg1">
                  <a:lumMod val="85000"/>
                </a:schemeClr>
              </a:solidFill>
            </a:endParaRPr>
          </a:p>
        </p:txBody>
      </p:sp>
      <p:sp>
        <p:nvSpPr>
          <p:cNvPr id="6" name="TextBox 5"/>
          <p:cNvSpPr txBox="1"/>
          <p:nvPr/>
        </p:nvSpPr>
        <p:spPr>
          <a:xfrm>
            <a:off x="4254500" y="6327493"/>
            <a:ext cx="4114800" cy="369332"/>
          </a:xfrm>
          <a:prstGeom prst="rect">
            <a:avLst/>
          </a:prstGeom>
          <a:noFill/>
        </p:spPr>
        <p:txBody>
          <a:bodyPr wrap="square" rtlCol="0">
            <a:spAutoFit/>
          </a:bodyPr>
          <a:lstStyle/>
          <a:p>
            <a:r>
              <a:rPr lang="en-US" dirty="0">
                <a:solidFill>
                  <a:schemeClr val="accent1"/>
                </a:solidFill>
              </a:rPr>
              <a:t>https</a:t>
            </a:r>
            <a:r>
              <a:rPr lang="en-US">
                <a:solidFill>
                  <a:schemeClr val="accent1"/>
                </a:solidFill>
              </a:rPr>
              <a:t>://</a:t>
            </a:r>
            <a:r>
              <a:rPr lang="en-US" smtClean="0">
                <a:solidFill>
                  <a:schemeClr val="accent1"/>
                </a:solidFill>
              </a:rPr>
              <a:t>www.doi.gov/aviation/uas</a:t>
            </a:r>
            <a:r>
              <a:rPr lang="en-US" dirty="0" smtClean="0">
                <a:solidFill>
                  <a:schemeClr val="accent1"/>
                </a:solidFill>
              </a:rPr>
              <a:t> </a:t>
            </a:r>
            <a:endParaRPr lang="en-US" dirty="0">
              <a:solidFill>
                <a:schemeClr val="accent1"/>
              </a:solidFill>
            </a:endParaRPr>
          </a:p>
        </p:txBody>
      </p:sp>
    </p:spTree>
    <p:extLst>
      <p:ext uri="{BB962C8B-B14F-4D97-AF65-F5344CB8AC3E}">
        <p14:creationId xmlns:p14="http://schemas.microsoft.com/office/powerpoint/2010/main" val="41299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Why Me?</a:t>
            </a:r>
            <a:endParaRPr lang="en-US" sz="5400" dirty="0"/>
          </a:p>
        </p:txBody>
      </p:sp>
      <p:sp>
        <p:nvSpPr>
          <p:cNvPr id="4" name="Slide Number Placeholder 3"/>
          <p:cNvSpPr>
            <a:spLocks noGrp="1"/>
          </p:cNvSpPr>
          <p:nvPr>
            <p:ph type="sldNum" sz="quarter" idx="12"/>
          </p:nvPr>
        </p:nvSpPr>
        <p:spPr/>
        <p:txBody>
          <a:bodyPr/>
          <a:lstStyle/>
          <a:p>
            <a:fld id="{A7F8E3F6-DE14-48B2-B2BC-6FABA9630FB8}" type="slidenum">
              <a:rPr lang="en-US" smtClean="0"/>
              <a:t>2</a:t>
            </a:fld>
            <a:endParaRPr lang="en-US"/>
          </a:p>
        </p:txBody>
      </p:sp>
      <p:sp>
        <p:nvSpPr>
          <p:cNvPr id="5" name="Rounded Rectangle 4"/>
          <p:cNvSpPr/>
          <p:nvPr/>
        </p:nvSpPr>
        <p:spPr>
          <a:xfrm>
            <a:off x="288757" y="1913021"/>
            <a:ext cx="3286171" cy="4724266"/>
          </a:xfrm>
          <a:prstGeom prst="round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63276" y="1882878"/>
            <a:ext cx="3286171" cy="4724266"/>
          </a:xfrm>
          <a:prstGeom prst="roundRect">
            <a:avLst/>
          </a:prstGeom>
          <a:solidFill>
            <a:srgbClr val="0070C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483501" y="1882878"/>
            <a:ext cx="3286171" cy="4724266"/>
          </a:xfrm>
          <a:prstGeom prst="roundRect">
            <a:avLst/>
          </a:prstGeom>
          <a:solidFill>
            <a:srgbClr val="00B05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p:cNvPicPr>
            <a:picLocks noChangeAspect="1"/>
          </p:cNvPicPr>
          <p:nvPr/>
        </p:nvPicPr>
        <p:blipFill>
          <a:blip r:embed="rId3"/>
          <a:stretch>
            <a:fillRect/>
          </a:stretch>
        </p:blipFill>
        <p:spPr>
          <a:xfrm>
            <a:off x="635064" y="5985085"/>
            <a:ext cx="1051082" cy="441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bevelB/>
            <a:contourClr>
              <a:srgbClr val="FFFFFF"/>
            </a:contourClr>
          </a:sp3d>
        </p:spPr>
      </p:pic>
      <p:pic>
        <p:nvPicPr>
          <p:cNvPr id="11" name="Picture 10" descr="Super_Bat_5-300x207.jpg"/>
          <p:cNvPicPr>
            <a:picLocks noChangeAspect="1"/>
          </p:cNvPicPr>
          <p:nvPr/>
        </p:nvPicPr>
        <p:blipFill rotWithShape="1">
          <a:blip r:embed="rId4">
            <a:extLst>
              <a:ext uri="{28A0092B-C50C-407E-A947-70E740481C1C}">
                <a14:useLocalDpi xmlns:a14="http://schemas.microsoft.com/office/drawing/2010/main" val="0"/>
              </a:ext>
            </a:extLst>
          </a:blip>
          <a:srcRect l="7086" t="22049" b="25559"/>
          <a:stretch/>
        </p:blipFill>
        <p:spPr>
          <a:xfrm>
            <a:off x="2032453" y="5828005"/>
            <a:ext cx="1281782" cy="498710"/>
          </a:xfrm>
          <a:prstGeom prst="rect">
            <a:avLst/>
          </a:prstGeom>
          <a:scene3d>
            <a:camera prst="orthographicFront"/>
            <a:lightRig rig="threePt" dir="t"/>
          </a:scene3d>
          <a:sp3d>
            <a:bevelT/>
          </a:sp3d>
        </p:spPr>
      </p:pic>
      <p:pic>
        <p:nvPicPr>
          <p:cNvPr id="12" name="Content Placeholder 5"/>
          <p:cNvPicPr>
            <a:picLocks noChangeAspect="1"/>
          </p:cNvPicPr>
          <p:nvPr/>
        </p:nvPicPr>
        <p:blipFill>
          <a:blip r:embed="rId5"/>
          <a:stretch>
            <a:fillRect/>
          </a:stretch>
        </p:blipFill>
        <p:spPr>
          <a:xfrm>
            <a:off x="549106" y="5224357"/>
            <a:ext cx="860690" cy="571407"/>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Raven.png"/>
          <p:cNvPicPr>
            <a:picLocks noChangeAspect="1"/>
          </p:cNvPicPr>
          <p:nvPr/>
        </p:nvPicPr>
        <p:blipFill rotWithShape="1">
          <a:blip r:embed="rId6" cstate="print">
            <a:extLst>
              <a:ext uri="{28A0092B-C50C-407E-A947-70E740481C1C}">
                <a14:useLocalDpi xmlns:a14="http://schemas.microsoft.com/office/drawing/2010/main" val="0"/>
              </a:ext>
            </a:extLst>
          </a:blip>
          <a:srcRect t="8435" b="9871"/>
          <a:stretch/>
        </p:blipFill>
        <p:spPr>
          <a:xfrm>
            <a:off x="1853555" y="5033651"/>
            <a:ext cx="1013530" cy="621351"/>
          </a:xfrm>
          <a:prstGeom prst="rect">
            <a:avLst/>
          </a:prstGeom>
          <a:scene3d>
            <a:camera prst="orthographicFront"/>
            <a:lightRig rig="threePt" dir="t"/>
          </a:scene3d>
          <a:sp3d>
            <a:bevelT/>
          </a:sp3d>
        </p:spPr>
      </p:pic>
      <p:pic>
        <p:nvPicPr>
          <p:cNvPr id="16" name="Picture 17" descr="File:MicroAirVehicle.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9550" y="4188082"/>
            <a:ext cx="738820" cy="714106"/>
          </a:xfrm>
          <a:prstGeom prst="rect">
            <a:avLst/>
          </a:prstGeom>
          <a:noFill/>
          <a:ln>
            <a:noFill/>
          </a:ln>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K-Max_UAV_drone_umanned_aerial_vehicle_Lockheed_Martin_Kaman_Aerospace_American_United_States_640.jpg"/>
          <p:cNvPicPr>
            <a:picLocks noChangeAspect="1"/>
          </p:cNvPicPr>
          <p:nvPr/>
        </p:nvPicPr>
        <p:blipFill rotWithShape="1">
          <a:blip r:embed="rId9" cstate="print">
            <a:extLst>
              <a:ext uri="{28A0092B-C50C-407E-A947-70E740481C1C}">
                <a14:useLocalDpi xmlns:a14="http://schemas.microsoft.com/office/drawing/2010/main" val="0"/>
              </a:ext>
            </a:extLst>
          </a:blip>
          <a:srcRect l="1613" r="4060"/>
          <a:stretch/>
        </p:blipFill>
        <p:spPr>
          <a:xfrm>
            <a:off x="709839" y="4220371"/>
            <a:ext cx="1053782" cy="794728"/>
          </a:xfrm>
          <a:prstGeom prst="rect">
            <a:avLst/>
          </a:prstGeom>
          <a:scene3d>
            <a:camera prst="orthographicFront"/>
            <a:lightRig rig="threePt" dir="t"/>
          </a:scene3d>
          <a:sp3d>
            <a:bevelT/>
          </a:sp3d>
        </p:spPr>
      </p:pic>
      <p:pic>
        <p:nvPicPr>
          <p:cNvPr id="18" name="Picture 17" descr="NBC-ISO9001-2008-logo2 mod.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681031" y="5628084"/>
            <a:ext cx="2829938" cy="670125"/>
          </a:xfrm>
          <a:prstGeom prst="rect">
            <a:avLst/>
          </a:prstGeom>
          <a:solidFill>
            <a:schemeClr val="bg1"/>
          </a:solidFill>
        </p:spPr>
      </p:pic>
      <p:pic>
        <p:nvPicPr>
          <p:cNvPr id="19" name="Picture 18"/>
          <p:cNvPicPr>
            <a:picLocks noChangeAspect="1"/>
          </p:cNvPicPr>
          <p:nvPr/>
        </p:nvPicPr>
        <p:blipFill rotWithShape="1">
          <a:blip r:embed="rId11">
            <a:extLst>
              <a:ext uri="{28A0092B-C50C-407E-A947-70E740481C1C}">
                <a14:useLocalDpi xmlns:a14="http://schemas.microsoft.com/office/drawing/2010/main" val="0"/>
              </a:ext>
            </a:extLst>
          </a:blip>
          <a:srcRect l="5649" r="6140"/>
          <a:stretch/>
        </p:blipFill>
        <p:spPr>
          <a:xfrm>
            <a:off x="8631908" y="4267192"/>
            <a:ext cx="3010671" cy="826717"/>
          </a:xfrm>
          <a:prstGeom prst="rect">
            <a:avLst/>
          </a:prstGeom>
        </p:spPr>
      </p:pic>
      <p:grpSp>
        <p:nvGrpSpPr>
          <p:cNvPr id="23" name="Group 22"/>
          <p:cNvGrpSpPr/>
          <p:nvPr/>
        </p:nvGrpSpPr>
        <p:grpSpPr>
          <a:xfrm>
            <a:off x="8881773" y="5363678"/>
            <a:ext cx="2489621" cy="735005"/>
            <a:chOff x="8406979" y="5639995"/>
            <a:chExt cx="2489621" cy="735005"/>
          </a:xfrm>
        </p:grpSpPr>
        <p:sp>
          <p:nvSpPr>
            <p:cNvPr id="22" name="Rectangle 21"/>
            <p:cNvSpPr/>
            <p:nvPr/>
          </p:nvSpPr>
          <p:spPr>
            <a:xfrm>
              <a:off x="8406979" y="5639996"/>
              <a:ext cx="2489621" cy="735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06979" y="5639995"/>
              <a:ext cx="2489621" cy="716041"/>
            </a:xfrm>
            <a:prstGeom prst="rect">
              <a:avLst/>
            </a:prstGeom>
          </p:spPr>
        </p:pic>
      </p:grpSp>
      <p:pic>
        <p:nvPicPr>
          <p:cNvPr id="21" name="Picture 20" descr="DOI-logo.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45737" y="3988368"/>
            <a:ext cx="1521247" cy="1521247"/>
          </a:xfrm>
          <a:prstGeom prst="rect">
            <a:avLst/>
          </a:prstGeom>
          <a:effectLst>
            <a:outerShdw blurRad="50800" dist="38100" algn="l" rotWithShape="0">
              <a:prstClr val="black">
                <a:alpha val="40000"/>
              </a:prstClr>
            </a:outerShdw>
          </a:effectLst>
        </p:spPr>
      </p:pic>
      <p:sp>
        <p:nvSpPr>
          <p:cNvPr id="24" name="TextBox 23"/>
          <p:cNvSpPr txBox="1"/>
          <p:nvPr/>
        </p:nvSpPr>
        <p:spPr>
          <a:xfrm>
            <a:off x="250400" y="1922755"/>
            <a:ext cx="3063835" cy="830997"/>
          </a:xfrm>
          <a:prstGeom prst="rect">
            <a:avLst/>
          </a:prstGeom>
          <a:noFill/>
        </p:spPr>
        <p:txBody>
          <a:bodyPr wrap="square" rtlCol="0">
            <a:spAutoFit/>
          </a:bodyPr>
          <a:lstStyle/>
          <a:p>
            <a:pPr algn="ctr"/>
            <a:r>
              <a:rPr lang="en-US" sz="4800" b="1" dirty="0" smtClean="0">
                <a:solidFill>
                  <a:schemeClr val="bg1"/>
                </a:solidFill>
                <a:effectLst>
                  <a:outerShdw blurRad="50800" dist="50800" dir="5400000" algn="ctr" rotWithShape="0">
                    <a:schemeClr val="tx2"/>
                  </a:outerShdw>
                </a:effectLst>
              </a:rPr>
              <a:t>&gt; 25 </a:t>
            </a:r>
            <a:r>
              <a:rPr lang="en-US" sz="4800" b="1" dirty="0" err="1" smtClean="0">
                <a:solidFill>
                  <a:schemeClr val="bg1"/>
                </a:solidFill>
                <a:effectLst>
                  <a:outerShdw blurRad="50800" dist="50800" dir="5400000" algn="ctr" rotWithShape="0">
                    <a:schemeClr val="tx2"/>
                  </a:outerShdw>
                </a:effectLst>
              </a:rPr>
              <a:t>yrs</a:t>
            </a:r>
            <a:r>
              <a:rPr lang="en-US" sz="4800" b="1" dirty="0" smtClean="0">
                <a:solidFill>
                  <a:schemeClr val="bg1"/>
                </a:solidFill>
                <a:effectLst>
                  <a:outerShdw blurRad="50800" dist="50800" dir="5400000" algn="ctr" rotWithShape="0">
                    <a:schemeClr val="tx2"/>
                  </a:outerShdw>
                </a:effectLst>
              </a:rPr>
              <a:t> </a:t>
            </a:r>
            <a:endParaRPr lang="en-US" sz="4800" b="1" dirty="0">
              <a:solidFill>
                <a:schemeClr val="bg1"/>
              </a:solidFill>
              <a:effectLst>
                <a:outerShdw blurRad="50800" dist="50800" dir="5400000" algn="ctr" rotWithShape="0">
                  <a:schemeClr val="tx2"/>
                </a:outerShdw>
              </a:effectLst>
            </a:endParaRP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0342" y="2885215"/>
            <a:ext cx="712626" cy="1029995"/>
          </a:xfrm>
          <a:prstGeom prst="rect">
            <a:avLst/>
          </a:prstGeom>
        </p:spPr>
      </p:pic>
      <p:grpSp>
        <p:nvGrpSpPr>
          <p:cNvPr id="27" name="Group 26"/>
          <p:cNvGrpSpPr/>
          <p:nvPr/>
        </p:nvGrpSpPr>
        <p:grpSpPr>
          <a:xfrm>
            <a:off x="448880" y="2960137"/>
            <a:ext cx="1619162" cy="1040600"/>
            <a:chOff x="448880" y="2960137"/>
            <a:chExt cx="1619162" cy="1040600"/>
          </a:xfrm>
        </p:grpSpPr>
        <p:pic>
          <p:nvPicPr>
            <p:cNvPr id="14" name="Picture 13" descr="QF-4N.bmp"/>
            <p:cNvPicPr>
              <a:picLocks noChangeAspect="1"/>
            </p:cNvPicPr>
            <p:nvPr/>
          </p:nvPicPr>
          <p:blipFill rotWithShape="1">
            <a:blip r:embed="rId15">
              <a:extLst>
                <a:ext uri="{28A0092B-C50C-407E-A947-70E740481C1C}">
                  <a14:useLocalDpi xmlns:a14="http://schemas.microsoft.com/office/drawing/2010/main" val="0"/>
                </a:ext>
              </a:extLst>
            </a:blip>
            <a:srcRect l="16097" b="34035"/>
            <a:stretch/>
          </p:blipFill>
          <p:spPr>
            <a:xfrm>
              <a:off x="448880" y="2960137"/>
              <a:ext cx="1619162" cy="993627"/>
            </a:xfrm>
            <a:prstGeom prst="rect">
              <a:avLst/>
            </a:prstGeom>
            <a:scene3d>
              <a:camera prst="orthographicFront"/>
              <a:lightRig rig="threePt" dir="t"/>
            </a:scene3d>
            <a:sp3d>
              <a:bevelT/>
            </a:sp3d>
          </p:spPr>
        </p:pic>
        <p:sp>
          <p:nvSpPr>
            <p:cNvPr id="26" name="TextBox 25"/>
            <p:cNvSpPr txBox="1"/>
            <p:nvPr/>
          </p:nvSpPr>
          <p:spPr>
            <a:xfrm>
              <a:off x="635064" y="3723738"/>
              <a:ext cx="1296778" cy="276999"/>
            </a:xfrm>
            <a:prstGeom prst="rect">
              <a:avLst/>
            </a:prstGeom>
            <a:noFill/>
          </p:spPr>
          <p:txBody>
            <a:bodyPr wrap="square" rtlCol="0">
              <a:spAutoFit/>
            </a:bodyPr>
            <a:lstStyle/>
            <a:p>
              <a:pPr algn="ctr"/>
              <a:r>
                <a:rPr lang="en-US" sz="1200" b="1" smtClean="0">
                  <a:solidFill>
                    <a:schemeClr val="bg1"/>
                  </a:solidFill>
                  <a:latin typeface="Arial" charset="0"/>
                  <a:ea typeface="Arial" charset="0"/>
                  <a:cs typeface="Arial" charset="0"/>
                </a:rPr>
                <a:t>QF-4 Drone</a:t>
              </a:r>
              <a:endParaRPr lang="en-US" sz="1200" b="1">
                <a:solidFill>
                  <a:schemeClr val="bg1"/>
                </a:solidFill>
                <a:latin typeface="Arial" charset="0"/>
                <a:ea typeface="Arial" charset="0"/>
                <a:cs typeface="Arial" charset="0"/>
              </a:endParaRPr>
            </a:p>
          </p:txBody>
        </p:sp>
      </p:grpSp>
      <p:sp>
        <p:nvSpPr>
          <p:cNvPr id="28" name="TextBox 27"/>
          <p:cNvSpPr txBox="1"/>
          <p:nvPr/>
        </p:nvSpPr>
        <p:spPr>
          <a:xfrm>
            <a:off x="4308982" y="2071955"/>
            <a:ext cx="3440465" cy="1815882"/>
          </a:xfrm>
          <a:prstGeom prst="rect">
            <a:avLst/>
          </a:prstGeom>
          <a:noFill/>
        </p:spPr>
        <p:txBody>
          <a:bodyPr wrap="square" rtlCol="0">
            <a:spAutoFit/>
          </a:bodyPr>
          <a:lstStyle/>
          <a:p>
            <a:pPr algn="ctr"/>
            <a:r>
              <a:rPr lang="en-US" sz="2800" b="1" dirty="0" smtClean="0">
                <a:solidFill>
                  <a:schemeClr val="bg1"/>
                </a:solidFill>
                <a:effectLst>
                  <a:outerShdw blurRad="50800" dist="50800" dir="5400000" algn="ctr" rotWithShape="0">
                    <a:schemeClr val="tx2"/>
                  </a:outerShdw>
                </a:effectLst>
              </a:rPr>
              <a:t>500M acres</a:t>
            </a:r>
          </a:p>
          <a:p>
            <a:pPr algn="ctr"/>
            <a:r>
              <a:rPr lang="en-US" sz="2800" b="1" dirty="0" smtClean="0">
                <a:solidFill>
                  <a:schemeClr val="bg1"/>
                </a:solidFill>
                <a:effectLst>
                  <a:outerShdw blurRad="50800" dist="50800" dir="5400000" algn="ctr" rotWithShape="0">
                    <a:schemeClr val="tx2"/>
                  </a:outerShdw>
                </a:effectLst>
              </a:rPr>
              <a:t>1,200, $250M</a:t>
            </a:r>
          </a:p>
          <a:p>
            <a:pPr algn="ctr"/>
            <a:r>
              <a:rPr lang="en-US" sz="2800" b="1" dirty="0" smtClean="0">
                <a:solidFill>
                  <a:schemeClr val="bg1"/>
                </a:solidFill>
                <a:effectLst>
                  <a:outerShdw blurRad="50800" dist="50800" dir="5400000" algn="ctr" rotWithShape="0">
                    <a:schemeClr val="tx2"/>
                  </a:outerShdw>
                </a:effectLst>
              </a:rPr>
              <a:t>~100 UAV</a:t>
            </a:r>
          </a:p>
          <a:p>
            <a:pPr algn="ctr"/>
            <a:r>
              <a:rPr lang="en-US" sz="2800" b="1" dirty="0" smtClean="0">
                <a:solidFill>
                  <a:schemeClr val="bg1"/>
                </a:solidFill>
                <a:effectLst>
                  <a:outerShdw blurRad="50800" dist="50800" dir="5400000" algn="ctr" rotWithShape="0">
                    <a:schemeClr val="tx2"/>
                  </a:outerShdw>
                </a:effectLst>
              </a:rPr>
              <a:t>&gt;25 applications</a:t>
            </a:r>
            <a:endParaRPr lang="en-US" sz="2800" b="1" dirty="0">
              <a:solidFill>
                <a:schemeClr val="bg1"/>
              </a:solidFill>
              <a:effectLst>
                <a:outerShdw blurRad="50800" dist="50800" dir="5400000" algn="ctr" rotWithShape="0">
                  <a:schemeClr val="tx2"/>
                </a:outerShdw>
              </a:effectLst>
            </a:endParaRPr>
          </a:p>
        </p:txBody>
      </p:sp>
      <p:graphicFrame>
        <p:nvGraphicFramePr>
          <p:cNvPr id="31" name="Diagram 30"/>
          <p:cNvGraphicFramePr/>
          <p:nvPr>
            <p:extLst>
              <p:ext uri="{D42A27DB-BD31-4B8C-83A1-F6EECF244321}">
                <p14:modId xmlns:p14="http://schemas.microsoft.com/office/powerpoint/2010/main" val="1485413948"/>
              </p:ext>
            </p:extLst>
          </p:nvPr>
        </p:nvGraphicFramePr>
        <p:xfrm>
          <a:off x="8337884" y="2045368"/>
          <a:ext cx="3657600" cy="2514599"/>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32" name="Plus 31"/>
          <p:cNvSpPr/>
          <p:nvPr/>
        </p:nvSpPr>
        <p:spPr>
          <a:xfrm>
            <a:off x="3632062" y="3810814"/>
            <a:ext cx="722289" cy="722289"/>
          </a:xfrm>
          <a:prstGeom prst="mathPlus">
            <a:avLst/>
          </a:prstGeom>
          <a:solidFill>
            <a:srgbClr val="FFC000"/>
          </a:solidFill>
          <a:ln>
            <a:solidFill>
              <a:schemeClr val="tx2"/>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us 32"/>
          <p:cNvSpPr/>
          <p:nvPr/>
        </p:nvSpPr>
        <p:spPr>
          <a:xfrm>
            <a:off x="7761212" y="3826937"/>
            <a:ext cx="722289" cy="722289"/>
          </a:xfrm>
          <a:prstGeom prst="mathPlus">
            <a:avLst/>
          </a:prstGeom>
          <a:solidFill>
            <a:srgbClr val="FFC000"/>
          </a:solidFill>
          <a:ln>
            <a:solidFill>
              <a:schemeClr val="tx2"/>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pPr>
              <a:lnSpc>
                <a:spcPct val="110000"/>
              </a:lnSpc>
            </a:pPr>
            <a:r>
              <a:rPr lang="en-US" smtClean="0"/>
              <a:t>https://www.doi.gov/aviation/uas </a:t>
            </a:r>
            <a:endParaRPr lang="en-US" dirty="0"/>
          </a:p>
        </p:txBody>
      </p:sp>
    </p:spTree>
    <p:extLst>
      <p:ext uri="{BB962C8B-B14F-4D97-AF65-F5344CB8AC3E}">
        <p14:creationId xmlns:p14="http://schemas.microsoft.com/office/powerpoint/2010/main" val="51812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7F8E3F6-DE14-48B2-B2BC-6FABA9630FB8}" type="slidenum">
              <a:rPr lang="en-US" smtClean="0"/>
              <a:t>3</a:t>
            </a:fld>
            <a:endParaRPr lang="en-US"/>
          </a:p>
        </p:txBody>
      </p:sp>
      <p:pic>
        <p:nvPicPr>
          <p:cNvPr id="6" name="Picture Placeholder 5"/>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175" r="-103"/>
          <a:stretch/>
        </p:blipFill>
        <p:spPr>
          <a:xfrm>
            <a:off x="709872" y="-134068"/>
            <a:ext cx="10700076" cy="7112384"/>
          </a:xfrm>
          <a:effectLst>
            <a:softEdge rad="165100"/>
          </a:effectLst>
        </p:spPr>
      </p:pic>
      <p:sp>
        <p:nvSpPr>
          <p:cNvPr id="7" name="Rectangle 6"/>
          <p:cNvSpPr/>
          <p:nvPr/>
        </p:nvSpPr>
        <p:spPr>
          <a:xfrm>
            <a:off x="3088967" y="5563282"/>
            <a:ext cx="2717412"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Part 107</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Rectangle 7"/>
          <p:cNvSpPr/>
          <p:nvPr/>
        </p:nvSpPr>
        <p:spPr>
          <a:xfrm>
            <a:off x="2490289" y="4148248"/>
            <a:ext cx="2480166"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585,000</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9" name="Rectangle 8"/>
          <p:cNvSpPr/>
          <p:nvPr/>
        </p:nvSpPr>
        <p:spPr>
          <a:xfrm>
            <a:off x="1426536" y="2733214"/>
            <a:ext cx="2127506" cy="923330"/>
          </a:xfrm>
          <a:prstGeom prst="rect">
            <a:avLst/>
          </a:prstGeom>
          <a:noFill/>
        </p:spPr>
        <p:txBody>
          <a:bodyPr wrap="none" lIns="91440" tIns="45720" rIns="91440" bIns="45720">
            <a:spAutoFit/>
          </a:bodyPr>
          <a:lstStyle/>
          <a:p>
            <a:pPr algn="ctr"/>
            <a:r>
              <a:rPr lang="en-US" sz="5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10,000</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0" name="Rectangle 9"/>
          <p:cNvSpPr/>
          <p:nvPr/>
        </p:nvSpPr>
        <p:spPr>
          <a:xfrm>
            <a:off x="1732414" y="1209720"/>
            <a:ext cx="1871275" cy="1015663"/>
          </a:xfrm>
          <a:prstGeom prst="rect">
            <a:avLst/>
          </a:prstGeom>
          <a:noFill/>
        </p:spPr>
        <p:txBody>
          <a:bodyPr wrap="none" lIns="91440" tIns="45720" rIns="91440" bIns="45720">
            <a:spAutoFit/>
          </a:bodyPr>
          <a:lstStyle/>
          <a:p>
            <a:pPr algn="ctr"/>
            <a:r>
              <a:rPr lang="en-US" sz="60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$12B</a:t>
            </a:r>
            <a:endParaRPr lang="en-US" sz="60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Rectangle 10"/>
          <p:cNvSpPr/>
          <p:nvPr/>
        </p:nvSpPr>
        <p:spPr>
          <a:xfrm>
            <a:off x="4626232" y="1209895"/>
            <a:ext cx="1669048" cy="923330"/>
          </a:xfrm>
          <a:prstGeom prst="rect">
            <a:avLst/>
          </a:prstGeom>
          <a:noFill/>
        </p:spPr>
        <p:txBody>
          <a:bodyPr wrap="none" lIns="91440" tIns="45720" rIns="91440" bIns="45720">
            <a:spAutoFit/>
          </a:bodyPr>
          <a:lstStyle/>
          <a:p>
            <a:pPr algn="ctr"/>
            <a:r>
              <a:rPr lang="en-US" sz="5400" b="1" cap="none" spc="50" smtClean="0">
                <a:ln w="9525" cmpd="sng">
                  <a:solidFill>
                    <a:schemeClr val="accent1"/>
                  </a:solidFill>
                  <a:prstDash val="solid"/>
                </a:ln>
                <a:solidFill>
                  <a:srgbClr val="70AD47">
                    <a:tint val="1000"/>
                  </a:srgbClr>
                </a:solidFill>
                <a:effectLst>
                  <a:glow rad="38100">
                    <a:schemeClr val="accent1">
                      <a:alpha val="40000"/>
                    </a:schemeClr>
                  </a:glow>
                </a:effectLst>
              </a:rPr>
              <a:t>500+</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65155" flipV="1">
            <a:off x="4902173" y="4530774"/>
            <a:ext cx="2907306" cy="1081609"/>
          </a:xfrm>
          <a:prstGeom prst="rect">
            <a:avLst/>
          </a:prstGeom>
          <a:ln>
            <a:noFill/>
          </a:ln>
          <a:scene3d>
            <a:camera prst="isometricOffAxis1Left"/>
            <a:lightRig rig="threePt" dir="t"/>
          </a:scene3d>
        </p:spPr>
      </p:pic>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881066">
            <a:off x="9778474" y="5910608"/>
            <a:ext cx="1152007" cy="1152007"/>
          </a:xfrm>
          <a:prstGeom prst="rect">
            <a:avLst/>
          </a:prstGeom>
        </p:spPr>
      </p:pic>
      <p:sp>
        <p:nvSpPr>
          <p:cNvPr id="2" name="Footer Placeholder 1"/>
          <p:cNvSpPr>
            <a:spLocks noGrp="1"/>
          </p:cNvSpPr>
          <p:nvPr>
            <p:ph type="ftr" sz="quarter" idx="11"/>
          </p:nvPr>
        </p:nvSpPr>
        <p:spPr/>
        <p:txBody>
          <a:bodyPr/>
          <a:lstStyle/>
          <a:p>
            <a:pPr>
              <a:lnSpc>
                <a:spcPct val="110000"/>
              </a:lnSpc>
            </a:pPr>
            <a:r>
              <a:rPr lang="en-US" smtClean="0"/>
              <a:t>https://www.doi.gov/aviation/uas </a:t>
            </a:r>
            <a:endParaRPr lang="en-US" dirty="0"/>
          </a:p>
        </p:txBody>
      </p:sp>
    </p:spTree>
    <p:extLst>
      <p:ext uri="{BB962C8B-B14F-4D97-AF65-F5344CB8AC3E}">
        <p14:creationId xmlns:p14="http://schemas.microsoft.com/office/powerpoint/2010/main" val="98263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559" y="255134"/>
            <a:ext cx="11801680" cy="876616"/>
          </a:xfrm>
        </p:spPr>
        <p:txBody>
          <a:bodyPr>
            <a:normAutofit fontScale="90000"/>
          </a:bodyPr>
          <a:lstStyle/>
          <a:p>
            <a:pPr algn="ctr"/>
            <a:r>
              <a:rPr lang="en-US" sz="4000" dirty="0" smtClean="0"/>
              <a:t>“A Great Idea, Poorly Executed is Never a Great Idea”</a:t>
            </a:r>
            <a:endParaRPr lang="en-US" sz="4000" dirty="0"/>
          </a:p>
        </p:txBody>
      </p:sp>
      <p:sp>
        <p:nvSpPr>
          <p:cNvPr id="4" name="Slide Number Placeholder 3"/>
          <p:cNvSpPr>
            <a:spLocks noGrp="1"/>
          </p:cNvSpPr>
          <p:nvPr>
            <p:ph type="sldNum" sz="quarter" idx="12"/>
          </p:nvPr>
        </p:nvSpPr>
        <p:spPr/>
        <p:txBody>
          <a:bodyPr/>
          <a:lstStyle/>
          <a:p>
            <a:fld id="{A7F8E3F6-DE14-48B2-B2BC-6FABA9630FB8}" type="slidenum">
              <a:rPr lang="en-US" smtClean="0"/>
              <a:t>4</a:t>
            </a:fld>
            <a:endParaRPr lang="en-US"/>
          </a:p>
        </p:txBody>
      </p:sp>
      <p:grpSp>
        <p:nvGrpSpPr>
          <p:cNvPr id="8" name="Group 7"/>
          <p:cNvGrpSpPr/>
          <p:nvPr/>
        </p:nvGrpSpPr>
        <p:grpSpPr>
          <a:xfrm>
            <a:off x="2260128" y="3133485"/>
            <a:ext cx="1109382" cy="1109382"/>
            <a:chOff x="1592726" y="2473426"/>
            <a:chExt cx="848593" cy="848593"/>
          </a:xfrm>
          <a:scene3d>
            <a:camera prst="orthographicFront"/>
            <a:lightRig rig="flat" dir="t"/>
          </a:scene3d>
        </p:grpSpPr>
        <p:sp>
          <p:nvSpPr>
            <p:cNvPr id="24" name="Plus 23"/>
            <p:cNvSpPr/>
            <p:nvPr/>
          </p:nvSpPr>
          <p:spPr>
            <a:xfrm>
              <a:off x="1592726" y="2473426"/>
              <a:ext cx="848593" cy="848593"/>
            </a:xfrm>
            <a:prstGeom prst="mathPlus">
              <a:avLst/>
            </a:prstGeom>
            <a:sp3d z="-80000" prstMaterial="plastic">
              <a:bevelT w="50800" h="50800"/>
              <a:bevelB w="25400" h="2540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Plus 6"/>
            <p:cNvSpPr/>
            <p:nvPr/>
          </p:nvSpPr>
          <p:spPr>
            <a:xfrm>
              <a:off x="1705207" y="2797928"/>
              <a:ext cx="623631" cy="199589"/>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10" name="Group 9"/>
          <p:cNvGrpSpPr/>
          <p:nvPr/>
        </p:nvGrpSpPr>
        <p:grpSpPr>
          <a:xfrm>
            <a:off x="5555475" y="3142723"/>
            <a:ext cx="1109382" cy="1109382"/>
            <a:chOff x="4142020" y="2473426"/>
            <a:chExt cx="848593" cy="848593"/>
          </a:xfrm>
          <a:scene3d>
            <a:camera prst="orthographicFront"/>
            <a:lightRig rig="flat" dir="t"/>
          </a:scene3d>
        </p:grpSpPr>
        <p:sp>
          <p:nvSpPr>
            <p:cNvPr id="20" name="Plus 19"/>
            <p:cNvSpPr/>
            <p:nvPr/>
          </p:nvSpPr>
          <p:spPr>
            <a:xfrm>
              <a:off x="4142020" y="2473426"/>
              <a:ext cx="848593" cy="848593"/>
            </a:xfrm>
            <a:prstGeom prst="mathPlus">
              <a:avLst/>
            </a:prstGeom>
            <a:sp3d z="-80000" prstMaterial="plastic">
              <a:bevelT w="50800" h="50800"/>
              <a:bevelB w="25400" h="2540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1" name="Plus 10"/>
            <p:cNvSpPr/>
            <p:nvPr/>
          </p:nvSpPr>
          <p:spPr>
            <a:xfrm>
              <a:off x="4254501" y="2797928"/>
              <a:ext cx="623631" cy="199589"/>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12" name="Group 11"/>
          <p:cNvGrpSpPr/>
          <p:nvPr/>
        </p:nvGrpSpPr>
        <p:grpSpPr>
          <a:xfrm>
            <a:off x="8740256" y="3155022"/>
            <a:ext cx="1109382" cy="1109382"/>
            <a:chOff x="6691313" y="2473426"/>
            <a:chExt cx="848593" cy="848593"/>
          </a:xfrm>
          <a:scene3d>
            <a:camera prst="orthographicFront"/>
            <a:lightRig rig="flat" dir="t"/>
          </a:scene3d>
        </p:grpSpPr>
        <p:sp>
          <p:nvSpPr>
            <p:cNvPr id="16" name="Plus 15"/>
            <p:cNvSpPr/>
            <p:nvPr/>
          </p:nvSpPr>
          <p:spPr>
            <a:xfrm>
              <a:off x="6691313" y="2473426"/>
              <a:ext cx="848593" cy="848593"/>
            </a:xfrm>
            <a:prstGeom prst="mathPlus">
              <a:avLst/>
            </a:prstGeom>
            <a:sp3d z="-80000" prstMaterial="plastic">
              <a:bevelT w="50800" h="50800"/>
              <a:bevelB w="25400" h="2540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7" name="Plus 14"/>
            <p:cNvSpPr/>
            <p:nvPr/>
          </p:nvSpPr>
          <p:spPr>
            <a:xfrm>
              <a:off x="6803794" y="2797928"/>
              <a:ext cx="623631" cy="199589"/>
            </a:xfrm>
            <a:prstGeom prst="rect">
              <a:avLst/>
            </a:prstGeom>
            <a:sp3d z="-80000"/>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p:txBody>
        </p:sp>
      </p:grpSp>
      <p:grpSp>
        <p:nvGrpSpPr>
          <p:cNvPr id="28" name="Group 27"/>
          <p:cNvGrpSpPr/>
          <p:nvPr/>
        </p:nvGrpSpPr>
        <p:grpSpPr>
          <a:xfrm>
            <a:off x="174856" y="2816247"/>
            <a:ext cx="1912729" cy="1912729"/>
            <a:chOff x="180479" y="1972389"/>
            <a:chExt cx="1912729" cy="1912729"/>
          </a:xfrm>
        </p:grpSpPr>
        <p:grpSp>
          <p:nvGrpSpPr>
            <p:cNvPr id="7" name="Group 6"/>
            <p:cNvGrpSpPr/>
            <p:nvPr/>
          </p:nvGrpSpPr>
          <p:grpSpPr>
            <a:xfrm>
              <a:off x="180479" y="1972389"/>
              <a:ext cx="1912729" cy="1912729"/>
              <a:chOff x="10830" y="2166177"/>
              <a:chExt cx="1463092" cy="1463092"/>
            </a:xfrm>
            <a:scene3d>
              <a:camera prst="orthographicFront"/>
              <a:lightRig rig="flat" dir="t"/>
            </a:scene3d>
          </p:grpSpPr>
          <p:sp>
            <p:nvSpPr>
              <p:cNvPr id="26" name="Oval 25"/>
              <p:cNvSpPr/>
              <p:nvPr/>
            </p:nvSpPr>
            <p:spPr>
              <a:xfrm>
                <a:off x="10830" y="2166177"/>
                <a:ext cx="1463092" cy="146309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7" name="Oval 4"/>
              <p:cNvSpPr/>
              <p:nvPr/>
            </p:nvSpPr>
            <p:spPr>
              <a:xfrm>
                <a:off x="225095" y="2380442"/>
                <a:ext cx="1034562" cy="10345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 tIns="0" rIns="22860" bIns="0" numCol="1" spcCol="1270" anchor="ctr" anchorCtr="0">
                <a:noAutofit/>
              </a:bodyPr>
              <a:lstStyle/>
              <a:p>
                <a:pPr lvl="0" algn="ctr" defTabSz="800100">
                  <a:lnSpc>
                    <a:spcPct val="90000"/>
                  </a:lnSpc>
                  <a:spcBef>
                    <a:spcPct val="0"/>
                  </a:spcBef>
                  <a:spcAft>
                    <a:spcPct val="35000"/>
                  </a:spcAft>
                </a:pPr>
                <a:endParaRPr lang="en-US" sz="1800" b="1" kern="1200" dirty="0">
                  <a:effectLst>
                    <a:outerShdw blurRad="38100" dist="38100" dir="2700000" algn="tl" rotWithShape="0">
                      <a:srgbClr val="000000"/>
                    </a:outerShdw>
                  </a:effectLst>
                </a:endParaRPr>
              </a:p>
            </p:txBody>
          </p:sp>
        </p:grpSp>
        <p:sp>
          <p:nvSpPr>
            <p:cNvPr id="29" name="TextBox 28"/>
            <p:cNvSpPr txBox="1"/>
            <p:nvPr/>
          </p:nvSpPr>
          <p:spPr>
            <a:xfrm>
              <a:off x="180479" y="2657889"/>
              <a:ext cx="1912729" cy="584775"/>
            </a:xfrm>
            <a:prstGeom prst="rect">
              <a:avLst/>
            </a:prstGeom>
            <a:noFill/>
          </p:spPr>
          <p:txBody>
            <a:bodyPr wrap="square" rtlCol="0">
              <a:spAutoFit/>
            </a:bodyPr>
            <a:lstStyle/>
            <a:p>
              <a:pPr algn="ctr"/>
              <a:r>
                <a:rPr lang="en-US" sz="3200" b="1" smtClean="0">
                  <a:solidFill>
                    <a:schemeClr val="bg1"/>
                  </a:solidFill>
                  <a:effectLst>
                    <a:glow rad="63500">
                      <a:schemeClr val="tx2">
                        <a:alpha val="40000"/>
                      </a:schemeClr>
                    </a:glow>
                    <a:outerShdw blurRad="50800" dist="50800" dir="2700000" algn="tl" rotWithShape="0">
                      <a:prstClr val="black">
                        <a:alpha val="72000"/>
                      </a:prstClr>
                    </a:outerShdw>
                  </a:effectLst>
                </a:rPr>
                <a:t>Aviation</a:t>
              </a:r>
              <a:endParaRPr lang="en-US" sz="3200" b="1">
                <a:solidFill>
                  <a:schemeClr val="bg1"/>
                </a:solidFill>
                <a:effectLst>
                  <a:glow rad="63500">
                    <a:schemeClr val="tx2">
                      <a:alpha val="40000"/>
                    </a:schemeClr>
                  </a:glow>
                  <a:outerShdw blurRad="50800" dist="50800" dir="2700000" algn="tl" rotWithShape="0">
                    <a:prstClr val="black">
                      <a:alpha val="72000"/>
                    </a:prstClr>
                  </a:outerShdw>
                </a:effectLst>
              </a:endParaRPr>
            </a:p>
          </p:txBody>
        </p:sp>
      </p:grpSp>
      <p:grpSp>
        <p:nvGrpSpPr>
          <p:cNvPr id="5" name="Group 4"/>
          <p:cNvGrpSpPr/>
          <p:nvPr/>
        </p:nvGrpSpPr>
        <p:grpSpPr>
          <a:xfrm>
            <a:off x="3635870" y="2420111"/>
            <a:ext cx="1919605" cy="2308867"/>
            <a:chOff x="3635870" y="2420111"/>
            <a:chExt cx="1919605" cy="2308867"/>
          </a:xfrm>
        </p:grpSpPr>
        <p:grpSp>
          <p:nvGrpSpPr>
            <p:cNvPr id="9" name="Group 8"/>
            <p:cNvGrpSpPr/>
            <p:nvPr/>
          </p:nvGrpSpPr>
          <p:grpSpPr>
            <a:xfrm>
              <a:off x="3642746" y="2420111"/>
              <a:ext cx="1912729" cy="2308867"/>
              <a:chOff x="2461045" y="2380442"/>
              <a:chExt cx="1463092" cy="1766108"/>
            </a:xfrm>
            <a:scene3d>
              <a:camera prst="orthographicFront"/>
              <a:lightRig rig="flat" dir="t"/>
            </a:scene3d>
          </p:grpSpPr>
          <p:sp>
            <p:nvSpPr>
              <p:cNvPr id="22" name="Oval 21"/>
              <p:cNvSpPr/>
              <p:nvPr/>
            </p:nvSpPr>
            <p:spPr>
              <a:xfrm>
                <a:off x="2461045" y="2683458"/>
                <a:ext cx="1463092" cy="146309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a:lstStyle/>
              <a:p>
                <a:endParaRPr lang="en-US" dirty="0"/>
              </a:p>
            </p:txBody>
          </p:sp>
          <p:sp>
            <p:nvSpPr>
              <p:cNvPr id="23" name="Oval 8"/>
              <p:cNvSpPr/>
              <p:nvPr/>
            </p:nvSpPr>
            <p:spPr>
              <a:xfrm>
                <a:off x="2774388" y="2380442"/>
                <a:ext cx="1034562" cy="10345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 tIns="0" rIns="22860" bIns="0" numCol="1" spcCol="1270" anchor="ctr" anchorCtr="0">
                <a:noAutofit/>
              </a:bodyPr>
              <a:lstStyle/>
              <a:p>
                <a:pPr lvl="0" algn="ctr" defTabSz="800100">
                  <a:lnSpc>
                    <a:spcPct val="90000"/>
                  </a:lnSpc>
                  <a:spcBef>
                    <a:spcPct val="0"/>
                  </a:spcBef>
                  <a:spcAft>
                    <a:spcPct val="35000"/>
                  </a:spcAft>
                </a:pPr>
                <a:endParaRPr lang="en-US" sz="1800" b="1" kern="1200" dirty="0">
                  <a:effectLst>
                    <a:outerShdw blurRad="38100" dist="38100" dir="2700000" algn="tl" rotWithShape="0">
                      <a:srgbClr val="000000"/>
                    </a:outerShdw>
                  </a:effectLst>
                </a:endParaRPr>
              </a:p>
            </p:txBody>
          </p:sp>
        </p:grpSp>
        <p:sp>
          <p:nvSpPr>
            <p:cNvPr id="30" name="TextBox 29"/>
            <p:cNvSpPr txBox="1"/>
            <p:nvPr/>
          </p:nvSpPr>
          <p:spPr>
            <a:xfrm>
              <a:off x="3635870" y="3480225"/>
              <a:ext cx="1912729" cy="584775"/>
            </a:xfrm>
            <a:prstGeom prst="rect">
              <a:avLst/>
            </a:prstGeom>
            <a:noFill/>
          </p:spPr>
          <p:txBody>
            <a:bodyPr wrap="square" rtlCol="0">
              <a:spAutoFit/>
            </a:bodyPr>
            <a:lstStyle/>
            <a:p>
              <a:pPr algn="ctr"/>
              <a:r>
                <a:rPr lang="en-US" sz="3200" b="1" dirty="0" smtClean="0">
                  <a:solidFill>
                    <a:schemeClr val="bg1"/>
                  </a:solidFill>
                  <a:effectLst>
                    <a:glow rad="63500">
                      <a:schemeClr val="tx2">
                        <a:alpha val="40000"/>
                      </a:schemeClr>
                    </a:glow>
                    <a:outerShdw blurRad="50800" dist="50800" dir="2700000" algn="tl" rotWithShape="0">
                      <a:prstClr val="black">
                        <a:alpha val="72000"/>
                      </a:prstClr>
                    </a:outerShdw>
                  </a:effectLst>
                </a:rPr>
                <a:t>Privacy</a:t>
              </a:r>
              <a:endParaRPr lang="en-US" sz="3200" b="1" dirty="0">
                <a:solidFill>
                  <a:schemeClr val="bg1"/>
                </a:solidFill>
                <a:effectLst>
                  <a:glow rad="63500">
                    <a:schemeClr val="tx2">
                      <a:alpha val="40000"/>
                    </a:schemeClr>
                  </a:glow>
                  <a:outerShdw blurRad="50800" dist="50800" dir="2700000" algn="tl" rotWithShape="0">
                    <a:prstClr val="black">
                      <a:alpha val="72000"/>
                    </a:prstClr>
                  </a:outerShdw>
                </a:effectLst>
              </a:endParaRPr>
            </a:p>
          </p:txBody>
        </p:sp>
      </p:grpSp>
      <p:grpSp>
        <p:nvGrpSpPr>
          <p:cNvPr id="6" name="Group 5"/>
          <p:cNvGrpSpPr/>
          <p:nvPr/>
        </p:nvGrpSpPr>
        <p:grpSpPr>
          <a:xfrm>
            <a:off x="6746192" y="2816247"/>
            <a:ext cx="1919605" cy="1912729"/>
            <a:chOff x="6898838" y="4728978"/>
            <a:chExt cx="1919605" cy="1912729"/>
          </a:xfrm>
        </p:grpSpPr>
        <p:grpSp>
          <p:nvGrpSpPr>
            <p:cNvPr id="11" name="Group 10"/>
            <p:cNvGrpSpPr/>
            <p:nvPr/>
          </p:nvGrpSpPr>
          <p:grpSpPr>
            <a:xfrm>
              <a:off x="6905714" y="4728978"/>
              <a:ext cx="1912729" cy="1912729"/>
              <a:chOff x="5109416" y="2125264"/>
              <a:chExt cx="1463092" cy="1463092"/>
            </a:xfrm>
            <a:scene3d>
              <a:camera prst="orthographicFront"/>
              <a:lightRig rig="flat" dir="t"/>
            </a:scene3d>
          </p:grpSpPr>
          <p:sp>
            <p:nvSpPr>
              <p:cNvPr id="18" name="Oval 17"/>
              <p:cNvSpPr/>
              <p:nvPr/>
            </p:nvSpPr>
            <p:spPr>
              <a:xfrm>
                <a:off x="5109416" y="2125264"/>
                <a:ext cx="1463092" cy="146309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9" name="Oval 12"/>
              <p:cNvSpPr/>
              <p:nvPr/>
            </p:nvSpPr>
            <p:spPr>
              <a:xfrm>
                <a:off x="5323682" y="2380442"/>
                <a:ext cx="1034562" cy="10345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 tIns="0" rIns="22860" bIns="0" numCol="1" spcCol="1270" anchor="ctr" anchorCtr="0">
                <a:noAutofit/>
              </a:bodyPr>
              <a:lstStyle/>
              <a:p>
                <a:pPr lvl="0" algn="ctr" defTabSz="800100">
                  <a:lnSpc>
                    <a:spcPct val="90000"/>
                  </a:lnSpc>
                  <a:spcBef>
                    <a:spcPct val="0"/>
                  </a:spcBef>
                  <a:spcAft>
                    <a:spcPct val="35000"/>
                  </a:spcAft>
                </a:pPr>
                <a:endParaRPr lang="en-US" sz="1800" b="1" kern="1200" dirty="0">
                  <a:effectLst>
                    <a:outerShdw blurRad="38100" dist="38100" dir="2700000" algn="tl" rotWithShape="0">
                      <a:srgbClr val="000000"/>
                    </a:outerShdw>
                  </a:effectLst>
                </a:endParaRPr>
              </a:p>
            </p:txBody>
          </p:sp>
        </p:grpSp>
        <p:sp>
          <p:nvSpPr>
            <p:cNvPr id="31" name="TextBox 30"/>
            <p:cNvSpPr txBox="1"/>
            <p:nvPr/>
          </p:nvSpPr>
          <p:spPr>
            <a:xfrm>
              <a:off x="6898838" y="5392954"/>
              <a:ext cx="1912729" cy="584775"/>
            </a:xfrm>
            <a:prstGeom prst="rect">
              <a:avLst/>
            </a:prstGeom>
            <a:noFill/>
          </p:spPr>
          <p:txBody>
            <a:bodyPr wrap="square" rtlCol="0">
              <a:spAutoFit/>
            </a:bodyPr>
            <a:lstStyle/>
            <a:p>
              <a:pPr algn="ctr"/>
              <a:r>
                <a:rPr lang="en-US" sz="3200" b="1" dirty="0" smtClean="0">
                  <a:solidFill>
                    <a:schemeClr val="bg1"/>
                  </a:solidFill>
                  <a:effectLst>
                    <a:glow rad="63500">
                      <a:schemeClr val="tx2">
                        <a:alpha val="40000"/>
                      </a:schemeClr>
                    </a:glow>
                    <a:outerShdw blurRad="50800" dist="50800" dir="2700000" algn="tl" rotWithShape="0">
                      <a:prstClr val="black">
                        <a:alpha val="72000"/>
                      </a:prstClr>
                    </a:outerShdw>
                  </a:effectLst>
                </a:rPr>
                <a:t>Security</a:t>
              </a:r>
              <a:endParaRPr lang="en-US" sz="3200" b="1" dirty="0">
                <a:solidFill>
                  <a:schemeClr val="bg1"/>
                </a:solidFill>
                <a:effectLst>
                  <a:glow rad="63500">
                    <a:schemeClr val="tx2">
                      <a:alpha val="40000"/>
                    </a:schemeClr>
                  </a:glow>
                  <a:outerShdw blurRad="50800" dist="50800" dir="2700000" algn="tl" rotWithShape="0">
                    <a:prstClr val="black">
                      <a:alpha val="72000"/>
                    </a:prstClr>
                  </a:outerShdw>
                </a:effectLst>
              </a:endParaRPr>
            </a:p>
          </p:txBody>
        </p:sp>
      </p:grpSp>
      <p:grpSp>
        <p:nvGrpSpPr>
          <p:cNvPr id="33" name="Group 32"/>
          <p:cNvGrpSpPr/>
          <p:nvPr/>
        </p:nvGrpSpPr>
        <p:grpSpPr>
          <a:xfrm>
            <a:off x="10005823" y="2681721"/>
            <a:ext cx="1937171" cy="1912729"/>
            <a:chOff x="9998947" y="1963135"/>
            <a:chExt cx="1937171" cy="1912729"/>
          </a:xfrm>
        </p:grpSpPr>
        <p:grpSp>
          <p:nvGrpSpPr>
            <p:cNvPr id="13" name="Group 12"/>
            <p:cNvGrpSpPr/>
            <p:nvPr/>
          </p:nvGrpSpPr>
          <p:grpSpPr>
            <a:xfrm>
              <a:off x="10023389" y="1963135"/>
              <a:ext cx="1912729" cy="1912729"/>
              <a:chOff x="7658710" y="2166177"/>
              <a:chExt cx="1463092" cy="1463092"/>
            </a:xfrm>
            <a:scene3d>
              <a:camera prst="orthographicFront"/>
              <a:lightRig rig="flat" dir="t"/>
            </a:scene3d>
          </p:grpSpPr>
          <p:sp>
            <p:nvSpPr>
              <p:cNvPr id="14" name="Oval 13"/>
              <p:cNvSpPr/>
              <p:nvPr/>
            </p:nvSpPr>
            <p:spPr>
              <a:xfrm>
                <a:off x="7658710" y="2166177"/>
                <a:ext cx="1463092" cy="1463092"/>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5" name="Oval 16"/>
              <p:cNvSpPr/>
              <p:nvPr/>
            </p:nvSpPr>
            <p:spPr>
              <a:xfrm>
                <a:off x="7872975" y="2380442"/>
                <a:ext cx="1034562" cy="103456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860" tIns="0" rIns="22860" bIns="0" numCol="1" spcCol="1270" anchor="ctr" anchorCtr="0">
                <a:noAutofit/>
              </a:bodyPr>
              <a:lstStyle/>
              <a:p>
                <a:pPr lvl="0" algn="ctr" defTabSz="800100">
                  <a:lnSpc>
                    <a:spcPct val="90000"/>
                  </a:lnSpc>
                  <a:spcBef>
                    <a:spcPct val="0"/>
                  </a:spcBef>
                  <a:spcAft>
                    <a:spcPct val="35000"/>
                  </a:spcAft>
                </a:pPr>
                <a:endParaRPr lang="en-US" sz="1800" b="1" kern="1200" dirty="0">
                  <a:effectLst>
                    <a:outerShdw blurRad="38100" dist="38100" dir="2700000" algn="tl" rotWithShape="0">
                      <a:srgbClr val="000000"/>
                    </a:outerShdw>
                  </a:effectLst>
                </a:endParaRPr>
              </a:p>
            </p:txBody>
          </p:sp>
        </p:grpSp>
        <p:sp>
          <p:nvSpPr>
            <p:cNvPr id="32" name="TextBox 31"/>
            <p:cNvSpPr txBox="1"/>
            <p:nvPr/>
          </p:nvSpPr>
          <p:spPr>
            <a:xfrm>
              <a:off x="9998947" y="2550923"/>
              <a:ext cx="1912729" cy="584775"/>
            </a:xfrm>
            <a:prstGeom prst="rect">
              <a:avLst/>
            </a:prstGeom>
            <a:noFill/>
          </p:spPr>
          <p:txBody>
            <a:bodyPr wrap="square" rtlCol="0">
              <a:spAutoFit/>
            </a:bodyPr>
            <a:lstStyle/>
            <a:p>
              <a:pPr algn="ctr"/>
              <a:r>
                <a:rPr lang="en-US" sz="3200" b="1" dirty="0" smtClean="0">
                  <a:solidFill>
                    <a:schemeClr val="bg1"/>
                  </a:solidFill>
                  <a:effectLst>
                    <a:glow rad="63500">
                      <a:schemeClr val="tx2">
                        <a:alpha val="40000"/>
                      </a:schemeClr>
                    </a:glow>
                    <a:outerShdw blurRad="50800" dist="50800" dir="2700000" algn="tl" rotWithShape="0">
                      <a:prstClr val="black">
                        <a:alpha val="72000"/>
                      </a:prstClr>
                    </a:outerShdw>
                  </a:effectLst>
                </a:rPr>
                <a:t>Culture</a:t>
              </a:r>
              <a:endParaRPr lang="en-US" sz="3200" b="1" dirty="0">
                <a:solidFill>
                  <a:schemeClr val="bg1"/>
                </a:solidFill>
                <a:effectLst>
                  <a:glow rad="63500">
                    <a:schemeClr val="tx2">
                      <a:alpha val="40000"/>
                    </a:schemeClr>
                  </a:glow>
                  <a:outerShdw blurRad="50800" dist="50800" dir="2700000" algn="tl" rotWithShape="0">
                    <a:prstClr val="black">
                      <a:alpha val="72000"/>
                    </a:prstClr>
                  </a:outerShdw>
                </a:effectLst>
              </a:endParaRPr>
            </a:p>
          </p:txBody>
        </p:sp>
      </p:grpSp>
      <p:sp>
        <p:nvSpPr>
          <p:cNvPr id="3" name="Footer Placeholder 2"/>
          <p:cNvSpPr>
            <a:spLocks noGrp="1"/>
          </p:cNvSpPr>
          <p:nvPr>
            <p:ph type="ftr" sz="quarter" idx="11"/>
          </p:nvPr>
        </p:nvSpPr>
        <p:spPr/>
        <p:txBody>
          <a:bodyPr/>
          <a:lstStyle/>
          <a:p>
            <a:pPr>
              <a:lnSpc>
                <a:spcPct val="110000"/>
              </a:lnSpc>
            </a:pPr>
            <a:r>
              <a:rPr lang="en-US" smtClean="0"/>
              <a:t>https://www.doi.gov/aviation/uas </a:t>
            </a:r>
            <a:endParaRPr lang="en-US" dirty="0"/>
          </a:p>
        </p:txBody>
      </p:sp>
      <p:sp>
        <p:nvSpPr>
          <p:cNvPr id="34" name="Rectangle 33"/>
          <p:cNvSpPr/>
          <p:nvPr/>
        </p:nvSpPr>
        <p:spPr>
          <a:xfrm>
            <a:off x="714818" y="5437206"/>
            <a:ext cx="10494793" cy="584776"/>
          </a:xfrm>
          <a:prstGeom prst="rect">
            <a:avLst/>
          </a:prstGeom>
          <a:noFill/>
        </p:spPr>
        <p:txBody>
          <a:bodyPr wrap="none" lIns="91440" tIns="45720" rIns="91440" bIns="45720">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Others business competencies are important too, but</a:t>
            </a:r>
            <a:r>
              <a:rPr lang="mr-IN"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79292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763" y="238865"/>
            <a:ext cx="9601200" cy="1036850"/>
          </a:xfrm>
        </p:spPr>
        <p:txBody>
          <a:bodyPr/>
          <a:lstStyle/>
          <a:p>
            <a:r>
              <a:rPr lang="en-US" b="1" dirty="0" smtClean="0"/>
              <a:t>Aviation</a:t>
            </a:r>
            <a:r>
              <a:rPr lang="en-US" dirty="0" smtClean="0"/>
              <a:t> - The Unforgiving Nature </a:t>
            </a:r>
            <a:endParaRPr lang="en-US" dirty="0"/>
          </a:p>
        </p:txBody>
      </p:sp>
      <p:sp>
        <p:nvSpPr>
          <p:cNvPr id="3" name="Content Placeholder 2"/>
          <p:cNvSpPr>
            <a:spLocks noGrp="1"/>
          </p:cNvSpPr>
          <p:nvPr>
            <p:ph idx="1"/>
          </p:nvPr>
        </p:nvSpPr>
        <p:spPr>
          <a:xfrm>
            <a:off x="637675" y="1828799"/>
            <a:ext cx="7058526" cy="4519483"/>
          </a:xfrm>
        </p:spPr>
        <p:txBody>
          <a:bodyPr/>
          <a:lstStyle/>
          <a:p>
            <a:r>
              <a:rPr lang="en-US" dirty="0" smtClean="0"/>
              <a:t>UAV vs. traditional terrestrial business risks.</a:t>
            </a:r>
          </a:p>
          <a:p>
            <a:r>
              <a:rPr lang="en-US" dirty="0" smtClean="0"/>
              <a:t>Loss of aircraft, damage to property, injuries or death to bystanders</a:t>
            </a:r>
          </a:p>
          <a:p>
            <a:r>
              <a:rPr lang="en-US" dirty="0" smtClean="0"/>
              <a:t>Drones are closer to people and infrastructure with less airspace for recovery</a:t>
            </a:r>
          </a:p>
          <a:p>
            <a:r>
              <a:rPr lang="en-US" dirty="0" smtClean="0"/>
              <a:t>Density, training, experience</a:t>
            </a:r>
          </a:p>
          <a:p>
            <a:r>
              <a:rPr lang="en-US" dirty="0" smtClean="0"/>
              <a:t>Key to success = Mastering the principles of safety management systems and aviation risk management</a:t>
            </a:r>
            <a:endParaRPr lang="en-US" dirty="0"/>
          </a:p>
        </p:txBody>
      </p:sp>
      <p:sp>
        <p:nvSpPr>
          <p:cNvPr id="7" name="Slide Number Placeholder 6"/>
          <p:cNvSpPr>
            <a:spLocks noGrp="1"/>
          </p:cNvSpPr>
          <p:nvPr>
            <p:ph type="sldNum" sz="quarter" idx="12"/>
          </p:nvPr>
        </p:nvSpPr>
        <p:spPr/>
        <p:txBody>
          <a:bodyPr/>
          <a:lstStyle/>
          <a:p>
            <a:fld id="{A7F8E3F6-DE14-48B2-B2BC-6FABA9630FB8}" type="slidenum">
              <a:rPr lang="en-US" smtClean="0"/>
              <a:t>5</a:t>
            </a:fld>
            <a:endParaRPr lang="en-US"/>
          </a:p>
        </p:txBody>
      </p:sp>
      <p:grpSp>
        <p:nvGrpSpPr>
          <p:cNvPr id="12" name="Group 11"/>
          <p:cNvGrpSpPr/>
          <p:nvPr/>
        </p:nvGrpSpPr>
        <p:grpSpPr>
          <a:xfrm>
            <a:off x="8393666" y="2331138"/>
            <a:ext cx="3634267" cy="1963316"/>
            <a:chOff x="8157001" y="4416290"/>
            <a:chExt cx="3634267" cy="1963316"/>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5888"/>
            <a:stretch/>
          </p:blipFill>
          <p:spPr>
            <a:xfrm>
              <a:off x="8157001" y="4416290"/>
              <a:ext cx="3634267" cy="1963316"/>
            </a:xfrm>
            <a:prstGeom prst="rect">
              <a:avLst/>
            </a:prstGeom>
            <a:effectLst>
              <a:softEdge rad="63500"/>
            </a:effectLst>
          </p:spPr>
        </p:pic>
        <p:sp>
          <p:nvSpPr>
            <p:cNvPr id="8" name="TextBox 7"/>
            <p:cNvSpPr txBox="1"/>
            <p:nvPr/>
          </p:nvSpPr>
          <p:spPr>
            <a:xfrm>
              <a:off x="8301788" y="6060835"/>
              <a:ext cx="3174379" cy="246221"/>
            </a:xfrm>
            <a:prstGeom prst="rect">
              <a:avLst/>
            </a:prstGeom>
            <a:noFill/>
          </p:spPr>
          <p:txBody>
            <a:bodyPr wrap="square" rtlCol="0">
              <a:spAutoFit/>
            </a:bodyPr>
            <a:lstStyle/>
            <a:p>
              <a:r>
                <a:rPr lang="en-US" sz="1000" dirty="0" smtClean="0">
                  <a:solidFill>
                    <a:schemeClr val="bg1"/>
                  </a:solidFill>
                </a:rPr>
                <a:t>Photo Credit </a:t>
              </a:r>
              <a:r>
                <a:rPr lang="en-US" sz="1000" dirty="0" err="1" smtClean="0">
                  <a:solidFill>
                    <a:schemeClr val="bg1"/>
                  </a:solidFill>
                </a:rPr>
                <a:t>Wikimedia.org</a:t>
              </a:r>
              <a:r>
                <a:rPr lang="en-US" sz="1000" dirty="0" smtClean="0">
                  <a:solidFill>
                    <a:schemeClr val="bg1"/>
                  </a:solidFill>
                </a:rPr>
                <a:t> commons</a:t>
              </a:r>
              <a:endParaRPr lang="en-US" sz="1000" dirty="0">
                <a:solidFill>
                  <a:schemeClr val="bg1"/>
                </a:solidFill>
              </a:endParaRPr>
            </a:p>
          </p:txBody>
        </p:sp>
      </p:grpSp>
      <p:grpSp>
        <p:nvGrpSpPr>
          <p:cNvPr id="11" name="Group 10"/>
          <p:cNvGrpSpPr/>
          <p:nvPr/>
        </p:nvGrpSpPr>
        <p:grpSpPr>
          <a:xfrm>
            <a:off x="7325121" y="4633129"/>
            <a:ext cx="3344017" cy="2016190"/>
            <a:chOff x="5078384" y="3138482"/>
            <a:chExt cx="3344017" cy="201619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8384" y="3138482"/>
              <a:ext cx="3344017" cy="2016190"/>
            </a:xfrm>
            <a:prstGeom prst="rect">
              <a:avLst/>
            </a:prstGeom>
            <a:ln>
              <a:noFill/>
            </a:ln>
            <a:effectLst>
              <a:softEdge rad="112500"/>
            </a:effectLst>
          </p:spPr>
        </p:pic>
        <p:sp>
          <p:nvSpPr>
            <p:cNvPr id="10" name="TextBox 9"/>
            <p:cNvSpPr txBox="1"/>
            <p:nvPr/>
          </p:nvSpPr>
          <p:spPr>
            <a:xfrm>
              <a:off x="5078384" y="4724686"/>
              <a:ext cx="1707501" cy="246221"/>
            </a:xfrm>
            <a:prstGeom prst="rect">
              <a:avLst/>
            </a:prstGeom>
            <a:noFill/>
          </p:spPr>
          <p:txBody>
            <a:bodyPr wrap="square" rtlCol="0">
              <a:spAutoFit/>
            </a:bodyPr>
            <a:lstStyle/>
            <a:p>
              <a:pPr algn="r"/>
              <a:r>
                <a:rPr lang="en-US" sz="1000" dirty="0" smtClean="0"/>
                <a:t>Photo Credit ABC News</a:t>
              </a:r>
              <a:endParaRPr lang="en-US" sz="1000" dirty="0"/>
            </a:p>
          </p:txBody>
        </p:sp>
      </p:grpSp>
      <p:sp>
        <p:nvSpPr>
          <p:cNvPr id="13" name="TextBox 12"/>
          <p:cNvSpPr txBox="1"/>
          <p:nvPr/>
        </p:nvSpPr>
        <p:spPr>
          <a:xfrm>
            <a:off x="7495674" y="182584"/>
            <a:ext cx="4532259" cy="2031325"/>
          </a:xfrm>
          <a:prstGeom prst="rect">
            <a:avLst/>
          </a:prstGeom>
          <a:solidFill>
            <a:schemeClr val="tx2"/>
          </a:solidFill>
          <a:effectLst>
            <a:glow rad="101600">
              <a:schemeClr val="accent3">
                <a:satMod val="175000"/>
                <a:alpha val="40000"/>
              </a:schemeClr>
            </a:glow>
          </a:effectLst>
          <a:scene3d>
            <a:camera prst="orthographicFront"/>
            <a:lightRig rig="threePt" dir="t"/>
          </a:scene3d>
          <a:sp3d>
            <a:bevelT/>
          </a:sp3d>
        </p:spPr>
        <p:txBody>
          <a:bodyPr wrap="square" rtlCol="0">
            <a:spAutoFit/>
          </a:bodyPr>
          <a:lstStyle/>
          <a:p>
            <a:r>
              <a:rPr lang="en-US" dirty="0">
                <a:solidFill>
                  <a:srgbClr val="FFFF00"/>
                </a:solidFill>
              </a:rPr>
              <a:t>"Aviation in itself is not inherently dangerous. But to an even greater degree than the sea, it is terribly unforgiving of any carelessness, incapacity or neglect."— </a:t>
            </a:r>
            <a:endParaRPr lang="en-US" dirty="0" smtClean="0">
              <a:solidFill>
                <a:srgbClr val="FFFF00"/>
              </a:solidFill>
            </a:endParaRPr>
          </a:p>
          <a:p>
            <a:endParaRPr lang="en-US" dirty="0">
              <a:solidFill>
                <a:srgbClr val="FFFF00"/>
              </a:solidFill>
            </a:endParaRPr>
          </a:p>
          <a:p>
            <a:r>
              <a:rPr lang="en-US" dirty="0" smtClean="0">
                <a:solidFill>
                  <a:srgbClr val="FFFF00"/>
                </a:solidFill>
              </a:rPr>
              <a:t>Captain </a:t>
            </a:r>
            <a:r>
              <a:rPr lang="en-US" dirty="0">
                <a:solidFill>
                  <a:srgbClr val="FFFF00"/>
                </a:solidFill>
              </a:rPr>
              <a:t>A. G. </a:t>
            </a:r>
            <a:r>
              <a:rPr lang="en-US" dirty="0" err="1">
                <a:solidFill>
                  <a:srgbClr val="FFFF00"/>
                </a:solidFill>
              </a:rPr>
              <a:t>Lamplugh</a:t>
            </a:r>
            <a:r>
              <a:rPr lang="en-US" dirty="0">
                <a:solidFill>
                  <a:srgbClr val="FFFF00"/>
                </a:solidFill>
              </a:rPr>
              <a:t>, British Aviation Insurance Group, London. 1930's</a:t>
            </a:r>
          </a:p>
        </p:txBody>
      </p:sp>
      <p:sp>
        <p:nvSpPr>
          <p:cNvPr id="4" name="Footer Placeholder 3"/>
          <p:cNvSpPr>
            <a:spLocks noGrp="1"/>
          </p:cNvSpPr>
          <p:nvPr>
            <p:ph type="ftr" sz="quarter" idx="11"/>
          </p:nvPr>
        </p:nvSpPr>
        <p:spPr/>
        <p:txBody>
          <a:bodyPr/>
          <a:lstStyle/>
          <a:p>
            <a:pPr algn="l">
              <a:lnSpc>
                <a:spcPct val="110000"/>
              </a:lnSpc>
            </a:pPr>
            <a:r>
              <a:rPr lang="en-US" dirty="0" smtClean="0"/>
              <a:t>https://</a:t>
            </a:r>
            <a:r>
              <a:rPr lang="en-US" dirty="0" err="1" smtClean="0"/>
              <a:t>www.doi.gov</a:t>
            </a:r>
            <a:r>
              <a:rPr lang="en-US" dirty="0" smtClean="0"/>
              <a:t>/aviation/</a:t>
            </a:r>
            <a:r>
              <a:rPr lang="en-US" dirty="0" err="1" smtClean="0"/>
              <a:t>uas</a:t>
            </a:r>
            <a:r>
              <a:rPr lang="en-US" dirty="0" smtClean="0"/>
              <a:t> </a:t>
            </a:r>
            <a:endParaRPr lang="en-US" dirty="0"/>
          </a:p>
        </p:txBody>
      </p:sp>
    </p:spTree>
    <p:extLst>
      <p:ext uri="{BB962C8B-B14F-4D97-AF65-F5344CB8AC3E}">
        <p14:creationId xmlns:p14="http://schemas.microsoft.com/office/powerpoint/2010/main" val="210418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Management System - SMS</a:t>
            </a:r>
            <a:endParaRPr lang="en-US" dirty="0"/>
          </a:p>
        </p:txBody>
      </p:sp>
      <p:sp>
        <p:nvSpPr>
          <p:cNvPr id="4" name="Slide Number Placeholder 3"/>
          <p:cNvSpPr>
            <a:spLocks noGrp="1"/>
          </p:cNvSpPr>
          <p:nvPr>
            <p:ph type="sldNum" sz="quarter" idx="12"/>
          </p:nvPr>
        </p:nvSpPr>
        <p:spPr/>
        <p:txBody>
          <a:bodyPr/>
          <a:lstStyle/>
          <a:p>
            <a:fld id="{A7F8E3F6-DE14-48B2-B2BC-6FABA9630FB8}" type="slidenum">
              <a:rPr lang="en-US" smtClean="0"/>
              <a:t>6</a:t>
            </a:fld>
            <a:endParaRPr lang="en-US"/>
          </a:p>
        </p:txBody>
      </p:sp>
      <p:sp>
        <p:nvSpPr>
          <p:cNvPr id="5" name="AutoShape 3" descr="White marble"/>
          <p:cNvSpPr>
            <a:spLocks noChangeArrowheads="1"/>
          </p:cNvSpPr>
          <p:nvPr/>
        </p:nvSpPr>
        <p:spPr bwMode="auto">
          <a:xfrm>
            <a:off x="2471738" y="5874985"/>
            <a:ext cx="7510462" cy="785067"/>
          </a:xfrm>
          <a:prstGeom prst="cube">
            <a:avLst>
              <a:gd name="adj" fmla="val 25000"/>
            </a:avLst>
          </a:prstGeom>
          <a:blipFill dpi="0" rotWithShape="1">
            <a:blip r:embed="rId3"/>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p>
        </p:txBody>
      </p:sp>
      <p:pic>
        <p:nvPicPr>
          <p:cNvPr id="6" name="Picture 4" descr="MCj01044600000[1]"/>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7107" y="2739813"/>
            <a:ext cx="1530522" cy="3255821"/>
          </a:xfrm>
          <a:prstGeom prst="rect">
            <a:avLst/>
          </a:prstGeom>
          <a:noFill/>
          <a:effectLst>
            <a:outerShdw blurRad="50800" dist="38100" dir="2700000" algn="tl" rotWithShape="0">
              <a:prstClr val="black">
                <a:alpha val="82000"/>
              </a:prstClr>
            </a:outerShdw>
          </a:effectLst>
        </p:spPr>
      </p:pic>
      <p:sp>
        <p:nvSpPr>
          <p:cNvPr id="7" name="AutoShape 5" descr="White marble"/>
          <p:cNvSpPr>
            <a:spLocks noChangeArrowheads="1"/>
          </p:cNvSpPr>
          <p:nvPr/>
        </p:nvSpPr>
        <p:spPr bwMode="auto">
          <a:xfrm>
            <a:off x="2575843" y="1560513"/>
            <a:ext cx="7320429" cy="1179300"/>
          </a:xfrm>
          <a:prstGeom prst="triangle">
            <a:avLst>
              <a:gd name="adj" fmla="val 50009"/>
            </a:avLst>
          </a:prstGeom>
          <a:blipFill dpi="0" rotWithShape="1">
            <a:blip r:embed="rId3"/>
            <a:srcRect/>
            <a:tile tx="0" ty="0" sx="100000" sy="100000" flip="none" algn="tl"/>
          </a:blipFill>
          <a:ln w="9525">
            <a:solidFill>
              <a:schemeClr val="tx1"/>
            </a:solidFill>
            <a:miter lim="800000"/>
            <a:headEnd/>
            <a:tailEnd/>
          </a:ln>
          <a:effectLst>
            <a:outerShdw blurRad="50800" dist="38100" dir="2700000" algn="tl" rotWithShape="0">
              <a:prstClr val="black">
                <a:alpha val="68000"/>
              </a:prstClr>
            </a:outerShdw>
          </a:effectLst>
          <a:scene3d>
            <a:camera prst="orthographicFront"/>
            <a:lightRig rig="threePt" dir="t"/>
          </a:scene3d>
          <a:sp3d>
            <a:bevelT/>
          </a:sp3d>
        </p:spPr>
        <p:txBody>
          <a:bodyPr wrap="none" anchor="ctr"/>
          <a:lstStyle/>
          <a:p>
            <a:endParaRPr lang="en-US"/>
          </a:p>
        </p:txBody>
      </p:sp>
      <p:pic>
        <p:nvPicPr>
          <p:cNvPr id="8" name="Picture 6" descr="MCj01044600000[1]"/>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0579" y="2739813"/>
            <a:ext cx="1530522" cy="3255821"/>
          </a:xfrm>
          <a:prstGeom prst="rect">
            <a:avLst/>
          </a:prstGeom>
          <a:noFill/>
          <a:effectLst>
            <a:outerShdw blurRad="50800" dist="38100" dir="2700000" algn="tl" rotWithShape="0">
              <a:prstClr val="black">
                <a:alpha val="82000"/>
              </a:prstClr>
            </a:outerShdw>
          </a:effectLst>
        </p:spPr>
      </p:pic>
      <p:pic>
        <p:nvPicPr>
          <p:cNvPr id="9" name="Picture 7" descr="MCj01044600000[1]"/>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34050" y="2739813"/>
            <a:ext cx="1530522" cy="3255821"/>
          </a:xfrm>
          <a:prstGeom prst="rect">
            <a:avLst/>
          </a:prstGeom>
          <a:noFill/>
          <a:effectLst>
            <a:outerShdw blurRad="50800" dist="38100" dir="2700000" algn="tl" rotWithShape="0">
              <a:prstClr val="black">
                <a:alpha val="82000"/>
              </a:prstClr>
            </a:outerShdw>
          </a:effectLst>
        </p:spPr>
      </p:pic>
      <p:pic>
        <p:nvPicPr>
          <p:cNvPr id="10" name="Picture 8" descr="MCj01044600000[1]"/>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32735" y="2739813"/>
            <a:ext cx="1530522" cy="3255821"/>
          </a:xfrm>
          <a:prstGeom prst="rect">
            <a:avLst/>
          </a:prstGeom>
          <a:noFill/>
          <a:effectLst>
            <a:outerShdw blurRad="50800" dist="38100" dir="2700000" algn="tl" rotWithShape="0">
              <a:prstClr val="black">
                <a:alpha val="82000"/>
              </a:prstClr>
            </a:outerShdw>
          </a:effectLst>
        </p:spPr>
      </p:pic>
      <p:sp>
        <p:nvSpPr>
          <p:cNvPr id="11" name="Text Box 9"/>
          <p:cNvSpPr txBox="1">
            <a:spLocks noChangeArrowheads="1"/>
          </p:cNvSpPr>
          <p:nvPr/>
        </p:nvSpPr>
        <p:spPr bwMode="auto">
          <a:xfrm rot="16200000">
            <a:off x="2018795" y="3938544"/>
            <a:ext cx="2591403" cy="584775"/>
          </a:xfrm>
          <a:prstGeom prst="rect">
            <a:avLst/>
          </a:prstGeom>
          <a:noFill/>
          <a:ln>
            <a:noFill/>
          </a:ln>
          <a:effectLst>
            <a:outerShdw blurRad="63500" dist="53882" dir="2700000" algn="ctr" rotWithShape="0">
              <a:srgbClr val="FFFF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altLang="en-US" sz="3200" b="1" dirty="0">
                <a:effectLst>
                  <a:outerShdw blurRad="38100" dist="38100" dir="2700000" algn="tl">
                    <a:srgbClr val="C0C0C0"/>
                  </a:outerShdw>
                </a:effectLst>
              </a:rPr>
              <a:t>Policy</a:t>
            </a:r>
            <a:endParaRPr lang="en-US" altLang="en-US" sz="4800" b="1" dirty="0">
              <a:effectLst>
                <a:outerShdw blurRad="38100" dist="38100" dir="2700000" algn="tl">
                  <a:srgbClr val="C0C0C0"/>
                </a:outerShdw>
              </a:effectLst>
            </a:endParaRPr>
          </a:p>
        </p:txBody>
      </p:sp>
      <p:sp>
        <p:nvSpPr>
          <p:cNvPr id="12" name="Text Box 10"/>
          <p:cNvSpPr txBox="1">
            <a:spLocks noChangeArrowheads="1"/>
          </p:cNvSpPr>
          <p:nvPr/>
        </p:nvSpPr>
        <p:spPr bwMode="auto">
          <a:xfrm rot="16200000">
            <a:off x="5683634" y="4025209"/>
            <a:ext cx="2975440" cy="584775"/>
          </a:xfrm>
          <a:prstGeom prst="rect">
            <a:avLst/>
          </a:prstGeom>
          <a:noFill/>
          <a:ln>
            <a:noFill/>
          </a:ln>
          <a:effectLst>
            <a:outerShdw blurRad="63500" dist="38099" dir="2700000" algn="ctr" rotWithShape="0">
              <a:srgbClr val="FFFF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altLang="en-US" sz="3200" b="1" dirty="0">
                <a:effectLst>
                  <a:outerShdw blurRad="38100" dist="38100" dir="2700000" algn="tl">
                    <a:srgbClr val="C0C0C0"/>
                  </a:outerShdw>
                </a:effectLst>
              </a:rPr>
              <a:t>Assurance</a:t>
            </a:r>
            <a:endParaRPr lang="en-US" altLang="en-US" sz="4400" b="1" dirty="0">
              <a:effectLst>
                <a:outerShdw blurRad="38100" dist="38100" dir="2700000" algn="tl">
                  <a:srgbClr val="C0C0C0"/>
                </a:outerShdw>
              </a:effectLst>
            </a:endParaRPr>
          </a:p>
        </p:txBody>
      </p:sp>
      <p:sp>
        <p:nvSpPr>
          <p:cNvPr id="13" name="Text Box 11"/>
          <p:cNvSpPr txBox="1">
            <a:spLocks noChangeArrowheads="1"/>
          </p:cNvSpPr>
          <p:nvPr/>
        </p:nvSpPr>
        <p:spPr bwMode="auto">
          <a:xfrm rot="16200000">
            <a:off x="2857625" y="3900845"/>
            <a:ext cx="4916017" cy="758734"/>
          </a:xfrm>
          <a:prstGeom prst="rect">
            <a:avLst/>
          </a:prstGeom>
          <a:noFill/>
          <a:ln>
            <a:noFill/>
          </a:ln>
          <a:effectLst>
            <a:outerShdw blurRad="63500" dist="38099" dir="2700000" algn="ctr" rotWithShape="0">
              <a:srgbClr val="FFFF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lnSpc>
                <a:spcPct val="75000"/>
              </a:lnSpc>
            </a:pPr>
            <a:r>
              <a:rPr lang="en-US" altLang="en-US" sz="2800" b="1" dirty="0">
                <a:effectLst>
                  <a:outerShdw blurRad="38100" dist="38100" dir="2700000" algn="tl">
                    <a:srgbClr val="C0C0C0"/>
                  </a:outerShdw>
                </a:effectLst>
              </a:rPr>
              <a:t>Risk</a:t>
            </a:r>
          </a:p>
          <a:p>
            <a:pPr algn="ctr">
              <a:lnSpc>
                <a:spcPct val="75000"/>
              </a:lnSpc>
            </a:pPr>
            <a:r>
              <a:rPr lang="en-US" altLang="en-US" sz="2800" b="1" dirty="0">
                <a:effectLst>
                  <a:outerShdw blurRad="38100" dist="38100" dir="2700000" algn="tl">
                    <a:srgbClr val="C0C0C0"/>
                  </a:outerShdw>
                </a:effectLst>
              </a:rPr>
              <a:t>Management</a:t>
            </a:r>
          </a:p>
        </p:txBody>
      </p:sp>
      <p:sp>
        <p:nvSpPr>
          <p:cNvPr id="14" name="Text Box 12"/>
          <p:cNvSpPr txBox="1">
            <a:spLocks noChangeArrowheads="1"/>
          </p:cNvSpPr>
          <p:nvPr/>
        </p:nvSpPr>
        <p:spPr bwMode="auto">
          <a:xfrm rot="16200000">
            <a:off x="7615367" y="4055986"/>
            <a:ext cx="2975440" cy="523220"/>
          </a:xfrm>
          <a:prstGeom prst="rect">
            <a:avLst/>
          </a:prstGeom>
          <a:noFill/>
          <a:ln>
            <a:noFill/>
          </a:ln>
          <a:effectLst>
            <a:outerShdw blurRad="63500" dist="38099" dir="2700000" algn="ctr" rotWithShape="0">
              <a:srgbClr val="FFFF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altLang="en-US" sz="2800" b="1" dirty="0">
                <a:effectLst>
                  <a:outerShdw blurRad="38100" dist="38100" dir="2700000" algn="tl">
                    <a:srgbClr val="C0C0C0"/>
                  </a:outerShdw>
                </a:effectLst>
              </a:rPr>
              <a:t>Promotion</a:t>
            </a:r>
            <a:endParaRPr lang="en-US" altLang="en-US" sz="4400" b="1" dirty="0">
              <a:effectLst>
                <a:outerShdw blurRad="38100" dist="38100" dir="2700000" algn="tl">
                  <a:srgbClr val="C0C0C0"/>
                </a:outerShdw>
              </a:effectLst>
            </a:endParaRPr>
          </a:p>
        </p:txBody>
      </p:sp>
      <p:sp>
        <p:nvSpPr>
          <p:cNvPr id="15" name="WordArt 13"/>
          <p:cNvSpPr>
            <a:spLocks noChangeArrowheads="1" noChangeShapeType="1" noTextEdit="1"/>
          </p:cNvSpPr>
          <p:nvPr/>
        </p:nvSpPr>
        <p:spPr bwMode="auto">
          <a:xfrm>
            <a:off x="5061153" y="1973438"/>
            <a:ext cx="2348156" cy="703502"/>
          </a:xfrm>
          <a:prstGeom prst="rect">
            <a:avLst/>
          </a:prstGeom>
        </p:spPr>
        <p:txBody>
          <a:bodyPr wrap="none" fromWordArt="1">
            <a:prstTxWarp prst="textPlain">
              <a:avLst>
                <a:gd name="adj" fmla="val 50000"/>
              </a:avLst>
            </a:prstTxWarp>
          </a:bodyPr>
          <a:lstStyle/>
          <a:p>
            <a:pPr algn="ctr"/>
            <a:r>
              <a:rPr lang="en-US" sz="2000" i="1" kern="10" dirty="0">
                <a:ln w="9525">
                  <a:solidFill>
                    <a:srgbClr val="000000"/>
                  </a:solidFill>
                  <a:round/>
                  <a:headEnd/>
                  <a:tailEnd/>
                </a:ln>
                <a:solidFill>
                  <a:srgbClr val="00FF00"/>
                </a:solidFill>
                <a:effectLst>
                  <a:outerShdw blurRad="63500" dist="38099" dir="2700000" algn="ctr" rotWithShape="0">
                    <a:srgbClr val="000000">
                      <a:alpha val="80000"/>
                    </a:srgbClr>
                  </a:outerShdw>
                </a:effectLst>
                <a:latin typeface="Arial Black" charset="0"/>
                <a:ea typeface="Arial Black" charset="0"/>
                <a:cs typeface="Arial Black" charset="0"/>
              </a:rPr>
              <a:t>Aviation Safety</a:t>
            </a:r>
          </a:p>
        </p:txBody>
      </p:sp>
      <p:sp>
        <p:nvSpPr>
          <p:cNvPr id="16" name="WordArt 14"/>
          <p:cNvSpPr>
            <a:spLocks noChangeArrowheads="1" noChangeShapeType="1" noTextEdit="1"/>
          </p:cNvSpPr>
          <p:nvPr/>
        </p:nvSpPr>
        <p:spPr bwMode="auto">
          <a:xfrm>
            <a:off x="2676644" y="6165562"/>
            <a:ext cx="6861043" cy="428219"/>
          </a:xfrm>
          <a:prstGeom prst="rect">
            <a:avLst/>
          </a:prstGeom>
        </p:spPr>
        <p:txBody>
          <a:bodyPr wrap="none" fromWordArt="1">
            <a:prstTxWarp prst="textPlain">
              <a:avLst>
                <a:gd name="adj" fmla="val 50000"/>
              </a:avLst>
            </a:prstTxWarp>
          </a:bodyPr>
          <a:lstStyle/>
          <a:p>
            <a:pPr algn="ctr"/>
            <a:r>
              <a:rPr lang="en-US" sz="2400" i="1" kern="10" dirty="0" smtClean="0">
                <a:ln w="9525">
                  <a:solidFill>
                    <a:schemeClr val="tx1"/>
                  </a:solidFill>
                  <a:round/>
                  <a:headEnd/>
                  <a:tailEnd/>
                </a:ln>
                <a:solidFill>
                  <a:srgbClr val="CC99FF"/>
                </a:solidFill>
                <a:effectLst>
                  <a:outerShdw blurRad="63500" dist="38099" dir="2700000" algn="ctr" rotWithShape="0">
                    <a:srgbClr val="000000">
                      <a:alpha val="80000"/>
                    </a:srgbClr>
                  </a:outerShdw>
                </a:effectLst>
                <a:latin typeface="Arial Black" charset="0"/>
                <a:ea typeface="Arial Black" charset="0"/>
                <a:cs typeface="Arial Black" charset="0"/>
              </a:rPr>
              <a:t>Company – Industry – Government - Academia</a:t>
            </a:r>
            <a:endParaRPr lang="en-US" sz="2400" i="1" kern="10" dirty="0">
              <a:ln w="9525">
                <a:solidFill>
                  <a:schemeClr val="tx1"/>
                </a:solidFill>
                <a:round/>
                <a:headEnd/>
                <a:tailEnd/>
              </a:ln>
              <a:solidFill>
                <a:srgbClr val="CC99FF"/>
              </a:solidFill>
              <a:effectLst>
                <a:outerShdw blurRad="63500" dist="38099" dir="2700000" algn="ctr" rotWithShape="0">
                  <a:srgbClr val="000000">
                    <a:alpha val="80000"/>
                  </a:srgbClr>
                </a:outerShdw>
              </a:effectLst>
              <a:latin typeface="Arial Black" charset="0"/>
              <a:ea typeface="Arial Black" charset="0"/>
              <a:cs typeface="Arial Black" charset="0"/>
            </a:endParaRPr>
          </a:p>
        </p:txBody>
      </p:sp>
      <p:sp>
        <p:nvSpPr>
          <p:cNvPr id="3" name="Footer Placeholder 2"/>
          <p:cNvSpPr>
            <a:spLocks noGrp="1"/>
          </p:cNvSpPr>
          <p:nvPr>
            <p:ph type="ftr" sz="quarter" idx="11"/>
          </p:nvPr>
        </p:nvSpPr>
        <p:spPr>
          <a:xfrm>
            <a:off x="0" y="6448840"/>
            <a:ext cx="6243203" cy="274320"/>
          </a:xfrm>
        </p:spPr>
        <p:txBody>
          <a:bodyPr/>
          <a:lstStyle/>
          <a:p>
            <a:pPr algn="l">
              <a:lnSpc>
                <a:spcPct val="110000"/>
              </a:lnSpc>
            </a:pPr>
            <a:r>
              <a:rPr lang="en-US" dirty="0" smtClean="0"/>
              <a:t>https://</a:t>
            </a:r>
            <a:r>
              <a:rPr lang="en-US" dirty="0" err="1" smtClean="0"/>
              <a:t>www.doi.gov</a:t>
            </a:r>
            <a:r>
              <a:rPr lang="en-US" dirty="0" smtClean="0"/>
              <a:t>/aviation/</a:t>
            </a:r>
            <a:r>
              <a:rPr lang="en-US" dirty="0" err="1" smtClean="0"/>
              <a:t>uas</a:t>
            </a:r>
            <a:r>
              <a:rPr lang="en-US" dirty="0" smtClean="0"/>
              <a:t> </a:t>
            </a:r>
            <a:endParaRPr lang="en-US" dirty="0"/>
          </a:p>
        </p:txBody>
      </p:sp>
    </p:spTree>
    <p:extLst>
      <p:ext uri="{BB962C8B-B14F-4D97-AF65-F5344CB8AC3E}">
        <p14:creationId xmlns:p14="http://schemas.microsoft.com/office/powerpoint/2010/main" val="203135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362200" y="4119679"/>
            <a:ext cx="1931974" cy="64469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Risk Management</a:t>
            </a:r>
            <a:endParaRPr lang="en-US" dirty="0"/>
          </a:p>
        </p:txBody>
      </p:sp>
      <p:sp>
        <p:nvSpPr>
          <p:cNvPr id="3" name="Slide Number Placeholder 2"/>
          <p:cNvSpPr>
            <a:spLocks noGrp="1"/>
          </p:cNvSpPr>
          <p:nvPr>
            <p:ph type="sldNum" sz="quarter" idx="12"/>
          </p:nvPr>
        </p:nvSpPr>
        <p:spPr/>
        <p:txBody>
          <a:bodyPr/>
          <a:lstStyle/>
          <a:p>
            <a:fld id="{A7F8E3F6-DE14-48B2-B2BC-6FABA9630FB8}" type="slidenum">
              <a:rPr lang="en-US" smtClean="0"/>
              <a:t>7</a:t>
            </a:fld>
            <a:endParaRPr lang="en-US"/>
          </a:p>
        </p:txBody>
      </p:sp>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552" t="-2199" r="-364" b="-393"/>
          <a:stretch/>
        </p:blipFill>
        <p:spPr>
          <a:xfrm>
            <a:off x="6763633" y="2108200"/>
            <a:ext cx="5281644" cy="3613297"/>
          </a:xfrm>
        </p:spPr>
      </p:pic>
      <p:graphicFrame>
        <p:nvGraphicFramePr>
          <p:cNvPr id="7" name="Diagram 6"/>
          <p:cNvGraphicFramePr/>
          <p:nvPr>
            <p:extLst>
              <p:ext uri="{D42A27DB-BD31-4B8C-83A1-F6EECF244321}">
                <p14:modId xmlns:p14="http://schemas.microsoft.com/office/powerpoint/2010/main" val="1429301484"/>
              </p:ext>
            </p:extLst>
          </p:nvPr>
        </p:nvGraphicFramePr>
        <p:xfrm>
          <a:off x="0" y="1727200"/>
          <a:ext cx="6604000" cy="49221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2463800" y="1981200"/>
            <a:ext cx="1676400" cy="830997"/>
          </a:xfrm>
          <a:prstGeom prst="rect">
            <a:avLst/>
          </a:prstGeom>
          <a:noFill/>
        </p:spPr>
        <p:txBody>
          <a:bodyPr wrap="square" rtlCol="0">
            <a:spAutoFit/>
          </a:bodyPr>
          <a:lstStyle/>
          <a:p>
            <a:pPr algn="ctr"/>
            <a:r>
              <a:rPr lang="en-US" sz="2400" b="1" smtClean="0">
                <a:solidFill>
                  <a:srgbClr val="FFFF00"/>
                </a:solidFill>
                <a:effectLst>
                  <a:outerShdw blurRad="50800" dist="38100" dir="2700000" algn="tl" rotWithShape="0">
                    <a:prstClr val="black">
                      <a:alpha val="82000"/>
                    </a:prstClr>
                  </a:outerShdw>
                </a:effectLst>
              </a:rPr>
              <a:t>ID</a:t>
            </a:r>
          </a:p>
          <a:p>
            <a:pPr algn="ctr"/>
            <a:r>
              <a:rPr lang="en-US" sz="2400" b="1" dirty="0" smtClean="0">
                <a:solidFill>
                  <a:srgbClr val="FFFF00"/>
                </a:solidFill>
                <a:effectLst>
                  <a:outerShdw blurRad="50800" dist="38100" dir="2700000" algn="tl" rotWithShape="0">
                    <a:prstClr val="black">
                      <a:alpha val="82000"/>
                    </a:prstClr>
                  </a:outerShdw>
                </a:effectLst>
              </a:rPr>
              <a:t>Hazards</a:t>
            </a:r>
            <a:endParaRPr lang="en-US" sz="2400" b="1" dirty="0">
              <a:solidFill>
                <a:srgbClr val="FFFF00"/>
              </a:solidFill>
              <a:effectLst>
                <a:outerShdw blurRad="50800" dist="38100" dir="2700000" algn="tl" rotWithShape="0">
                  <a:prstClr val="black">
                    <a:alpha val="82000"/>
                  </a:prstClr>
                </a:outerShdw>
              </a:effectLst>
            </a:endParaRPr>
          </a:p>
        </p:txBody>
      </p:sp>
      <p:sp>
        <p:nvSpPr>
          <p:cNvPr id="10" name="TextBox 9"/>
          <p:cNvSpPr txBox="1"/>
          <p:nvPr/>
        </p:nvSpPr>
        <p:spPr>
          <a:xfrm>
            <a:off x="4305300" y="3331862"/>
            <a:ext cx="1676400" cy="830997"/>
          </a:xfrm>
          <a:prstGeom prst="rect">
            <a:avLst/>
          </a:prstGeom>
          <a:noFill/>
        </p:spPr>
        <p:txBody>
          <a:bodyPr wrap="square" rtlCol="0">
            <a:spAutoFit/>
          </a:bodyPr>
          <a:lstStyle/>
          <a:p>
            <a:pPr algn="ctr"/>
            <a:r>
              <a:rPr lang="en-US" sz="2400" b="1" dirty="0" smtClean="0">
                <a:solidFill>
                  <a:srgbClr val="FFFF00"/>
                </a:solidFill>
                <a:effectLst>
                  <a:outerShdw blurRad="50800" dist="38100" dir="2700000" algn="tl" rotWithShape="0">
                    <a:prstClr val="black">
                      <a:alpha val="82000"/>
                    </a:prstClr>
                  </a:outerShdw>
                </a:effectLst>
              </a:rPr>
              <a:t>Assess</a:t>
            </a:r>
          </a:p>
          <a:p>
            <a:pPr algn="ctr"/>
            <a:r>
              <a:rPr lang="en-US" sz="2400" b="1" dirty="0" smtClean="0">
                <a:solidFill>
                  <a:srgbClr val="FFFF00"/>
                </a:solidFill>
                <a:effectLst>
                  <a:outerShdw blurRad="50800" dist="38100" dir="2700000" algn="tl" rotWithShape="0">
                    <a:prstClr val="black">
                      <a:alpha val="82000"/>
                    </a:prstClr>
                  </a:outerShdw>
                </a:effectLst>
              </a:rPr>
              <a:t>Risk</a:t>
            </a:r>
            <a:endParaRPr lang="en-US" sz="2400" b="1" dirty="0">
              <a:solidFill>
                <a:srgbClr val="FFFF00"/>
              </a:solidFill>
              <a:effectLst>
                <a:outerShdw blurRad="50800" dist="38100" dir="2700000" algn="tl" rotWithShape="0">
                  <a:prstClr val="black">
                    <a:alpha val="82000"/>
                  </a:prstClr>
                </a:outerShdw>
              </a:effectLst>
            </a:endParaRPr>
          </a:p>
        </p:txBody>
      </p:sp>
      <p:sp>
        <p:nvSpPr>
          <p:cNvPr id="11" name="TextBox 10"/>
          <p:cNvSpPr txBox="1"/>
          <p:nvPr/>
        </p:nvSpPr>
        <p:spPr>
          <a:xfrm>
            <a:off x="3594100" y="5503562"/>
            <a:ext cx="1676400" cy="830997"/>
          </a:xfrm>
          <a:prstGeom prst="rect">
            <a:avLst/>
          </a:prstGeom>
          <a:noFill/>
        </p:spPr>
        <p:txBody>
          <a:bodyPr wrap="square" rtlCol="0">
            <a:spAutoFit/>
          </a:bodyPr>
          <a:lstStyle/>
          <a:p>
            <a:pPr algn="ctr"/>
            <a:r>
              <a:rPr lang="en-US" sz="2400" b="1" dirty="0" smtClean="0">
                <a:solidFill>
                  <a:srgbClr val="FFFF00"/>
                </a:solidFill>
                <a:effectLst>
                  <a:outerShdw blurRad="50800" dist="38100" dir="2700000" algn="tl" rotWithShape="0">
                    <a:prstClr val="black">
                      <a:alpha val="82000"/>
                    </a:prstClr>
                  </a:outerShdw>
                </a:effectLst>
              </a:rPr>
              <a:t>Develop</a:t>
            </a:r>
          </a:p>
          <a:p>
            <a:pPr algn="ctr"/>
            <a:r>
              <a:rPr lang="en-US" sz="2400" b="1" dirty="0" smtClean="0">
                <a:solidFill>
                  <a:srgbClr val="FFFF00"/>
                </a:solidFill>
                <a:effectLst>
                  <a:outerShdw blurRad="50800" dist="38100" dir="2700000" algn="tl" rotWithShape="0">
                    <a:prstClr val="black">
                      <a:alpha val="82000"/>
                    </a:prstClr>
                  </a:outerShdw>
                </a:effectLst>
              </a:rPr>
              <a:t>Controls</a:t>
            </a:r>
            <a:endParaRPr lang="en-US" sz="2400" b="1" dirty="0">
              <a:solidFill>
                <a:srgbClr val="FFFF00"/>
              </a:solidFill>
              <a:effectLst>
                <a:outerShdw blurRad="50800" dist="38100" dir="2700000" algn="tl" rotWithShape="0">
                  <a:prstClr val="black">
                    <a:alpha val="82000"/>
                  </a:prstClr>
                </a:outerShdw>
              </a:effectLst>
            </a:endParaRPr>
          </a:p>
        </p:txBody>
      </p:sp>
      <p:sp>
        <p:nvSpPr>
          <p:cNvPr id="12" name="TextBox 11"/>
          <p:cNvSpPr txBox="1"/>
          <p:nvPr/>
        </p:nvSpPr>
        <p:spPr>
          <a:xfrm>
            <a:off x="1358900" y="5567062"/>
            <a:ext cx="1676400" cy="830997"/>
          </a:xfrm>
          <a:prstGeom prst="rect">
            <a:avLst/>
          </a:prstGeom>
          <a:noFill/>
        </p:spPr>
        <p:txBody>
          <a:bodyPr wrap="square" rtlCol="0">
            <a:spAutoFit/>
          </a:bodyPr>
          <a:lstStyle/>
          <a:p>
            <a:pPr algn="ctr"/>
            <a:r>
              <a:rPr lang="en-US" sz="2200" b="1" dirty="0" smtClean="0">
                <a:solidFill>
                  <a:srgbClr val="FFFF00"/>
                </a:solidFill>
                <a:effectLst>
                  <a:outerShdw blurRad="50800" dist="38100" dir="2700000" algn="tl" rotWithShape="0">
                    <a:prstClr val="black">
                      <a:alpha val="82000"/>
                    </a:prstClr>
                  </a:outerShdw>
                </a:effectLst>
              </a:rPr>
              <a:t>Implement</a:t>
            </a:r>
            <a:r>
              <a:rPr lang="en-US" sz="2400" b="1" dirty="0" smtClean="0">
                <a:solidFill>
                  <a:srgbClr val="FFFF00"/>
                </a:solidFill>
                <a:effectLst>
                  <a:outerShdw blurRad="50800" dist="38100" dir="2700000" algn="tl" rotWithShape="0">
                    <a:prstClr val="black">
                      <a:alpha val="82000"/>
                    </a:prstClr>
                  </a:outerShdw>
                </a:effectLst>
              </a:rPr>
              <a:t> </a:t>
            </a:r>
          </a:p>
          <a:p>
            <a:pPr algn="ctr"/>
            <a:r>
              <a:rPr lang="en-US" sz="2400" b="1" dirty="0" smtClean="0">
                <a:solidFill>
                  <a:srgbClr val="FFFF00"/>
                </a:solidFill>
                <a:effectLst>
                  <a:outerShdw blurRad="50800" dist="38100" dir="2700000" algn="tl" rotWithShape="0">
                    <a:prstClr val="black">
                      <a:alpha val="82000"/>
                    </a:prstClr>
                  </a:outerShdw>
                </a:effectLst>
              </a:rPr>
              <a:t>Plans</a:t>
            </a:r>
            <a:endParaRPr lang="en-US" sz="2400" b="1" dirty="0">
              <a:solidFill>
                <a:srgbClr val="FFFF00"/>
              </a:solidFill>
              <a:effectLst>
                <a:outerShdw blurRad="50800" dist="38100" dir="2700000" algn="tl" rotWithShape="0">
                  <a:prstClr val="black">
                    <a:alpha val="82000"/>
                  </a:prstClr>
                </a:outerShdw>
              </a:effectLst>
            </a:endParaRPr>
          </a:p>
        </p:txBody>
      </p:sp>
      <p:sp>
        <p:nvSpPr>
          <p:cNvPr id="13" name="TextBox 12"/>
          <p:cNvSpPr txBox="1"/>
          <p:nvPr/>
        </p:nvSpPr>
        <p:spPr>
          <a:xfrm>
            <a:off x="685800" y="3175000"/>
            <a:ext cx="1676400" cy="1154162"/>
          </a:xfrm>
          <a:prstGeom prst="rect">
            <a:avLst/>
          </a:prstGeom>
          <a:noFill/>
        </p:spPr>
        <p:txBody>
          <a:bodyPr wrap="square" rtlCol="0">
            <a:spAutoFit/>
          </a:bodyPr>
          <a:lstStyle/>
          <a:p>
            <a:pPr algn="ctr"/>
            <a:r>
              <a:rPr lang="en-US" sz="2300" b="1" dirty="0" smtClean="0">
                <a:solidFill>
                  <a:srgbClr val="FFFF00"/>
                </a:solidFill>
                <a:effectLst>
                  <a:outerShdw blurRad="50800" dist="38100" dir="2700000" algn="tl" rotWithShape="0">
                    <a:prstClr val="black">
                      <a:alpha val="82000"/>
                    </a:prstClr>
                  </a:outerShdw>
                </a:effectLst>
              </a:rPr>
              <a:t>Monitor</a:t>
            </a:r>
          </a:p>
          <a:p>
            <a:pPr algn="ctr"/>
            <a:r>
              <a:rPr lang="en-US" sz="2300" b="1" dirty="0" smtClean="0">
                <a:solidFill>
                  <a:srgbClr val="FFFF00"/>
                </a:solidFill>
                <a:effectLst>
                  <a:outerShdw blurRad="50800" dist="38100" dir="2700000" algn="tl" rotWithShape="0">
                    <a:prstClr val="black">
                      <a:alpha val="82000"/>
                    </a:prstClr>
                  </a:outerShdw>
                </a:effectLst>
              </a:rPr>
              <a:t>&amp;</a:t>
            </a:r>
          </a:p>
          <a:p>
            <a:pPr algn="ctr"/>
            <a:r>
              <a:rPr lang="en-US" sz="2300" b="1" dirty="0" smtClean="0">
                <a:solidFill>
                  <a:srgbClr val="FFFF00"/>
                </a:solidFill>
                <a:effectLst>
                  <a:outerShdw blurRad="50800" dist="38100" dir="2700000" algn="tl" rotWithShape="0">
                    <a:prstClr val="black">
                      <a:alpha val="82000"/>
                    </a:prstClr>
                  </a:outerShdw>
                </a:effectLst>
              </a:rPr>
              <a:t>Evaluate</a:t>
            </a:r>
          </a:p>
        </p:txBody>
      </p:sp>
      <p:cxnSp>
        <p:nvCxnSpPr>
          <p:cNvPr id="17" name="Straight Connector 16"/>
          <p:cNvCxnSpPr/>
          <p:nvPr/>
        </p:nvCxnSpPr>
        <p:spPr>
          <a:xfrm>
            <a:off x="6337300" y="1727200"/>
            <a:ext cx="0" cy="478495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362200" y="4224395"/>
            <a:ext cx="1889153" cy="539983"/>
          </a:xfrm>
          <a:prstGeom prst="rect">
            <a:avLst/>
          </a:prstGeom>
        </p:spPr>
      </p:pic>
      <p:sp>
        <p:nvSpPr>
          <p:cNvPr id="4" name="Footer Placeholder 3"/>
          <p:cNvSpPr>
            <a:spLocks noGrp="1"/>
          </p:cNvSpPr>
          <p:nvPr>
            <p:ph type="ftr" sz="quarter" idx="11"/>
          </p:nvPr>
        </p:nvSpPr>
        <p:spPr>
          <a:xfrm>
            <a:off x="1295399" y="6541297"/>
            <a:ext cx="6243203" cy="274320"/>
          </a:xfrm>
        </p:spPr>
        <p:txBody>
          <a:bodyPr/>
          <a:lstStyle/>
          <a:p>
            <a:pPr>
              <a:lnSpc>
                <a:spcPct val="110000"/>
              </a:lnSpc>
            </a:pPr>
            <a:r>
              <a:rPr lang="en-US" smtClean="0"/>
              <a:t>https://www.doi.gov/aviation/uas </a:t>
            </a:r>
            <a:endParaRPr lang="en-US" dirty="0"/>
          </a:p>
        </p:txBody>
      </p:sp>
    </p:spTree>
    <p:extLst>
      <p:ext uri="{BB962C8B-B14F-4D97-AF65-F5344CB8AC3E}">
        <p14:creationId xmlns:p14="http://schemas.microsoft.com/office/powerpoint/2010/main" val="16240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t>Privacy</a:t>
            </a:r>
            <a:r>
              <a:rPr lang="en-US" sz="3600" dirty="0" smtClean="0"/>
              <a:t> </a:t>
            </a:r>
            <a:r>
              <a:rPr lang="en-US" dirty="0" smtClean="0"/>
              <a:t>– Proactive Communication and Planning</a:t>
            </a:r>
            <a:endParaRPr lang="en-US" dirty="0"/>
          </a:p>
        </p:txBody>
      </p:sp>
      <p:sp>
        <p:nvSpPr>
          <p:cNvPr id="3" name="Content Placeholder 2"/>
          <p:cNvSpPr>
            <a:spLocks noGrp="1"/>
          </p:cNvSpPr>
          <p:nvPr>
            <p:ph idx="1"/>
          </p:nvPr>
        </p:nvSpPr>
        <p:spPr>
          <a:xfrm>
            <a:off x="1295400" y="1828799"/>
            <a:ext cx="9601200" cy="4927601"/>
          </a:xfrm>
        </p:spPr>
        <p:txBody>
          <a:bodyPr>
            <a:normAutofit/>
          </a:bodyPr>
          <a:lstStyle/>
          <a:p>
            <a:r>
              <a:rPr lang="en-US" dirty="0" smtClean="0"/>
              <a:t>Success in tackling drone privacy issues requires:</a:t>
            </a:r>
          </a:p>
          <a:p>
            <a:pPr lvl="1"/>
            <a:r>
              <a:rPr lang="en-US" dirty="0" smtClean="0">
                <a:solidFill>
                  <a:schemeClr val="accent1">
                    <a:lumMod val="50000"/>
                  </a:schemeClr>
                </a:solidFill>
              </a:rPr>
              <a:t>Proactive communication and planning</a:t>
            </a:r>
          </a:p>
          <a:p>
            <a:pPr lvl="1"/>
            <a:r>
              <a:rPr lang="en-US" dirty="0" smtClean="0">
                <a:solidFill>
                  <a:schemeClr val="accent1">
                    <a:lumMod val="50000"/>
                  </a:schemeClr>
                </a:solidFill>
              </a:rPr>
              <a:t>Meticulous, disciplined, and transparent operational execution</a:t>
            </a:r>
          </a:p>
          <a:p>
            <a:pPr lvl="1"/>
            <a:r>
              <a:rPr lang="en-US" dirty="0" smtClean="0">
                <a:solidFill>
                  <a:schemeClr val="accent1">
                    <a:lumMod val="50000"/>
                  </a:schemeClr>
                </a:solidFill>
              </a:rPr>
              <a:t>Understanding of applicable laws and regulations</a:t>
            </a:r>
          </a:p>
          <a:p>
            <a:r>
              <a:rPr lang="en-US" dirty="0" smtClean="0"/>
              <a:t>Thorough understanding of privacy issues</a:t>
            </a:r>
          </a:p>
          <a:p>
            <a:pPr lvl="1"/>
            <a:r>
              <a:rPr lang="en-US" dirty="0" smtClean="0">
                <a:solidFill>
                  <a:schemeClr val="accent1">
                    <a:lumMod val="50000"/>
                  </a:schemeClr>
                </a:solidFill>
              </a:rPr>
              <a:t>Public sensitivity.</a:t>
            </a:r>
          </a:p>
          <a:p>
            <a:pPr lvl="1"/>
            <a:r>
              <a:rPr lang="en-US" dirty="0" smtClean="0">
                <a:solidFill>
                  <a:schemeClr val="accent1">
                    <a:lumMod val="50000"/>
                  </a:schemeClr>
                </a:solidFill>
              </a:rPr>
              <a:t>How is data used? </a:t>
            </a:r>
          </a:p>
          <a:p>
            <a:pPr lvl="1"/>
            <a:r>
              <a:rPr lang="en-US" dirty="0" smtClean="0">
                <a:solidFill>
                  <a:schemeClr val="accent1">
                    <a:lumMod val="50000"/>
                  </a:schemeClr>
                </a:solidFill>
              </a:rPr>
              <a:t>Who has access? </a:t>
            </a:r>
          </a:p>
          <a:p>
            <a:pPr lvl="1"/>
            <a:r>
              <a:rPr lang="en-US" dirty="0" smtClean="0">
                <a:solidFill>
                  <a:schemeClr val="accent1">
                    <a:lumMod val="50000"/>
                  </a:schemeClr>
                </a:solidFill>
              </a:rPr>
              <a:t>How secure is it?</a:t>
            </a:r>
          </a:p>
          <a:p>
            <a:r>
              <a:rPr lang="en-US" dirty="0" smtClean="0"/>
              <a:t>Failure = Damage to company reputation, possible civil or criminal repercussions </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6759" y="3153748"/>
            <a:ext cx="3693448" cy="1988780"/>
          </a:xfrm>
          <a:prstGeom prst="rect">
            <a:avLst/>
          </a:prstGeom>
          <a:ln>
            <a:noFill/>
          </a:ln>
          <a:effectLst>
            <a:softEdge rad="112500"/>
          </a:effectLst>
        </p:spPr>
      </p:pic>
      <p:sp>
        <p:nvSpPr>
          <p:cNvPr id="5" name="TextBox 4"/>
          <p:cNvSpPr txBox="1"/>
          <p:nvPr/>
        </p:nvSpPr>
        <p:spPr>
          <a:xfrm>
            <a:off x="9255967" y="5047861"/>
            <a:ext cx="2425960" cy="246221"/>
          </a:xfrm>
          <a:prstGeom prst="rect">
            <a:avLst/>
          </a:prstGeom>
          <a:noFill/>
        </p:spPr>
        <p:txBody>
          <a:bodyPr wrap="square" rtlCol="0">
            <a:spAutoFit/>
          </a:bodyPr>
          <a:lstStyle/>
          <a:p>
            <a:pPr algn="r"/>
            <a:r>
              <a:rPr lang="en-US" sz="1000" dirty="0" smtClean="0"/>
              <a:t>Photo Credit HowtoGeek.com</a:t>
            </a:r>
            <a:endParaRPr lang="en-US" sz="1000" dirty="0"/>
          </a:p>
        </p:txBody>
      </p:sp>
      <p:sp>
        <p:nvSpPr>
          <p:cNvPr id="7" name="Slide Number Placeholder 6"/>
          <p:cNvSpPr>
            <a:spLocks noGrp="1"/>
          </p:cNvSpPr>
          <p:nvPr>
            <p:ph type="sldNum" sz="quarter" idx="12"/>
          </p:nvPr>
        </p:nvSpPr>
        <p:spPr/>
        <p:txBody>
          <a:bodyPr/>
          <a:lstStyle/>
          <a:p>
            <a:fld id="{A7F8E3F6-DE14-48B2-B2BC-6FABA9630FB8}" type="slidenum">
              <a:rPr lang="en-US" smtClean="0"/>
              <a:t>8</a:t>
            </a:fld>
            <a:endParaRPr lang="en-US"/>
          </a:p>
        </p:txBody>
      </p:sp>
      <p:sp>
        <p:nvSpPr>
          <p:cNvPr id="6" name="Footer Placeholder 5"/>
          <p:cNvSpPr>
            <a:spLocks noGrp="1"/>
          </p:cNvSpPr>
          <p:nvPr>
            <p:ph type="ftr" sz="quarter" idx="11"/>
          </p:nvPr>
        </p:nvSpPr>
        <p:spPr/>
        <p:txBody>
          <a:bodyPr/>
          <a:lstStyle/>
          <a:p>
            <a:pPr>
              <a:lnSpc>
                <a:spcPct val="110000"/>
              </a:lnSpc>
            </a:pPr>
            <a:r>
              <a:rPr lang="en-US" smtClean="0"/>
              <a:t>https://www.doi.gov/aviation/uas </a:t>
            </a:r>
            <a:endParaRPr lang="en-US" dirty="0"/>
          </a:p>
        </p:txBody>
      </p:sp>
    </p:spTree>
    <p:extLst>
      <p:ext uri="{BB962C8B-B14F-4D97-AF65-F5344CB8AC3E}">
        <p14:creationId xmlns:p14="http://schemas.microsoft.com/office/powerpoint/2010/main" val="211126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A899"/>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7F8E3F6-DE14-48B2-B2BC-6FABA9630FB8}" type="slidenum">
              <a:rPr lang="en-US" smtClean="0"/>
              <a:t>9</a:t>
            </a:fld>
            <a:endParaRPr lang="en-US"/>
          </a:p>
        </p:txBody>
      </p:sp>
      <p:pic>
        <p:nvPicPr>
          <p:cNvPr id="5" name="Content Placeholder 4"/>
          <p:cNvPicPr>
            <a:picLocks noGrp="1" noChangeAspect="1"/>
          </p:cNvPicPr>
          <p:nvPr>
            <p:ph idx="4294967295"/>
          </p:nvPr>
        </p:nvPicPr>
        <p:blipFill rotWithShape="1">
          <a:blip r:embed="rId3">
            <a:duotone>
              <a:prstClr val="black"/>
              <a:schemeClr val="accent6">
                <a:tint val="45000"/>
                <a:satMod val="400000"/>
              </a:schemeClr>
            </a:duotone>
            <a:extLst>
              <a:ext uri="{28A0092B-C50C-407E-A947-70E740481C1C}">
                <a14:useLocalDpi xmlns:a14="http://schemas.microsoft.com/office/drawing/2010/main" val="0"/>
              </a:ext>
            </a:extLst>
          </a:blip>
          <a:srcRect b="1907"/>
          <a:stretch/>
        </p:blipFill>
        <p:spPr>
          <a:xfrm>
            <a:off x="770021" y="0"/>
            <a:ext cx="10255250" cy="6858000"/>
          </a:xfrm>
        </p:spPr>
      </p:pic>
      <p:sp>
        <p:nvSpPr>
          <p:cNvPr id="6" name="TextBox 5"/>
          <p:cNvSpPr txBox="1"/>
          <p:nvPr/>
        </p:nvSpPr>
        <p:spPr>
          <a:xfrm>
            <a:off x="770021" y="1858835"/>
            <a:ext cx="11152819" cy="4462760"/>
          </a:xfrm>
          <a:prstGeom prst="rect">
            <a:avLst/>
          </a:prstGeom>
          <a:noFill/>
          <a:effectLst>
            <a:glow rad="101600">
              <a:schemeClr val="accent4">
                <a:satMod val="175000"/>
                <a:alpha val="40000"/>
              </a:schemeClr>
            </a:glow>
          </a:effectLst>
        </p:spPr>
        <p:txBody>
          <a:bodyPr wrap="square" rtlCol="0">
            <a:spAutoFit/>
          </a:bodyPr>
          <a:lstStyle/>
          <a:p>
            <a:r>
              <a:rPr lang="en-US" sz="3600" b="1" dirty="0" smtClean="0">
                <a:solidFill>
                  <a:schemeClr val="bg1"/>
                </a:solidFill>
                <a:effectLst>
                  <a:glow rad="139700">
                    <a:schemeClr val="tx2">
                      <a:alpha val="40000"/>
                    </a:schemeClr>
                  </a:glow>
                </a:effectLst>
              </a:rPr>
              <a:t>2013 </a:t>
            </a:r>
            <a:r>
              <a:rPr lang="en-US" sz="2800" b="1" dirty="0" smtClean="0">
                <a:solidFill>
                  <a:schemeClr val="bg1"/>
                </a:solidFill>
                <a:effectLst>
                  <a:glow rad="139700">
                    <a:schemeClr val="tx2">
                      <a:alpha val="40000"/>
                    </a:schemeClr>
                  </a:glow>
                </a:effectLst>
              </a:rPr>
              <a:t>- 43 </a:t>
            </a:r>
            <a:r>
              <a:rPr lang="en-US" sz="2800" b="1" dirty="0">
                <a:solidFill>
                  <a:schemeClr val="bg1"/>
                </a:solidFill>
                <a:effectLst>
                  <a:glow rad="139700">
                    <a:schemeClr val="tx2">
                      <a:alpha val="40000"/>
                    </a:schemeClr>
                  </a:glow>
                </a:effectLst>
              </a:rPr>
              <a:t>states introduced </a:t>
            </a:r>
            <a:r>
              <a:rPr lang="en-US" sz="2800" b="1" dirty="0" smtClean="0">
                <a:solidFill>
                  <a:schemeClr val="bg1"/>
                </a:solidFill>
                <a:effectLst>
                  <a:glow rad="139700">
                    <a:schemeClr val="tx2">
                      <a:alpha val="40000"/>
                    </a:schemeClr>
                  </a:glow>
                </a:effectLst>
              </a:rPr>
              <a:t>130 bills addressing UAV’s.  13 </a:t>
            </a:r>
            <a:r>
              <a:rPr lang="en-US" sz="2800" b="1" dirty="0">
                <a:solidFill>
                  <a:schemeClr val="bg1"/>
                </a:solidFill>
                <a:effectLst>
                  <a:glow rad="139700">
                    <a:schemeClr val="tx2">
                      <a:alpha val="40000"/>
                    </a:schemeClr>
                  </a:glow>
                </a:effectLst>
              </a:rPr>
              <a:t>states </a:t>
            </a:r>
            <a:r>
              <a:rPr lang="en-US" sz="2800" b="1" dirty="0" smtClean="0">
                <a:solidFill>
                  <a:schemeClr val="bg1"/>
                </a:solidFill>
                <a:effectLst>
                  <a:glow rad="139700">
                    <a:schemeClr val="tx2">
                      <a:alpha val="40000"/>
                    </a:schemeClr>
                  </a:glow>
                </a:effectLst>
              </a:rPr>
              <a:t>enacted </a:t>
            </a:r>
            <a:r>
              <a:rPr lang="en-US" sz="2800" b="1" dirty="0">
                <a:solidFill>
                  <a:schemeClr val="bg1"/>
                </a:solidFill>
                <a:effectLst>
                  <a:glow rad="139700">
                    <a:schemeClr val="tx2">
                      <a:alpha val="40000"/>
                    </a:schemeClr>
                  </a:glow>
                </a:effectLst>
              </a:rPr>
              <a:t>16 new laws and 11 states </a:t>
            </a:r>
            <a:r>
              <a:rPr lang="en-US" sz="2800" b="1" dirty="0" smtClean="0">
                <a:solidFill>
                  <a:schemeClr val="bg1"/>
                </a:solidFill>
                <a:effectLst>
                  <a:glow rad="139700">
                    <a:schemeClr val="tx2">
                      <a:alpha val="40000"/>
                    </a:schemeClr>
                  </a:glow>
                </a:effectLst>
              </a:rPr>
              <a:t>adopted </a:t>
            </a:r>
            <a:r>
              <a:rPr lang="en-US" sz="2800" b="1" dirty="0">
                <a:solidFill>
                  <a:schemeClr val="bg1"/>
                </a:solidFill>
                <a:effectLst>
                  <a:glow rad="139700">
                    <a:schemeClr val="tx2">
                      <a:alpha val="40000"/>
                    </a:schemeClr>
                  </a:glow>
                </a:effectLst>
              </a:rPr>
              <a:t>16 resolutions</a:t>
            </a:r>
            <a:r>
              <a:rPr lang="en-US" sz="2800" b="1" dirty="0" smtClean="0">
                <a:solidFill>
                  <a:schemeClr val="bg1"/>
                </a:solidFill>
                <a:effectLst>
                  <a:glow rad="139700">
                    <a:schemeClr val="tx2">
                      <a:alpha val="40000"/>
                    </a:schemeClr>
                  </a:glow>
                </a:effectLst>
              </a:rPr>
              <a:t>.</a:t>
            </a:r>
          </a:p>
          <a:p>
            <a:endParaRPr lang="en-US" sz="2800" b="1" dirty="0">
              <a:solidFill>
                <a:schemeClr val="bg1"/>
              </a:solidFill>
              <a:effectLst>
                <a:glow rad="139700">
                  <a:schemeClr val="tx2">
                    <a:alpha val="40000"/>
                  </a:schemeClr>
                </a:glow>
              </a:effectLst>
            </a:endParaRPr>
          </a:p>
          <a:p>
            <a:r>
              <a:rPr lang="en-US" sz="3600" b="1" dirty="0" smtClean="0">
                <a:solidFill>
                  <a:schemeClr val="bg1"/>
                </a:solidFill>
                <a:effectLst>
                  <a:glow rad="139700">
                    <a:schemeClr val="tx2">
                      <a:alpha val="40000"/>
                    </a:schemeClr>
                  </a:glow>
                </a:effectLst>
              </a:rPr>
              <a:t>2014 </a:t>
            </a:r>
            <a:r>
              <a:rPr lang="en-US" sz="2800" b="1" dirty="0" smtClean="0">
                <a:solidFill>
                  <a:schemeClr val="bg1"/>
                </a:solidFill>
                <a:effectLst>
                  <a:glow rad="139700">
                    <a:schemeClr val="tx2">
                      <a:alpha val="40000"/>
                    </a:schemeClr>
                  </a:glow>
                </a:effectLst>
              </a:rPr>
              <a:t>- 35 </a:t>
            </a:r>
            <a:r>
              <a:rPr lang="en-US" sz="2800" b="1" dirty="0">
                <a:solidFill>
                  <a:schemeClr val="bg1"/>
                </a:solidFill>
                <a:effectLst>
                  <a:glow rad="139700">
                    <a:schemeClr val="tx2">
                      <a:alpha val="40000"/>
                    </a:schemeClr>
                  </a:glow>
                </a:effectLst>
              </a:rPr>
              <a:t>states considered UAS or UAV </a:t>
            </a:r>
            <a:r>
              <a:rPr lang="en-US" sz="2800" b="1" dirty="0" smtClean="0">
                <a:solidFill>
                  <a:schemeClr val="bg1"/>
                </a:solidFill>
                <a:effectLst>
                  <a:glow rad="139700">
                    <a:schemeClr val="tx2">
                      <a:alpha val="40000"/>
                    </a:schemeClr>
                  </a:glow>
                </a:effectLst>
              </a:rPr>
              <a:t>bills </a:t>
            </a:r>
            <a:r>
              <a:rPr lang="en-US" sz="2800" b="1" dirty="0">
                <a:solidFill>
                  <a:schemeClr val="bg1"/>
                </a:solidFill>
                <a:effectLst>
                  <a:glow rad="139700">
                    <a:schemeClr val="tx2">
                      <a:alpha val="40000"/>
                    </a:schemeClr>
                  </a:glow>
                </a:effectLst>
              </a:rPr>
              <a:t>and resolutions; </a:t>
            </a:r>
            <a:r>
              <a:rPr lang="en-US" sz="2800" b="1" dirty="0" smtClean="0">
                <a:solidFill>
                  <a:schemeClr val="bg1"/>
                </a:solidFill>
                <a:effectLst>
                  <a:glow rad="139700">
                    <a:schemeClr val="tx2">
                      <a:alpha val="40000"/>
                    </a:schemeClr>
                  </a:glow>
                </a:effectLst>
              </a:rPr>
              <a:t>     10 </a:t>
            </a:r>
            <a:r>
              <a:rPr lang="en-US" sz="2800" b="1" dirty="0">
                <a:solidFill>
                  <a:schemeClr val="bg1"/>
                </a:solidFill>
                <a:effectLst>
                  <a:glow rad="139700">
                    <a:schemeClr val="tx2">
                      <a:alpha val="40000"/>
                    </a:schemeClr>
                  </a:glow>
                </a:effectLst>
              </a:rPr>
              <a:t>states enacted new laws. </a:t>
            </a:r>
            <a:endParaRPr lang="en-US" sz="2800" b="1" dirty="0" smtClean="0">
              <a:solidFill>
                <a:schemeClr val="bg1"/>
              </a:solidFill>
              <a:effectLst>
                <a:glow rad="139700">
                  <a:schemeClr val="tx2">
                    <a:alpha val="40000"/>
                  </a:schemeClr>
                </a:glow>
              </a:effectLst>
            </a:endParaRPr>
          </a:p>
          <a:p>
            <a:endParaRPr lang="en-US" sz="2800" b="1" dirty="0" smtClean="0">
              <a:solidFill>
                <a:schemeClr val="bg1"/>
              </a:solidFill>
              <a:effectLst>
                <a:glow rad="139700">
                  <a:schemeClr val="tx2">
                    <a:alpha val="40000"/>
                  </a:schemeClr>
                </a:glow>
              </a:effectLst>
            </a:endParaRPr>
          </a:p>
          <a:p>
            <a:r>
              <a:rPr lang="en-US" sz="3600" b="1" dirty="0" smtClean="0">
                <a:solidFill>
                  <a:schemeClr val="bg1"/>
                </a:solidFill>
                <a:effectLst>
                  <a:glow rad="139700">
                    <a:schemeClr val="tx2">
                      <a:alpha val="40000"/>
                    </a:schemeClr>
                  </a:glow>
                </a:effectLst>
              </a:rPr>
              <a:t>2015 </a:t>
            </a:r>
            <a:r>
              <a:rPr lang="en-US" sz="2800" b="1" dirty="0" smtClean="0">
                <a:solidFill>
                  <a:schemeClr val="bg1"/>
                </a:solidFill>
                <a:effectLst>
                  <a:glow rad="139700">
                    <a:schemeClr val="tx2">
                      <a:alpha val="40000"/>
                    </a:schemeClr>
                  </a:glow>
                </a:effectLst>
              </a:rPr>
              <a:t>- 45 </a:t>
            </a:r>
            <a:r>
              <a:rPr lang="en-US" sz="2800" b="1" dirty="0">
                <a:solidFill>
                  <a:schemeClr val="bg1"/>
                </a:solidFill>
                <a:effectLst>
                  <a:glow rad="139700">
                    <a:schemeClr val="tx2">
                      <a:alpha val="40000"/>
                    </a:schemeClr>
                  </a:glow>
                </a:effectLst>
              </a:rPr>
              <a:t>states considered 168 bills related to </a:t>
            </a:r>
            <a:r>
              <a:rPr lang="en-US" sz="2800" b="1" dirty="0" smtClean="0">
                <a:solidFill>
                  <a:schemeClr val="bg1"/>
                </a:solidFill>
                <a:effectLst>
                  <a:glow rad="139700">
                    <a:schemeClr val="tx2">
                      <a:alpha val="40000"/>
                    </a:schemeClr>
                  </a:glow>
                </a:effectLst>
              </a:rPr>
              <a:t>drones</a:t>
            </a:r>
          </a:p>
          <a:p>
            <a:endParaRPr lang="en-US" sz="2800" b="1" dirty="0">
              <a:solidFill>
                <a:schemeClr val="bg1"/>
              </a:solidFill>
              <a:effectLst>
                <a:glow rad="139700">
                  <a:schemeClr val="tx2">
                    <a:alpha val="40000"/>
                  </a:schemeClr>
                </a:glow>
              </a:effectLst>
            </a:endParaRPr>
          </a:p>
          <a:p>
            <a:r>
              <a:rPr lang="en-US" sz="3600" b="1" dirty="0" smtClean="0">
                <a:solidFill>
                  <a:schemeClr val="bg1"/>
                </a:solidFill>
                <a:effectLst>
                  <a:glow rad="139700">
                    <a:schemeClr val="tx2">
                      <a:alpha val="40000"/>
                    </a:schemeClr>
                  </a:glow>
                </a:effectLst>
              </a:rPr>
              <a:t>2016 </a:t>
            </a:r>
            <a:r>
              <a:rPr lang="en-US" sz="2800" b="1" dirty="0" smtClean="0">
                <a:solidFill>
                  <a:schemeClr val="bg1"/>
                </a:solidFill>
                <a:effectLst>
                  <a:glow rad="139700">
                    <a:schemeClr val="tx2">
                      <a:alpha val="40000"/>
                    </a:schemeClr>
                  </a:glow>
                </a:effectLst>
              </a:rPr>
              <a:t>- 38 </a:t>
            </a:r>
            <a:r>
              <a:rPr lang="en-US" sz="2800" b="1" dirty="0">
                <a:solidFill>
                  <a:schemeClr val="bg1"/>
                </a:solidFill>
                <a:effectLst>
                  <a:glow rad="139700">
                    <a:schemeClr val="tx2">
                      <a:alpha val="40000"/>
                    </a:schemeClr>
                  </a:glow>
                </a:effectLst>
              </a:rPr>
              <a:t>states </a:t>
            </a:r>
            <a:r>
              <a:rPr lang="en-US" sz="2800" b="1" dirty="0" smtClean="0">
                <a:solidFill>
                  <a:schemeClr val="bg1"/>
                </a:solidFill>
                <a:effectLst>
                  <a:glow rad="139700">
                    <a:schemeClr val="tx2">
                      <a:alpha val="40000"/>
                    </a:schemeClr>
                  </a:glow>
                </a:effectLst>
              </a:rPr>
              <a:t>considered drone related legislation</a:t>
            </a:r>
            <a:endParaRPr lang="en-US" sz="2800" b="1" dirty="0">
              <a:solidFill>
                <a:schemeClr val="bg1"/>
              </a:solidFill>
              <a:effectLst>
                <a:glow rad="139700">
                  <a:schemeClr val="tx2">
                    <a:alpha val="40000"/>
                  </a:schemeClr>
                </a:glow>
              </a:effectLst>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890" y="120771"/>
            <a:ext cx="2502220" cy="1663710"/>
          </a:xfrm>
          <a:prstGeom prst="rect">
            <a:avLst/>
          </a:prstGeom>
          <a:effectLst>
            <a:softEdge rad="127000"/>
          </a:effectLst>
        </p:spPr>
      </p:pic>
      <p:pic>
        <p:nvPicPr>
          <p:cNvPr id="8" name="Picture 7" descr="Stare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8020" y="5050888"/>
            <a:ext cx="2194501" cy="1645876"/>
          </a:xfrm>
          <a:prstGeom prst="rect">
            <a:avLst/>
          </a:prstGeom>
          <a:effectLst>
            <a:softEdge rad="342900"/>
          </a:effectLst>
        </p:spPr>
      </p:pic>
      <p:sp>
        <p:nvSpPr>
          <p:cNvPr id="2" name="Footer Placeholder 1"/>
          <p:cNvSpPr>
            <a:spLocks noGrp="1"/>
          </p:cNvSpPr>
          <p:nvPr>
            <p:ph type="ftr" sz="quarter" idx="11"/>
          </p:nvPr>
        </p:nvSpPr>
        <p:spPr/>
        <p:txBody>
          <a:bodyPr/>
          <a:lstStyle/>
          <a:p>
            <a:pPr>
              <a:lnSpc>
                <a:spcPct val="110000"/>
              </a:lnSpc>
            </a:pPr>
            <a:r>
              <a:rPr lang="en-US" smtClean="0"/>
              <a:t>https://www.doi.gov/aviation/uas </a:t>
            </a:r>
            <a:endParaRPr lang="en-US" dirty="0"/>
          </a:p>
        </p:txBody>
      </p:sp>
      <p:sp>
        <p:nvSpPr>
          <p:cNvPr id="3" name="Rectangle 2"/>
          <p:cNvSpPr/>
          <p:nvPr/>
        </p:nvSpPr>
        <p:spPr>
          <a:xfrm>
            <a:off x="153053" y="397479"/>
            <a:ext cx="2339515" cy="584776"/>
          </a:xfrm>
          <a:prstGeom prst="rect">
            <a:avLst/>
          </a:prstGeom>
        </p:spPr>
        <p:txBody>
          <a:bodyPr wrap="none">
            <a:spAutoFit/>
          </a:bodyPr>
          <a:lstStyle/>
          <a:p>
            <a:r>
              <a:rPr lang="en-US" sz="3200" b="1" dirty="0" smtClean="0">
                <a:solidFill>
                  <a:schemeClr val="bg1"/>
                </a:solidFill>
                <a:effectLst>
                  <a:glow rad="139700">
                    <a:schemeClr val="tx2">
                      <a:alpha val="40000"/>
                    </a:schemeClr>
                  </a:glow>
                </a:effectLst>
              </a:rPr>
              <a:t>Part 107</a:t>
            </a:r>
            <a:r>
              <a:rPr lang="mr-IN" sz="3200" b="1" dirty="0" smtClean="0">
                <a:solidFill>
                  <a:schemeClr val="bg1"/>
                </a:solidFill>
                <a:effectLst>
                  <a:glow rad="139700">
                    <a:schemeClr val="tx2">
                      <a:alpha val="40000"/>
                    </a:schemeClr>
                  </a:glow>
                </a:effectLst>
              </a:rPr>
              <a:t>……</a:t>
            </a:r>
            <a:endParaRPr lang="en-US" sz="3200" dirty="0"/>
          </a:p>
        </p:txBody>
      </p:sp>
    </p:spTree>
    <p:extLst>
      <p:ext uri="{BB962C8B-B14F-4D97-AF65-F5344CB8AC3E}">
        <p14:creationId xmlns:p14="http://schemas.microsoft.com/office/powerpoint/2010/main" val="72923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potx" id="{FE35DD5A-B687-4161-B4D9-35484B75A379}" vid="{5DB76398-B2EF-4269-B3B2-C0E4C29F3554}"/>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567D146-4D1C-466E-9A63-FAD8863F0C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direction presentation (widescreen)</Template>
  <TotalTime>0</TotalTime>
  <Words>2859</Words>
  <Application>Microsoft Office PowerPoint</Application>
  <PresentationFormat>Widescreen</PresentationFormat>
  <Paragraphs>350</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Black</vt:lpstr>
      <vt:lpstr>Book Antiqua</vt:lpstr>
      <vt:lpstr>ＭＳ 明朝</vt:lpstr>
      <vt:lpstr>Times New Roman</vt:lpstr>
      <vt:lpstr>Sales Direction 16X9</vt:lpstr>
      <vt:lpstr>           Four Must-Have Competencies for Commercial UAV Success</vt:lpstr>
      <vt:lpstr>Why Me?</vt:lpstr>
      <vt:lpstr>PowerPoint Presentation</vt:lpstr>
      <vt:lpstr>“A Great Idea, Poorly Executed is Never a Great Idea”</vt:lpstr>
      <vt:lpstr>Aviation - The Unforgiving Nature </vt:lpstr>
      <vt:lpstr>Safety Management System - SMS</vt:lpstr>
      <vt:lpstr>Risk Management</vt:lpstr>
      <vt:lpstr>Privacy – Proactive Communication and Planning</vt:lpstr>
      <vt:lpstr>PowerPoint Presentation</vt:lpstr>
      <vt:lpstr>Privacy isn’t just about what you meant to capture…....</vt:lpstr>
      <vt:lpstr>Privacy Best Practices</vt:lpstr>
      <vt:lpstr>Security Vulnerabilities</vt:lpstr>
      <vt:lpstr>Security – Do You Know Where Your Data is Going?</vt:lpstr>
      <vt:lpstr>Organizational Culture – Ties it all together </vt:lpstr>
      <vt:lpstr>PowerPoint Presentation</vt:lpstr>
      <vt:lpstr>UAV Industry Offers Promise of Societal Benefits</vt:lpstr>
      <vt:lpstr>Success </vt:lpstr>
      <vt:lpstr>Questions/Discussion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cp:lastPrinted>2016-10-30T20:08:20Z</cp:lastPrinted>
  <dcterms:created xsi:type="dcterms:W3CDTF">2016-10-20T12:35:54Z</dcterms:created>
  <dcterms:modified xsi:type="dcterms:W3CDTF">2016-11-04T20:08:26Z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