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9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112 DM 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602B7-CBD9-4FDA-A74B-4E47818FECC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80D33-5C1B-4C33-846D-EED9D15B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0200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112 DM 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FE488-532E-4233-9E04-EF2B910FBF5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42F62-2034-4047-8F4A-7655D3D3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196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112 DM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05DCD-9E4B-4783-94FC-CD8AE42AEC3B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11827" y="241151"/>
            <a:ext cx="677497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the Assistant Secretary – Policy, Management and Budget             </a:t>
            </a:r>
          </a:p>
          <a:p>
            <a:pPr algn="r"/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6150114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457200"/>
            <a:r>
              <a:rPr lang="en-US" sz="800" dirty="0" smtClean="0"/>
              <a:t>       *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Senior Procurement Executive reports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Assistant 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Secretary – PMB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receives administrative support and guidance from the 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Deputy Assistant Secretary – Budget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Finance, 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and           Acquisition.</a:t>
            </a:r>
          </a:p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**The Office Head reports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Secretary of the 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Interior.  The Office receives administrative support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guidance from the Assistant 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Secretary – PMB through a Deputy Assistant Secretary. </a:t>
            </a:r>
          </a:p>
          <a:p>
            <a:pPr marL="274320" indent="-457200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***The Director reports to the Deputy Secretary of the Interior.  The Office receives administrative support and guidance from the Assistant Secretary – PMB through the Deputy Assistant Secretary – Budget, Finance, Performance and Acquisition. </a:t>
            </a:r>
          </a:p>
        </p:txBody>
      </p:sp>
      <p:sp>
        <p:nvSpPr>
          <p:cNvPr id="14" name="Freeform 13"/>
          <p:cNvSpPr/>
          <p:nvPr/>
        </p:nvSpPr>
        <p:spPr>
          <a:xfrm>
            <a:off x="8050781" y="2606425"/>
            <a:ext cx="171961" cy="37097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0972"/>
                </a:lnTo>
                <a:lnTo>
                  <a:pt x="171961" y="370972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reeform 22"/>
          <p:cNvSpPr/>
          <p:nvPr/>
        </p:nvSpPr>
        <p:spPr>
          <a:xfrm>
            <a:off x="4507006" y="2099030"/>
            <a:ext cx="173611" cy="281086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233914"/>
                </a:lnTo>
                <a:lnTo>
                  <a:pt x="171961" y="3233914"/>
                </a:lnTo>
              </a:path>
            </a:pathLst>
          </a:custGeom>
          <a:noFill/>
          <a:ln w="12700"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Freeform 24"/>
          <p:cNvSpPr/>
          <p:nvPr/>
        </p:nvSpPr>
        <p:spPr>
          <a:xfrm>
            <a:off x="4507832" y="2654077"/>
            <a:ext cx="171961" cy="20887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088737"/>
                </a:lnTo>
                <a:lnTo>
                  <a:pt x="171961" y="2088737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eform 25"/>
          <p:cNvSpPr/>
          <p:nvPr/>
        </p:nvSpPr>
        <p:spPr>
          <a:xfrm>
            <a:off x="4507832" y="2654077"/>
            <a:ext cx="171961" cy="15161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16149"/>
                </a:lnTo>
                <a:lnTo>
                  <a:pt x="171961" y="1516149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Freeform 26"/>
          <p:cNvSpPr/>
          <p:nvPr/>
        </p:nvSpPr>
        <p:spPr>
          <a:xfrm>
            <a:off x="4507832" y="2654077"/>
            <a:ext cx="171961" cy="9435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43561"/>
                </a:lnTo>
                <a:lnTo>
                  <a:pt x="171961" y="943561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reeform 27"/>
          <p:cNvSpPr/>
          <p:nvPr/>
        </p:nvSpPr>
        <p:spPr>
          <a:xfrm>
            <a:off x="4507832" y="2654077"/>
            <a:ext cx="171961" cy="37097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0972"/>
                </a:lnTo>
                <a:lnTo>
                  <a:pt x="171961" y="370972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Freeform 29"/>
          <p:cNvSpPr/>
          <p:nvPr/>
        </p:nvSpPr>
        <p:spPr>
          <a:xfrm>
            <a:off x="3192065" y="2654077"/>
            <a:ext cx="171961" cy="20887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088737"/>
                </a:lnTo>
                <a:lnTo>
                  <a:pt x="171961" y="2088737"/>
                </a:lnTo>
              </a:path>
            </a:pathLst>
          </a:custGeom>
          <a:noFill/>
          <a:ln w="12700"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Freeform 30"/>
          <p:cNvSpPr/>
          <p:nvPr/>
        </p:nvSpPr>
        <p:spPr>
          <a:xfrm>
            <a:off x="3192065" y="2654077"/>
            <a:ext cx="171961" cy="15161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16149"/>
                </a:lnTo>
                <a:lnTo>
                  <a:pt x="171961" y="1516149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Freeform 31"/>
          <p:cNvSpPr/>
          <p:nvPr/>
        </p:nvSpPr>
        <p:spPr>
          <a:xfrm>
            <a:off x="3192065" y="2654077"/>
            <a:ext cx="171961" cy="9435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43561"/>
                </a:lnTo>
                <a:lnTo>
                  <a:pt x="171961" y="943561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Freeform 32"/>
          <p:cNvSpPr/>
          <p:nvPr/>
        </p:nvSpPr>
        <p:spPr>
          <a:xfrm>
            <a:off x="3192065" y="2654077"/>
            <a:ext cx="171961" cy="37097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0972"/>
                </a:lnTo>
                <a:lnTo>
                  <a:pt x="171961" y="370972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Freeform 34"/>
          <p:cNvSpPr/>
          <p:nvPr/>
        </p:nvSpPr>
        <p:spPr>
          <a:xfrm>
            <a:off x="1876296" y="2632003"/>
            <a:ext cx="171961" cy="32339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233914"/>
                </a:lnTo>
                <a:lnTo>
                  <a:pt x="171961" y="3233914"/>
                </a:lnTo>
              </a:path>
            </a:pathLst>
          </a:custGeom>
          <a:noFill/>
          <a:ln w="12700"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Freeform 35"/>
          <p:cNvSpPr/>
          <p:nvPr/>
        </p:nvSpPr>
        <p:spPr>
          <a:xfrm>
            <a:off x="1876297" y="2654077"/>
            <a:ext cx="171961" cy="26613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61325"/>
                </a:lnTo>
                <a:lnTo>
                  <a:pt x="171961" y="2661325"/>
                </a:lnTo>
              </a:path>
            </a:pathLst>
          </a:custGeom>
          <a:noFill/>
          <a:ln w="12700"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Freeform 36"/>
          <p:cNvSpPr/>
          <p:nvPr/>
        </p:nvSpPr>
        <p:spPr>
          <a:xfrm>
            <a:off x="1876297" y="2654077"/>
            <a:ext cx="171961" cy="20887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088737"/>
                </a:lnTo>
                <a:lnTo>
                  <a:pt x="171961" y="2088737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Freeform 37"/>
          <p:cNvSpPr/>
          <p:nvPr/>
        </p:nvSpPr>
        <p:spPr>
          <a:xfrm>
            <a:off x="1876297" y="2654077"/>
            <a:ext cx="171961" cy="15161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16149"/>
                </a:lnTo>
                <a:lnTo>
                  <a:pt x="171961" y="1516149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Freeform 38"/>
          <p:cNvSpPr/>
          <p:nvPr/>
        </p:nvSpPr>
        <p:spPr>
          <a:xfrm>
            <a:off x="1876297" y="2654077"/>
            <a:ext cx="171961" cy="9435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43561"/>
                </a:lnTo>
                <a:lnTo>
                  <a:pt x="171961" y="943561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Freeform 39"/>
          <p:cNvSpPr/>
          <p:nvPr/>
        </p:nvSpPr>
        <p:spPr>
          <a:xfrm>
            <a:off x="1876297" y="2654077"/>
            <a:ext cx="171961" cy="37097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0972"/>
                </a:lnTo>
                <a:lnTo>
                  <a:pt x="171961" y="370972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Freeform 41"/>
          <p:cNvSpPr/>
          <p:nvPr/>
        </p:nvSpPr>
        <p:spPr>
          <a:xfrm>
            <a:off x="551973" y="2652007"/>
            <a:ext cx="171961" cy="26613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61325"/>
                </a:lnTo>
                <a:lnTo>
                  <a:pt x="171961" y="2661325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" name="Freeform 42"/>
          <p:cNvSpPr/>
          <p:nvPr/>
        </p:nvSpPr>
        <p:spPr>
          <a:xfrm>
            <a:off x="560529" y="2654077"/>
            <a:ext cx="171961" cy="20887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088737"/>
                </a:lnTo>
                <a:lnTo>
                  <a:pt x="171961" y="2088737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Freeform 43"/>
          <p:cNvSpPr/>
          <p:nvPr/>
        </p:nvSpPr>
        <p:spPr>
          <a:xfrm>
            <a:off x="560529" y="2654077"/>
            <a:ext cx="171961" cy="15161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16149"/>
                </a:lnTo>
                <a:lnTo>
                  <a:pt x="171961" y="1516149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5" name="Freeform 44"/>
          <p:cNvSpPr/>
          <p:nvPr/>
        </p:nvSpPr>
        <p:spPr>
          <a:xfrm>
            <a:off x="560529" y="2654077"/>
            <a:ext cx="171961" cy="9435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43561"/>
                </a:lnTo>
                <a:lnTo>
                  <a:pt x="171961" y="943561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6" name="Freeform 45"/>
          <p:cNvSpPr/>
          <p:nvPr/>
        </p:nvSpPr>
        <p:spPr>
          <a:xfrm>
            <a:off x="560529" y="2654077"/>
            <a:ext cx="171961" cy="37097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0972"/>
                </a:lnTo>
                <a:lnTo>
                  <a:pt x="171961" y="370972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0" name="Freeform 49"/>
          <p:cNvSpPr/>
          <p:nvPr/>
        </p:nvSpPr>
        <p:spPr>
          <a:xfrm>
            <a:off x="3578540" y="835050"/>
            <a:ext cx="2757053" cy="700551"/>
          </a:xfrm>
          <a:custGeom>
            <a:avLst/>
            <a:gdLst>
              <a:gd name="connsiteX0" fmla="*/ 0 w 2757053"/>
              <a:gd name="connsiteY0" fmla="*/ 0 h 403231"/>
              <a:gd name="connsiteX1" fmla="*/ 2757053 w 2757053"/>
              <a:gd name="connsiteY1" fmla="*/ 0 h 403231"/>
              <a:gd name="connsiteX2" fmla="*/ 2757053 w 2757053"/>
              <a:gd name="connsiteY2" fmla="*/ 403231 h 403231"/>
              <a:gd name="connsiteX3" fmla="*/ 0 w 2757053"/>
              <a:gd name="connsiteY3" fmla="*/ 403231 h 403231"/>
              <a:gd name="connsiteX4" fmla="*/ 0 w 2757053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7053" h="403231">
                <a:moveTo>
                  <a:pt x="0" y="0"/>
                </a:moveTo>
                <a:lnTo>
                  <a:pt x="2757053" y="0"/>
                </a:lnTo>
                <a:lnTo>
                  <a:pt x="2757053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28575" cmpd="dbl"/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Secretary </a:t>
            </a:r>
            <a:br>
              <a:rPr lang="en-US" sz="12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Policy, Management and Budget/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Chief Financial Officer</a:t>
            </a:r>
            <a:endPara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445888" y="2018085"/>
            <a:ext cx="1146410" cy="635992"/>
          </a:xfrm>
          <a:custGeom>
            <a:avLst/>
            <a:gdLst>
              <a:gd name="connsiteX0" fmla="*/ 0 w 1146410"/>
              <a:gd name="connsiteY0" fmla="*/ 0 h 635992"/>
              <a:gd name="connsiteX1" fmla="*/ 1146410 w 1146410"/>
              <a:gd name="connsiteY1" fmla="*/ 0 h 635992"/>
              <a:gd name="connsiteX2" fmla="*/ 1146410 w 1146410"/>
              <a:gd name="connsiteY2" fmla="*/ 635992 h 635992"/>
              <a:gd name="connsiteX3" fmla="*/ 0 w 1146410"/>
              <a:gd name="connsiteY3" fmla="*/ 635992 h 635992"/>
              <a:gd name="connsiteX4" fmla="*/ 0 w 1146410"/>
              <a:gd name="connsiteY4" fmla="*/ 0 h 63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6410" h="635992">
                <a:moveTo>
                  <a:pt x="0" y="0"/>
                </a:moveTo>
                <a:lnTo>
                  <a:pt x="1146410" y="0"/>
                </a:lnTo>
                <a:lnTo>
                  <a:pt x="1146410" y="635992"/>
                </a:lnTo>
                <a:lnTo>
                  <a:pt x="0" y="635992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Deputy Assistant Secretary Policy and International Affairs</a:t>
            </a:r>
            <a:endParaRPr lang="en-US" sz="800" kern="1200" dirty="0"/>
          </a:p>
        </p:txBody>
      </p:sp>
      <p:sp>
        <p:nvSpPr>
          <p:cNvPr id="52" name="Freeform 51"/>
          <p:cNvSpPr/>
          <p:nvPr/>
        </p:nvSpPr>
        <p:spPr>
          <a:xfrm>
            <a:off x="732491" y="2791912"/>
            <a:ext cx="881106" cy="466384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Environmental Policy </a:t>
            </a:r>
            <a:r>
              <a:rPr lang="en-US" sz="800" dirty="0" smtClean="0"/>
              <a:t>and </a:t>
            </a:r>
            <a:r>
              <a:rPr lang="en-US" sz="800" kern="1200" dirty="0" smtClean="0"/>
              <a:t>Compliance</a:t>
            </a:r>
            <a:endParaRPr lang="en-US" sz="800" kern="1200" dirty="0"/>
          </a:p>
        </p:txBody>
      </p:sp>
      <p:sp>
        <p:nvSpPr>
          <p:cNvPr id="53" name="Freeform 52"/>
          <p:cNvSpPr/>
          <p:nvPr/>
        </p:nvSpPr>
        <p:spPr>
          <a:xfrm>
            <a:off x="732491" y="3396023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/>
              <a:t>Office of International </a:t>
            </a:r>
            <a:r>
              <a:rPr lang="en-US" sz="800" kern="1200" dirty="0" smtClean="0"/>
              <a:t>Affairs</a:t>
            </a:r>
            <a:endParaRPr lang="en-US" sz="800" kern="1200" dirty="0"/>
          </a:p>
        </p:txBody>
      </p:sp>
      <p:sp>
        <p:nvSpPr>
          <p:cNvPr id="54" name="Freeform 53"/>
          <p:cNvSpPr/>
          <p:nvPr/>
        </p:nvSpPr>
        <p:spPr>
          <a:xfrm>
            <a:off x="732491" y="3968611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/>
              <a:t>Office of Native Hawaiian Relations</a:t>
            </a:r>
          </a:p>
        </p:txBody>
      </p:sp>
      <p:sp>
        <p:nvSpPr>
          <p:cNvPr id="55" name="Freeform 54"/>
          <p:cNvSpPr/>
          <p:nvPr/>
        </p:nvSpPr>
        <p:spPr>
          <a:xfrm>
            <a:off x="732491" y="4541199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/>
              <a:t>Office of Restoration and Damage Assessment</a:t>
            </a:r>
            <a:endParaRPr lang="en-US" sz="800" dirty="0"/>
          </a:p>
        </p:txBody>
      </p:sp>
      <p:sp>
        <p:nvSpPr>
          <p:cNvPr id="56" name="Freeform 55"/>
          <p:cNvSpPr/>
          <p:nvPr/>
        </p:nvSpPr>
        <p:spPr>
          <a:xfrm>
            <a:off x="732491" y="5113788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/>
              <a:t>Office of Policy </a:t>
            </a:r>
            <a:r>
              <a:rPr lang="en-US" sz="800" kern="1200" dirty="0" smtClean="0"/>
              <a:t>Analysis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kern="1200" dirty="0"/>
          </a:p>
        </p:txBody>
      </p:sp>
      <p:sp>
        <p:nvSpPr>
          <p:cNvPr id="57" name="Freeform 56"/>
          <p:cNvSpPr/>
          <p:nvPr/>
        </p:nvSpPr>
        <p:spPr>
          <a:xfrm>
            <a:off x="1675477" y="2018085"/>
            <a:ext cx="1232589" cy="635992"/>
          </a:xfrm>
          <a:custGeom>
            <a:avLst/>
            <a:gdLst>
              <a:gd name="connsiteX0" fmla="*/ 0 w 1146410"/>
              <a:gd name="connsiteY0" fmla="*/ 0 h 635992"/>
              <a:gd name="connsiteX1" fmla="*/ 1146410 w 1146410"/>
              <a:gd name="connsiteY1" fmla="*/ 0 h 635992"/>
              <a:gd name="connsiteX2" fmla="*/ 1146410 w 1146410"/>
              <a:gd name="connsiteY2" fmla="*/ 635992 h 635992"/>
              <a:gd name="connsiteX3" fmla="*/ 0 w 1146410"/>
              <a:gd name="connsiteY3" fmla="*/ 635992 h 635992"/>
              <a:gd name="connsiteX4" fmla="*/ 0 w 1146410"/>
              <a:gd name="connsiteY4" fmla="*/ 0 h 63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6410" h="635992">
                <a:moveTo>
                  <a:pt x="0" y="0"/>
                </a:moveTo>
                <a:lnTo>
                  <a:pt x="1146410" y="0"/>
                </a:lnTo>
                <a:lnTo>
                  <a:pt x="1146410" y="635992"/>
                </a:lnTo>
                <a:lnTo>
                  <a:pt x="0" y="635992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Deputy Assistant Secretary Budget, Finance, Performance and Acquisition</a:t>
            </a:r>
            <a:endParaRPr lang="en-US" sz="800" kern="1200" dirty="0"/>
          </a:p>
        </p:txBody>
      </p:sp>
      <p:sp>
        <p:nvSpPr>
          <p:cNvPr id="58" name="Freeform 57"/>
          <p:cNvSpPr/>
          <p:nvPr/>
        </p:nvSpPr>
        <p:spPr>
          <a:xfrm>
            <a:off x="2048259" y="2823434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/>
              <a:t>Office of Budget</a:t>
            </a:r>
            <a:endParaRPr lang="en-US" sz="800" kern="1200" dirty="0"/>
          </a:p>
        </p:txBody>
      </p:sp>
      <p:sp>
        <p:nvSpPr>
          <p:cNvPr id="59" name="Freeform 58"/>
          <p:cNvSpPr/>
          <p:nvPr/>
        </p:nvSpPr>
        <p:spPr>
          <a:xfrm>
            <a:off x="2048259" y="3396023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/>
              <a:t>Office of Financial </a:t>
            </a:r>
            <a:r>
              <a:rPr lang="en-US" sz="800" kern="1200" dirty="0" smtClean="0"/>
              <a:t>Management</a:t>
            </a:r>
            <a:endParaRPr lang="en-US" sz="800" kern="1200" dirty="0"/>
          </a:p>
        </p:txBody>
      </p:sp>
      <p:sp>
        <p:nvSpPr>
          <p:cNvPr id="60" name="Freeform 59"/>
          <p:cNvSpPr/>
          <p:nvPr/>
        </p:nvSpPr>
        <p:spPr>
          <a:xfrm>
            <a:off x="2048259" y="3968611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 smtClean="0"/>
              <a:t>Office of Planning and</a:t>
            </a:r>
            <a:r>
              <a:rPr lang="en-US" sz="700" kern="1200" dirty="0" smtClean="0"/>
              <a:t> Performance</a:t>
            </a:r>
            <a:br>
              <a:rPr lang="en-US" sz="700" kern="1200" dirty="0" smtClean="0"/>
            </a:br>
            <a:r>
              <a:rPr lang="en-US" sz="700" kern="1200" dirty="0" smtClean="0"/>
              <a:t>Management</a:t>
            </a:r>
            <a:endParaRPr lang="en-US" sz="700" kern="1200" dirty="0"/>
          </a:p>
        </p:txBody>
      </p:sp>
      <p:sp>
        <p:nvSpPr>
          <p:cNvPr id="61" name="Freeform 60"/>
          <p:cNvSpPr/>
          <p:nvPr/>
        </p:nvSpPr>
        <p:spPr>
          <a:xfrm>
            <a:off x="2048259" y="4541199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kern="1200" dirty="0" smtClean="0"/>
              <a:t>Business Integration Office </a:t>
            </a:r>
            <a:endParaRPr lang="en-US" sz="750" kern="1200" dirty="0"/>
          </a:p>
        </p:txBody>
      </p:sp>
      <p:sp>
        <p:nvSpPr>
          <p:cNvPr id="62" name="Freeform 61"/>
          <p:cNvSpPr/>
          <p:nvPr/>
        </p:nvSpPr>
        <p:spPr>
          <a:xfrm>
            <a:off x="2048259" y="5113788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 smtClean="0"/>
              <a:t>Office of </a:t>
            </a:r>
            <a:r>
              <a:rPr lang="en-US" sz="750" kern="1200" dirty="0" smtClean="0"/>
              <a:t>Acquisition and Property Management*</a:t>
            </a:r>
            <a:endParaRPr lang="en-US" sz="750" kern="1200" dirty="0"/>
          </a:p>
        </p:txBody>
      </p:sp>
      <p:sp>
        <p:nvSpPr>
          <p:cNvPr id="63" name="Freeform 62"/>
          <p:cNvSpPr/>
          <p:nvPr/>
        </p:nvSpPr>
        <p:spPr>
          <a:xfrm>
            <a:off x="2048259" y="5686376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kern="1200" dirty="0" smtClean="0"/>
              <a:t>Office of Small and Disadvantaged Business Utilization</a:t>
            </a:r>
            <a:r>
              <a:rPr lang="en-US" sz="700" dirty="0" smtClean="0"/>
              <a:t>***</a:t>
            </a:r>
            <a:endParaRPr lang="en-US" sz="700" kern="1200" dirty="0"/>
          </a:p>
        </p:txBody>
      </p:sp>
      <p:sp>
        <p:nvSpPr>
          <p:cNvPr id="64" name="Freeform 63"/>
          <p:cNvSpPr/>
          <p:nvPr/>
        </p:nvSpPr>
        <p:spPr>
          <a:xfrm>
            <a:off x="3077424" y="2018085"/>
            <a:ext cx="1146410" cy="635992"/>
          </a:xfrm>
          <a:custGeom>
            <a:avLst/>
            <a:gdLst>
              <a:gd name="connsiteX0" fmla="*/ 0 w 1146410"/>
              <a:gd name="connsiteY0" fmla="*/ 0 h 635992"/>
              <a:gd name="connsiteX1" fmla="*/ 1146410 w 1146410"/>
              <a:gd name="connsiteY1" fmla="*/ 0 h 635992"/>
              <a:gd name="connsiteX2" fmla="*/ 1146410 w 1146410"/>
              <a:gd name="connsiteY2" fmla="*/ 635992 h 635992"/>
              <a:gd name="connsiteX3" fmla="*/ 0 w 1146410"/>
              <a:gd name="connsiteY3" fmla="*/ 635992 h 635992"/>
              <a:gd name="connsiteX4" fmla="*/ 0 w 1146410"/>
              <a:gd name="connsiteY4" fmla="*/ 0 h 63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6410" h="635992">
                <a:moveTo>
                  <a:pt x="0" y="0"/>
                </a:moveTo>
                <a:lnTo>
                  <a:pt x="1146410" y="0"/>
                </a:lnTo>
                <a:lnTo>
                  <a:pt x="1146410" y="635992"/>
                </a:lnTo>
                <a:lnTo>
                  <a:pt x="0" y="635992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Deputy Assistant Secretary Human Capital and Diversity</a:t>
            </a:r>
            <a:endParaRPr lang="en-US" sz="800" kern="1200" dirty="0"/>
          </a:p>
        </p:txBody>
      </p:sp>
      <p:sp>
        <p:nvSpPr>
          <p:cNvPr id="65" name="Freeform 64"/>
          <p:cNvSpPr/>
          <p:nvPr/>
        </p:nvSpPr>
        <p:spPr>
          <a:xfrm>
            <a:off x="3364026" y="2823434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/>
              <a:t>Office of Human </a:t>
            </a:r>
            <a:r>
              <a:rPr lang="en-US" sz="800" kern="1200" dirty="0" smtClean="0"/>
              <a:t>Resources</a:t>
            </a:r>
            <a:endParaRPr lang="en-US" sz="800" kern="1200" dirty="0"/>
          </a:p>
        </p:txBody>
      </p:sp>
      <p:sp>
        <p:nvSpPr>
          <p:cNvPr id="66" name="Freeform 65"/>
          <p:cNvSpPr/>
          <p:nvPr/>
        </p:nvSpPr>
        <p:spPr>
          <a:xfrm>
            <a:off x="3364026" y="3396023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Occupational Safety and Health</a:t>
            </a:r>
            <a:endParaRPr lang="en-US" sz="800" kern="1200" dirty="0"/>
          </a:p>
        </p:txBody>
      </p:sp>
      <p:sp>
        <p:nvSpPr>
          <p:cNvPr id="67" name="Freeform 66"/>
          <p:cNvSpPr/>
          <p:nvPr/>
        </p:nvSpPr>
        <p:spPr>
          <a:xfrm>
            <a:off x="3364026" y="3968611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kern="1200" dirty="0" smtClean="0"/>
              <a:t>Office of Strategic Employee and Organizational Development</a:t>
            </a:r>
            <a:endParaRPr lang="en-US" sz="700" kern="1200" dirty="0"/>
          </a:p>
        </p:txBody>
      </p:sp>
      <p:sp>
        <p:nvSpPr>
          <p:cNvPr id="68" name="Freeform 67"/>
          <p:cNvSpPr/>
          <p:nvPr/>
        </p:nvSpPr>
        <p:spPr>
          <a:xfrm>
            <a:off x="3367597" y="4521976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Civil Rights**</a:t>
            </a:r>
            <a:endParaRPr lang="en-US" sz="800" kern="1200" dirty="0"/>
          </a:p>
        </p:txBody>
      </p:sp>
      <p:sp>
        <p:nvSpPr>
          <p:cNvPr id="69" name="Freeform 68"/>
          <p:cNvSpPr/>
          <p:nvPr/>
        </p:nvSpPr>
        <p:spPr>
          <a:xfrm>
            <a:off x="4393191" y="2018085"/>
            <a:ext cx="1146410" cy="635992"/>
          </a:xfrm>
          <a:custGeom>
            <a:avLst/>
            <a:gdLst>
              <a:gd name="connsiteX0" fmla="*/ 0 w 1146410"/>
              <a:gd name="connsiteY0" fmla="*/ 0 h 635992"/>
              <a:gd name="connsiteX1" fmla="*/ 1146410 w 1146410"/>
              <a:gd name="connsiteY1" fmla="*/ 0 h 635992"/>
              <a:gd name="connsiteX2" fmla="*/ 1146410 w 1146410"/>
              <a:gd name="connsiteY2" fmla="*/ 635992 h 635992"/>
              <a:gd name="connsiteX3" fmla="*/ 0 w 1146410"/>
              <a:gd name="connsiteY3" fmla="*/ 635992 h 635992"/>
              <a:gd name="connsiteX4" fmla="*/ 0 w 1146410"/>
              <a:gd name="connsiteY4" fmla="*/ 0 h 63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6410" h="635992">
                <a:moveTo>
                  <a:pt x="0" y="0"/>
                </a:moveTo>
                <a:lnTo>
                  <a:pt x="1146410" y="0"/>
                </a:lnTo>
                <a:lnTo>
                  <a:pt x="1146410" y="635992"/>
                </a:lnTo>
                <a:lnTo>
                  <a:pt x="0" y="635992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Deputy Assistant Secretary Technology, Information and Business Services</a:t>
            </a:r>
            <a:endParaRPr lang="en-US" sz="800" kern="1200" dirty="0"/>
          </a:p>
        </p:txBody>
      </p:sp>
      <p:sp>
        <p:nvSpPr>
          <p:cNvPr id="70" name="Freeform 69"/>
          <p:cNvSpPr/>
          <p:nvPr/>
        </p:nvSpPr>
        <p:spPr>
          <a:xfrm>
            <a:off x="4679794" y="2823434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kern="1200" dirty="0" smtClean="0"/>
              <a:t>Office of Collaborative Action and Dispute Resolution</a:t>
            </a:r>
            <a:endParaRPr lang="en-US" sz="750" kern="1200" dirty="0"/>
          </a:p>
        </p:txBody>
      </p:sp>
      <p:sp>
        <p:nvSpPr>
          <p:cNvPr id="72" name="Freeform 71"/>
          <p:cNvSpPr/>
          <p:nvPr/>
        </p:nvSpPr>
        <p:spPr>
          <a:xfrm>
            <a:off x="4661597" y="3409739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Valuation Services</a:t>
            </a:r>
            <a:endParaRPr lang="en-US" sz="800" kern="1200" dirty="0"/>
          </a:p>
        </p:txBody>
      </p:sp>
      <p:sp>
        <p:nvSpPr>
          <p:cNvPr id="73" name="Freeform 72"/>
          <p:cNvSpPr/>
          <p:nvPr/>
        </p:nvSpPr>
        <p:spPr>
          <a:xfrm>
            <a:off x="4661597" y="3973619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Interior Business Center</a:t>
            </a:r>
            <a:endParaRPr lang="en-US" sz="800" kern="1200" dirty="0"/>
          </a:p>
        </p:txBody>
      </p:sp>
      <p:sp>
        <p:nvSpPr>
          <p:cNvPr id="74" name="Freeform 73"/>
          <p:cNvSpPr/>
          <p:nvPr/>
        </p:nvSpPr>
        <p:spPr>
          <a:xfrm>
            <a:off x="4661597" y="4552739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Hearings and Appeals</a:t>
            </a:r>
            <a:endParaRPr lang="en-US" sz="800" kern="1200" dirty="0"/>
          </a:p>
        </p:txBody>
      </p:sp>
      <p:sp>
        <p:nvSpPr>
          <p:cNvPr id="75" name="Freeform 74"/>
          <p:cNvSpPr/>
          <p:nvPr/>
        </p:nvSpPr>
        <p:spPr>
          <a:xfrm>
            <a:off x="4679794" y="5111717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the Chief Information Officer**</a:t>
            </a:r>
            <a:endParaRPr lang="en-US" sz="800" kern="1200" dirty="0"/>
          </a:p>
        </p:txBody>
      </p:sp>
      <p:sp>
        <p:nvSpPr>
          <p:cNvPr id="76" name="Freeform 75"/>
          <p:cNvSpPr/>
          <p:nvPr/>
        </p:nvSpPr>
        <p:spPr>
          <a:xfrm>
            <a:off x="5807099" y="2031087"/>
            <a:ext cx="1321572" cy="635992"/>
          </a:xfrm>
          <a:custGeom>
            <a:avLst/>
            <a:gdLst>
              <a:gd name="connsiteX0" fmla="*/ 0 w 1146410"/>
              <a:gd name="connsiteY0" fmla="*/ 0 h 635992"/>
              <a:gd name="connsiteX1" fmla="*/ 1146410 w 1146410"/>
              <a:gd name="connsiteY1" fmla="*/ 0 h 635992"/>
              <a:gd name="connsiteX2" fmla="*/ 1146410 w 1146410"/>
              <a:gd name="connsiteY2" fmla="*/ 635992 h 635992"/>
              <a:gd name="connsiteX3" fmla="*/ 0 w 1146410"/>
              <a:gd name="connsiteY3" fmla="*/ 635992 h 635992"/>
              <a:gd name="connsiteX4" fmla="*/ 0 w 1146410"/>
              <a:gd name="connsiteY4" fmla="*/ 0 h 63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6410" h="635992">
                <a:moveTo>
                  <a:pt x="0" y="0"/>
                </a:moveTo>
                <a:lnTo>
                  <a:pt x="1146410" y="0"/>
                </a:lnTo>
                <a:lnTo>
                  <a:pt x="1146410" y="635992"/>
                </a:lnTo>
                <a:lnTo>
                  <a:pt x="0" y="635992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Deputy Assistant Secretary  P</a:t>
            </a:r>
            <a:r>
              <a:rPr lang="en-US" sz="800" dirty="0" smtClean="0"/>
              <a:t>ublic Safety,  Resource Protection, and Emergency Services</a:t>
            </a:r>
            <a:endParaRPr lang="en-US" sz="800" kern="1200" dirty="0"/>
          </a:p>
        </p:txBody>
      </p:sp>
      <p:sp>
        <p:nvSpPr>
          <p:cNvPr id="77" name="Freeform 76"/>
          <p:cNvSpPr/>
          <p:nvPr/>
        </p:nvSpPr>
        <p:spPr>
          <a:xfrm>
            <a:off x="6110015" y="2855379"/>
            <a:ext cx="1018656" cy="387100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Emergency</a:t>
            </a:r>
            <a:br>
              <a:rPr lang="en-US" sz="800" kern="1200" dirty="0" smtClean="0"/>
            </a:br>
            <a:r>
              <a:rPr lang="en-US" sz="800" kern="1200" dirty="0" smtClean="0"/>
              <a:t>Management</a:t>
            </a:r>
            <a:endParaRPr lang="en-US" sz="800" kern="1200" dirty="0"/>
          </a:p>
        </p:txBody>
      </p:sp>
      <p:sp>
        <p:nvSpPr>
          <p:cNvPr id="78" name="Freeform 77"/>
          <p:cNvSpPr/>
          <p:nvPr/>
        </p:nvSpPr>
        <p:spPr>
          <a:xfrm>
            <a:off x="6320583" y="3396021"/>
            <a:ext cx="766017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/>
            <a:r>
              <a:rPr lang="en-US" sz="800" dirty="0"/>
              <a:t>Federal Executive Board of Minnesota</a:t>
            </a:r>
          </a:p>
        </p:txBody>
      </p:sp>
      <p:sp>
        <p:nvSpPr>
          <p:cNvPr id="79" name="Freeform 78"/>
          <p:cNvSpPr/>
          <p:nvPr/>
        </p:nvSpPr>
        <p:spPr>
          <a:xfrm>
            <a:off x="6124032" y="3947963"/>
            <a:ext cx="962568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Law Enforcement and Security</a:t>
            </a:r>
            <a:endParaRPr lang="en-US" sz="800" kern="1200" dirty="0"/>
          </a:p>
        </p:txBody>
      </p:sp>
      <p:sp>
        <p:nvSpPr>
          <p:cNvPr id="83" name="Freeform 82"/>
          <p:cNvSpPr/>
          <p:nvPr/>
        </p:nvSpPr>
        <p:spPr>
          <a:xfrm>
            <a:off x="7391400" y="2031087"/>
            <a:ext cx="1274023" cy="635992"/>
          </a:xfrm>
          <a:custGeom>
            <a:avLst/>
            <a:gdLst>
              <a:gd name="connsiteX0" fmla="*/ 0 w 1146410"/>
              <a:gd name="connsiteY0" fmla="*/ 0 h 635992"/>
              <a:gd name="connsiteX1" fmla="*/ 1146410 w 1146410"/>
              <a:gd name="connsiteY1" fmla="*/ 0 h 635992"/>
              <a:gd name="connsiteX2" fmla="*/ 1146410 w 1146410"/>
              <a:gd name="connsiteY2" fmla="*/ 635992 h 635992"/>
              <a:gd name="connsiteX3" fmla="*/ 0 w 1146410"/>
              <a:gd name="connsiteY3" fmla="*/ 635992 h 635992"/>
              <a:gd name="connsiteX4" fmla="*/ 0 w 1146410"/>
              <a:gd name="connsiteY4" fmla="*/ 0 h 63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6410" h="635992">
                <a:moveTo>
                  <a:pt x="0" y="0"/>
                </a:moveTo>
                <a:lnTo>
                  <a:pt x="1146410" y="0"/>
                </a:lnTo>
                <a:lnTo>
                  <a:pt x="1146410" y="635992"/>
                </a:lnTo>
                <a:lnTo>
                  <a:pt x="0" y="635992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Deputy Assistant Secretary  Natural Resources Revenue Management</a:t>
            </a:r>
            <a:endParaRPr lang="en-US" sz="800" kern="1200" dirty="0"/>
          </a:p>
        </p:txBody>
      </p:sp>
      <p:sp>
        <p:nvSpPr>
          <p:cNvPr id="84" name="Freeform 83"/>
          <p:cNvSpPr/>
          <p:nvPr/>
        </p:nvSpPr>
        <p:spPr>
          <a:xfrm>
            <a:off x="7467601" y="2855378"/>
            <a:ext cx="1197822" cy="49742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Office of Natural Resources Revenue</a:t>
            </a:r>
            <a:endParaRPr lang="en-US" sz="800" kern="1200" dirty="0"/>
          </a:p>
        </p:txBody>
      </p:sp>
      <p:sp>
        <p:nvSpPr>
          <p:cNvPr id="85" name="Freeform 84"/>
          <p:cNvSpPr/>
          <p:nvPr/>
        </p:nvSpPr>
        <p:spPr>
          <a:xfrm>
            <a:off x="2293421" y="970348"/>
            <a:ext cx="1038081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Chief of Staff</a:t>
            </a:r>
            <a:endParaRPr lang="en-US" sz="11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3340797" y="1171964"/>
            <a:ext cx="237744" cy="0"/>
          </a:xfrm>
          <a:prstGeom prst="line">
            <a:avLst/>
          </a:pr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cxnSp>
      <p:sp>
        <p:nvSpPr>
          <p:cNvPr id="87" name="Freeform 86"/>
          <p:cNvSpPr/>
          <p:nvPr/>
        </p:nvSpPr>
        <p:spPr>
          <a:xfrm>
            <a:off x="6110016" y="4600848"/>
            <a:ext cx="976584" cy="372430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kern="1200" dirty="0" smtClean="0"/>
              <a:t>Office of </a:t>
            </a:r>
            <a:r>
              <a:rPr lang="en-US" sz="750" kern="1200" dirty="0" err="1" smtClean="0"/>
              <a:t>Wildland</a:t>
            </a:r>
            <a:r>
              <a:rPr lang="en-US" sz="750" kern="1200" dirty="0" smtClean="0"/>
              <a:t> Fire</a:t>
            </a:r>
            <a:endParaRPr lang="en-US" sz="750" kern="1200" dirty="0"/>
          </a:p>
        </p:txBody>
      </p:sp>
      <p:sp>
        <p:nvSpPr>
          <p:cNvPr id="9" name="Rectangle 8"/>
          <p:cNvSpPr/>
          <p:nvPr/>
        </p:nvSpPr>
        <p:spPr>
          <a:xfrm>
            <a:off x="4663246" y="5617708"/>
            <a:ext cx="897653" cy="52163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Office of Facilities and Administrative Services </a:t>
            </a:r>
            <a:endParaRPr lang="en-US" sz="800" dirty="0"/>
          </a:p>
        </p:txBody>
      </p:sp>
      <p:sp>
        <p:nvSpPr>
          <p:cNvPr id="96" name="Rectangle 95"/>
          <p:cNvSpPr/>
          <p:nvPr/>
        </p:nvSpPr>
        <p:spPr>
          <a:xfrm>
            <a:off x="6110015" y="5113788"/>
            <a:ext cx="976585" cy="40323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Office of Aviation Services</a:t>
            </a:r>
            <a:endParaRPr lang="en-US" sz="800" dirty="0"/>
          </a:p>
        </p:txBody>
      </p:sp>
      <p:sp>
        <p:nvSpPr>
          <p:cNvPr id="99" name="Rectangle 98"/>
          <p:cNvSpPr/>
          <p:nvPr/>
        </p:nvSpPr>
        <p:spPr>
          <a:xfrm>
            <a:off x="6130561" y="5686376"/>
            <a:ext cx="956039" cy="44150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Interagency Borderland Coordinator</a:t>
            </a:r>
            <a:endParaRPr lang="en-US" sz="800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5475752" y="59156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968047" y="1535601"/>
            <a:ext cx="0" cy="48248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061560" y="1846343"/>
            <a:ext cx="724424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061560" y="1846343"/>
            <a:ext cx="1650" cy="17174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293421" y="1846343"/>
            <a:ext cx="0" cy="17092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663315" y="1846343"/>
            <a:ext cx="0" cy="17174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943513" y="2667079"/>
            <a:ext cx="0" cy="324005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8305800" y="1834891"/>
            <a:ext cx="0" cy="18928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4509481" y="5328549"/>
            <a:ext cx="1" cy="55944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4507832" y="5876323"/>
            <a:ext cx="143133" cy="310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22307" y="3611354"/>
            <a:ext cx="982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22307" y="3242479"/>
            <a:ext cx="0" cy="368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943513" y="3048929"/>
            <a:ext cx="1665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943513" y="4191000"/>
            <a:ext cx="1805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950521" y="4794986"/>
            <a:ext cx="1665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943514" y="5323636"/>
            <a:ext cx="1665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99" idx="1"/>
          </p:cNvCxnSpPr>
          <p:nvPr/>
        </p:nvCxnSpPr>
        <p:spPr>
          <a:xfrm>
            <a:off x="5943514" y="5907130"/>
            <a:ext cx="18704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-6350" y="241151"/>
            <a:ext cx="16754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01/18/2017 #4057</a:t>
            </a: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Replaces 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11/13/15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#4038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558980" y="3204592"/>
            <a:ext cx="171961" cy="26613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61325"/>
                </a:lnTo>
                <a:lnTo>
                  <a:pt x="171961" y="2661325"/>
                </a:lnTo>
              </a:path>
            </a:pathLst>
          </a:custGeom>
          <a:noFill/>
          <a:ln w="12700"/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Freeform 88"/>
          <p:cNvSpPr/>
          <p:nvPr/>
        </p:nvSpPr>
        <p:spPr>
          <a:xfrm>
            <a:off x="739396" y="5630283"/>
            <a:ext cx="881106" cy="403231"/>
          </a:xfrm>
          <a:custGeom>
            <a:avLst/>
            <a:gdLst>
              <a:gd name="connsiteX0" fmla="*/ 0 w 806462"/>
              <a:gd name="connsiteY0" fmla="*/ 0 h 403231"/>
              <a:gd name="connsiteX1" fmla="*/ 806462 w 806462"/>
              <a:gd name="connsiteY1" fmla="*/ 0 h 403231"/>
              <a:gd name="connsiteX2" fmla="*/ 806462 w 806462"/>
              <a:gd name="connsiteY2" fmla="*/ 403231 h 403231"/>
              <a:gd name="connsiteX3" fmla="*/ 0 w 806462"/>
              <a:gd name="connsiteY3" fmla="*/ 403231 h 403231"/>
              <a:gd name="connsiteX4" fmla="*/ 0 w 806462"/>
              <a:gd name="connsiteY4" fmla="*/ 0 h 40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62" h="403231">
                <a:moveTo>
                  <a:pt x="0" y="0"/>
                </a:moveTo>
                <a:lnTo>
                  <a:pt x="806462" y="0"/>
                </a:lnTo>
                <a:lnTo>
                  <a:pt x="806462" y="403231"/>
                </a:lnTo>
                <a:lnTo>
                  <a:pt x="0" y="403231"/>
                </a:lnTo>
                <a:lnTo>
                  <a:pt x="0" y="0"/>
                </a:lnTo>
                <a:close/>
              </a:path>
            </a:pathLst>
          </a:custGeom>
          <a:ln w="12700"/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 smtClean="0"/>
              <a:t>National Invasive Species </a:t>
            </a:r>
            <a:r>
              <a:rPr lang="en-US" sz="800" dirty="0" smtClean="0"/>
              <a:t>Council</a:t>
            </a:r>
            <a:endParaRPr lang="en-US" sz="800" kern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327</Words>
  <Application>Microsoft Office PowerPoint</Application>
  <PresentationFormat>On-screen Show 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National Business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Fossett</dc:creator>
  <cp:lastModifiedBy>Feeney, Tim T</cp:lastModifiedBy>
  <cp:revision>88</cp:revision>
  <cp:lastPrinted>2015-11-02T20:42:42Z</cp:lastPrinted>
  <dcterms:created xsi:type="dcterms:W3CDTF">2011-08-10T14:30:51Z</dcterms:created>
  <dcterms:modified xsi:type="dcterms:W3CDTF">2017-01-19T18:56:12Z</dcterms:modified>
</cp:coreProperties>
</file>