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9" d="100"/>
          <a:sy n="119" d="100"/>
        </p:scale>
        <p:origin x="-40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112 DM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602B7-CBD9-4FDA-A74B-4E47818FECC1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80D33-5C1B-4C33-846D-EED9D15B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60200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112 DM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FE488-532E-4233-9E04-EF2B910FBF56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42F62-2034-4047-8F4A-7655D3D3F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96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112 DM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6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5DCD-9E4B-4783-94FC-CD8AE42AEC3B}" type="datetimeFigureOut">
              <a:rPr lang="en-US" smtClean="0"/>
              <a:pPr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449294" y="241151"/>
            <a:ext cx="8542305" cy="1130448"/>
            <a:chOff x="480060" y="280901"/>
            <a:chExt cx="6987540" cy="1206494"/>
          </a:xfrm>
        </p:grpSpPr>
        <p:pic>
          <p:nvPicPr>
            <p:cNvPr id="3" name="Picture 2" descr="http://www.icscorp.com/img/clients/DOI-Logo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" y="280901"/>
              <a:ext cx="1004358" cy="120649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1676400" y="280901"/>
              <a:ext cx="5791200" cy="6076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Assistant Secretary – Policy, Management and </a:t>
              </a:r>
              <a:r>
                <a:rPr lang="en-US" sz="2000" dirty="0" smtClean="0"/>
                <a:t>Budget            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112 DM 1</a:t>
              </a:r>
            </a:p>
            <a:p>
              <a:pPr algn="r"/>
              <a:r>
                <a:rPr lang="en-US" sz="11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100" dirty="0" smtClean="0">
                  <a:latin typeface="Times New Roman" pitchFamily="18" charset="0"/>
                  <a:cs typeface="Times New Roman" pitchFamily="18" charset="0"/>
                </a:rPr>
                <a:t>                                                                                5/30/12</a:t>
              </a:r>
              <a:endParaRPr lang="en-US" sz="11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52400" y="6150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*The </a:t>
            </a:r>
            <a:r>
              <a:rPr lang="en-US" sz="800" dirty="0"/>
              <a:t>Chief Procurement Officer reports to the Assistant Secretary - PMB and receives administrative support and guidance from the Deputy Assistant Secretary - Budget, Finance, </a:t>
            </a:r>
            <a:r>
              <a:rPr lang="en-US" sz="800" dirty="0" smtClean="0"/>
              <a:t>Performance and </a:t>
            </a:r>
            <a:r>
              <a:rPr lang="en-US" sz="800" dirty="0"/>
              <a:t>Acquisition.</a:t>
            </a:r>
          </a:p>
          <a:p>
            <a:r>
              <a:rPr lang="en-US" sz="800" dirty="0" smtClean="0"/>
              <a:t>**The Assistant Secretary – PMB is the Director of Small and Disadvantaged Business Utilization.  The Director, Office of Small and Disadvantaged Business Utilization reports to the Assistant Secretary -PMB with      administrative support and guidance provided by the Deputy Assistant  Secretary - Budget, Finance, Performance and Acquisition.</a:t>
            </a:r>
          </a:p>
          <a:p>
            <a:r>
              <a:rPr lang="en-US" sz="800" dirty="0" smtClean="0"/>
              <a:t>***Reports </a:t>
            </a:r>
            <a:r>
              <a:rPr lang="en-US" sz="800" dirty="0"/>
              <a:t>to the Secretary of the Interior and receives administrative support and guidance from the Assistant Secretary - PMB and Deputy </a:t>
            </a:r>
            <a:r>
              <a:rPr lang="en-US" sz="800" dirty="0" smtClean="0"/>
              <a:t>Assistant Secretaries -Human </a:t>
            </a:r>
            <a:r>
              <a:rPr lang="en-US" sz="800" dirty="0"/>
              <a:t>Capital and Diversity; and Technology, Information and Business Services respectively</a:t>
            </a:r>
            <a:r>
              <a:rPr lang="en-US" sz="800" dirty="0" smtClean="0"/>
              <a:t>.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117042" y="709779"/>
            <a:ext cx="8874557" cy="5321933"/>
            <a:chOff x="51491" y="863135"/>
            <a:chExt cx="8874557" cy="5321933"/>
          </a:xfrm>
        </p:grpSpPr>
        <p:sp>
          <p:nvSpPr>
            <p:cNvPr id="14" name="Freeform 13"/>
            <p:cNvSpPr/>
            <p:nvPr/>
          </p:nvSpPr>
          <p:spPr>
            <a:xfrm>
              <a:off x="8060738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4572000" y="1371600"/>
              <a:ext cx="3947302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57266"/>
                  </a:lnTo>
                  <a:lnTo>
                    <a:pt x="3947302" y="657266"/>
                  </a:lnTo>
                  <a:lnTo>
                    <a:pt x="3947302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6744971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4572000" y="1371600"/>
              <a:ext cx="2631535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57266"/>
                  </a:lnTo>
                  <a:lnTo>
                    <a:pt x="2631535" y="657266"/>
                  </a:lnTo>
                  <a:lnTo>
                    <a:pt x="2631535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5410200" y="2749539"/>
              <a:ext cx="190964" cy="20510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88737"/>
                  </a:lnTo>
                  <a:lnTo>
                    <a:pt x="171961" y="2088737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5410201" y="2749538"/>
              <a:ext cx="190964" cy="15161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16149"/>
                  </a:lnTo>
                  <a:lnTo>
                    <a:pt x="171961" y="1516149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5410201" y="2749538"/>
              <a:ext cx="190964" cy="943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43561"/>
                  </a:lnTo>
                  <a:lnTo>
                    <a:pt x="171961" y="943561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5410201" y="2749538"/>
              <a:ext cx="190964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4572000" y="1371600"/>
              <a:ext cx="1315767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57266"/>
                  </a:lnTo>
                  <a:lnTo>
                    <a:pt x="1315767" y="657266"/>
                  </a:lnTo>
                  <a:lnTo>
                    <a:pt x="1315767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4114800" y="2209800"/>
              <a:ext cx="170596" cy="273686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233914"/>
                  </a:lnTo>
                  <a:lnTo>
                    <a:pt x="171961" y="3233914"/>
                  </a:lnTo>
                </a:path>
              </a:pathLst>
            </a:custGeom>
            <a:noFill/>
            <a:ln w="12700">
              <a:prstDash val="dash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4113435" y="2749538"/>
              <a:ext cx="171961" cy="208873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88737"/>
                  </a:lnTo>
                  <a:lnTo>
                    <a:pt x="171961" y="2088737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Freeform 25"/>
            <p:cNvSpPr/>
            <p:nvPr/>
          </p:nvSpPr>
          <p:spPr>
            <a:xfrm>
              <a:off x="4113435" y="2749538"/>
              <a:ext cx="171961" cy="15161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16149"/>
                  </a:lnTo>
                  <a:lnTo>
                    <a:pt x="171961" y="1516149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4113435" y="2749538"/>
              <a:ext cx="171961" cy="943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43561"/>
                  </a:lnTo>
                  <a:lnTo>
                    <a:pt x="171961" y="943561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4113435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4526280" y="1814975"/>
              <a:ext cx="91440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Freeform 29"/>
            <p:cNvSpPr/>
            <p:nvPr/>
          </p:nvSpPr>
          <p:spPr>
            <a:xfrm>
              <a:off x="2797668" y="2749538"/>
              <a:ext cx="171961" cy="208873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88737"/>
                  </a:lnTo>
                  <a:lnTo>
                    <a:pt x="171961" y="2088737"/>
                  </a:lnTo>
                </a:path>
              </a:pathLst>
            </a:custGeom>
            <a:noFill/>
            <a:ln w="12700">
              <a:prstDash val="dash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2797668" y="2749538"/>
              <a:ext cx="171961" cy="15161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16149"/>
                  </a:lnTo>
                  <a:lnTo>
                    <a:pt x="171961" y="1516149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2797668" y="2749538"/>
              <a:ext cx="171961" cy="943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43561"/>
                  </a:lnTo>
                  <a:lnTo>
                    <a:pt x="171961" y="943561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2797668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3256232" y="1371600"/>
              <a:ext cx="1315767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315767" y="0"/>
                  </a:moveTo>
                  <a:lnTo>
                    <a:pt x="1315767" y="657266"/>
                  </a:lnTo>
                  <a:lnTo>
                    <a:pt x="0" y="657266"/>
                  </a:lnTo>
                  <a:lnTo>
                    <a:pt x="0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1481900" y="2749538"/>
              <a:ext cx="171961" cy="323391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233914"/>
                  </a:lnTo>
                  <a:lnTo>
                    <a:pt x="171961" y="3233914"/>
                  </a:lnTo>
                </a:path>
              </a:pathLst>
            </a:custGeom>
            <a:noFill/>
            <a:ln w="12700">
              <a:prstDash val="dash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1481900" y="2749538"/>
              <a:ext cx="171961" cy="266132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61325"/>
                  </a:lnTo>
                  <a:lnTo>
                    <a:pt x="171961" y="2661325"/>
                  </a:lnTo>
                </a:path>
              </a:pathLst>
            </a:custGeom>
            <a:noFill/>
            <a:ln w="12700">
              <a:prstDash val="dash"/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Freeform 36"/>
            <p:cNvSpPr/>
            <p:nvPr/>
          </p:nvSpPr>
          <p:spPr>
            <a:xfrm>
              <a:off x="1481900" y="2749538"/>
              <a:ext cx="171961" cy="208873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88737"/>
                  </a:lnTo>
                  <a:lnTo>
                    <a:pt x="171961" y="2088737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Freeform 37"/>
            <p:cNvSpPr/>
            <p:nvPr/>
          </p:nvSpPr>
          <p:spPr>
            <a:xfrm>
              <a:off x="1481900" y="2749538"/>
              <a:ext cx="171961" cy="15161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16149"/>
                  </a:lnTo>
                  <a:lnTo>
                    <a:pt x="171961" y="1516149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Freeform 38"/>
            <p:cNvSpPr/>
            <p:nvPr/>
          </p:nvSpPr>
          <p:spPr>
            <a:xfrm>
              <a:off x="1481900" y="2749538"/>
              <a:ext cx="171961" cy="943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43561"/>
                  </a:lnTo>
                  <a:lnTo>
                    <a:pt x="171961" y="943561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Freeform 39"/>
            <p:cNvSpPr/>
            <p:nvPr/>
          </p:nvSpPr>
          <p:spPr>
            <a:xfrm>
              <a:off x="1481900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Freeform 40"/>
            <p:cNvSpPr/>
            <p:nvPr/>
          </p:nvSpPr>
          <p:spPr>
            <a:xfrm>
              <a:off x="1940464" y="1372605"/>
              <a:ext cx="2631535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631535" y="0"/>
                  </a:moveTo>
                  <a:lnTo>
                    <a:pt x="2631535" y="657266"/>
                  </a:lnTo>
                  <a:lnTo>
                    <a:pt x="0" y="657266"/>
                  </a:lnTo>
                  <a:lnTo>
                    <a:pt x="0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Freeform 41"/>
            <p:cNvSpPr/>
            <p:nvPr/>
          </p:nvSpPr>
          <p:spPr>
            <a:xfrm>
              <a:off x="166132" y="2749538"/>
              <a:ext cx="171961" cy="266132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61325"/>
                  </a:lnTo>
                  <a:lnTo>
                    <a:pt x="171961" y="266132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Freeform 42"/>
            <p:cNvSpPr/>
            <p:nvPr/>
          </p:nvSpPr>
          <p:spPr>
            <a:xfrm>
              <a:off x="166132" y="2749538"/>
              <a:ext cx="171961" cy="208873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88737"/>
                  </a:lnTo>
                  <a:lnTo>
                    <a:pt x="171961" y="2088737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4" name="Freeform 43"/>
            <p:cNvSpPr/>
            <p:nvPr/>
          </p:nvSpPr>
          <p:spPr>
            <a:xfrm>
              <a:off x="166132" y="2749538"/>
              <a:ext cx="171961" cy="151614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16149"/>
                  </a:lnTo>
                  <a:lnTo>
                    <a:pt x="171961" y="1516149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Freeform 44"/>
            <p:cNvSpPr/>
            <p:nvPr/>
          </p:nvSpPr>
          <p:spPr>
            <a:xfrm>
              <a:off x="166132" y="2749538"/>
              <a:ext cx="171961" cy="94356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43561"/>
                  </a:lnTo>
                  <a:lnTo>
                    <a:pt x="171961" y="943561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Freeform 45"/>
            <p:cNvSpPr/>
            <p:nvPr/>
          </p:nvSpPr>
          <p:spPr>
            <a:xfrm>
              <a:off x="166132" y="2749538"/>
              <a:ext cx="171961" cy="37097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70972"/>
                  </a:lnTo>
                  <a:lnTo>
                    <a:pt x="171961" y="370972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Freeform 46"/>
            <p:cNvSpPr/>
            <p:nvPr/>
          </p:nvSpPr>
          <p:spPr>
            <a:xfrm>
              <a:off x="624697" y="1371600"/>
              <a:ext cx="3947302" cy="74194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947302" y="0"/>
                  </a:moveTo>
                  <a:lnTo>
                    <a:pt x="3947302" y="657266"/>
                  </a:lnTo>
                  <a:lnTo>
                    <a:pt x="0" y="657266"/>
                  </a:lnTo>
                  <a:lnTo>
                    <a:pt x="0" y="741945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Freeform 47"/>
            <p:cNvSpPr/>
            <p:nvPr/>
          </p:nvSpPr>
          <p:spPr>
            <a:xfrm>
              <a:off x="4526280" y="1242387"/>
              <a:ext cx="91440" cy="16935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69357"/>
                  </a:lnTo>
                </a:path>
              </a:pathLst>
            </a:custGeom>
            <a:noFill/>
            <a:ln w="12700"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Freeform 48"/>
            <p:cNvSpPr/>
            <p:nvPr/>
          </p:nvSpPr>
          <p:spPr>
            <a:xfrm>
              <a:off x="3193473" y="863135"/>
              <a:ext cx="2757053" cy="379252"/>
            </a:xfrm>
            <a:custGeom>
              <a:avLst/>
              <a:gdLst>
                <a:gd name="connsiteX0" fmla="*/ 0 w 2757053"/>
                <a:gd name="connsiteY0" fmla="*/ 0 h 403231"/>
                <a:gd name="connsiteX1" fmla="*/ 2757053 w 2757053"/>
                <a:gd name="connsiteY1" fmla="*/ 0 h 403231"/>
                <a:gd name="connsiteX2" fmla="*/ 2757053 w 2757053"/>
                <a:gd name="connsiteY2" fmla="*/ 403231 h 403231"/>
                <a:gd name="connsiteX3" fmla="*/ 0 w 2757053"/>
                <a:gd name="connsiteY3" fmla="*/ 403231 h 403231"/>
                <a:gd name="connsiteX4" fmla="*/ 0 w 2757053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7053" h="403231">
                  <a:moveTo>
                    <a:pt x="0" y="0"/>
                  </a:moveTo>
                  <a:lnTo>
                    <a:pt x="2757053" y="0"/>
                  </a:lnTo>
                  <a:lnTo>
                    <a:pt x="2757053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28575" cmpd="dbl"/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dirty="0" smtClean="0"/>
                <a:t>Secretary</a:t>
              </a:r>
              <a:endParaRPr lang="en-US" sz="1100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3193473" y="1418657"/>
              <a:ext cx="2757053" cy="403231"/>
            </a:xfrm>
            <a:custGeom>
              <a:avLst/>
              <a:gdLst>
                <a:gd name="connsiteX0" fmla="*/ 0 w 2757053"/>
                <a:gd name="connsiteY0" fmla="*/ 0 h 403231"/>
                <a:gd name="connsiteX1" fmla="*/ 2757053 w 2757053"/>
                <a:gd name="connsiteY1" fmla="*/ 0 h 403231"/>
                <a:gd name="connsiteX2" fmla="*/ 2757053 w 2757053"/>
                <a:gd name="connsiteY2" fmla="*/ 403231 h 403231"/>
                <a:gd name="connsiteX3" fmla="*/ 0 w 2757053"/>
                <a:gd name="connsiteY3" fmla="*/ 403231 h 403231"/>
                <a:gd name="connsiteX4" fmla="*/ 0 w 2757053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7053" h="403231">
                  <a:moveTo>
                    <a:pt x="0" y="0"/>
                  </a:moveTo>
                  <a:lnTo>
                    <a:pt x="2757053" y="0"/>
                  </a:lnTo>
                  <a:lnTo>
                    <a:pt x="2757053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28575" cmpd="dbl"/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900" kern="1200" dirty="0" smtClean="0"/>
                <a:t>Assistant Secretary </a:t>
              </a:r>
              <a:br>
                <a:rPr lang="en-US" sz="900" kern="1200" dirty="0" smtClean="0"/>
              </a:br>
              <a:r>
                <a:rPr lang="en-US" sz="900" kern="1200" dirty="0" smtClean="0"/>
                <a:t>Policy, Management and Budget</a:t>
              </a:r>
              <a:endParaRPr lang="en-US" sz="900" kern="1200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1491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Policy &amp;  International Affairs</a:t>
              </a:r>
              <a:endParaRPr lang="en-US" sz="800" kern="1200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38094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Environmental Policy &amp; Compliance</a:t>
              </a:r>
              <a:endParaRPr lang="en-US" sz="800" kern="1200" dirty="0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338094" y="3491484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International </a:t>
              </a:r>
              <a:r>
                <a:rPr lang="en-US" sz="800" kern="1200" dirty="0" smtClean="0"/>
                <a:t>Affairs</a:t>
              </a:r>
              <a:endParaRPr lang="en-US" sz="800" kern="1200" dirty="0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338094" y="4064072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Native Hawaiian Relations</a:t>
              </a:r>
            </a:p>
          </p:txBody>
        </p:sp>
        <p:sp>
          <p:nvSpPr>
            <p:cNvPr id="55" name="Freeform 54"/>
            <p:cNvSpPr/>
            <p:nvPr/>
          </p:nvSpPr>
          <p:spPr>
            <a:xfrm>
              <a:off x="338094" y="463666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Restoration and Damage Assessment</a:t>
              </a:r>
              <a:endParaRPr lang="en-US" sz="800" dirty="0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338094" y="5209249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Policy </a:t>
              </a:r>
              <a:r>
                <a:rPr lang="en-US" sz="800" kern="1200" dirty="0" smtClean="0"/>
                <a:t>Analysis</a:t>
              </a:r>
              <a:endParaRPr lang="en-US" sz="800" kern="1200" dirty="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1367259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Budget, Finance, Performance &amp; Acquisition</a:t>
              </a:r>
              <a:endParaRPr lang="en-US" sz="800" kern="1200" dirty="0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1653862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Budget</a:t>
              </a:r>
              <a:endParaRPr lang="en-US" sz="800" kern="1200" dirty="0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1653862" y="3491484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Financial </a:t>
              </a:r>
              <a:r>
                <a:rPr lang="en-US" sz="800" kern="1200" dirty="0" smtClean="0"/>
                <a:t>Management</a:t>
              </a:r>
              <a:endParaRPr lang="en-US" sz="800" kern="1200" dirty="0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1653862" y="4064072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dirty="0" smtClean="0"/>
                <a:t>Office of Planning </a:t>
              </a:r>
              <a:r>
                <a:rPr lang="en-US" sz="700" kern="1200" dirty="0" smtClean="0"/>
                <a:t>&amp; Performance</a:t>
              </a:r>
              <a:br>
                <a:rPr lang="en-US" sz="700" kern="1200" dirty="0" smtClean="0"/>
              </a:br>
              <a:r>
                <a:rPr lang="en-US" sz="700" kern="1200" dirty="0" smtClean="0"/>
                <a:t>Management</a:t>
              </a:r>
              <a:endParaRPr lang="en-US" sz="700" kern="1200" dirty="0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1653862" y="463666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kern="1200" dirty="0" smtClean="0"/>
                <a:t>Office of the Secretary  FBMS Implementation</a:t>
              </a:r>
              <a:endParaRPr lang="en-US" sz="750" kern="1200" dirty="0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1653862" y="5209249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dirty="0" smtClean="0"/>
                <a:t>Office of </a:t>
              </a:r>
              <a:r>
                <a:rPr lang="en-US" sz="750" kern="1200" dirty="0" smtClean="0"/>
                <a:t>Acquisition &amp; Property Management*</a:t>
              </a:r>
              <a:endParaRPr lang="en-US" sz="750" kern="1200" dirty="0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1653862" y="5781837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kern="1200" dirty="0" smtClean="0"/>
                <a:t>Office of Small &amp; Disadvantaged Business Utilization**</a:t>
              </a:r>
              <a:endParaRPr lang="en-US" sz="700" kern="1200" dirty="0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2683027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Human Capital &amp; Diversity</a:t>
              </a:r>
              <a:endParaRPr lang="en-US" sz="800" kern="1200" dirty="0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2969629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dirty="0" smtClean="0"/>
                <a:t>Office of Human </a:t>
              </a:r>
              <a:r>
                <a:rPr lang="en-US" sz="800" kern="1200" dirty="0" smtClean="0"/>
                <a:t>Resources</a:t>
              </a:r>
              <a:endParaRPr lang="en-US" sz="800" kern="1200" dirty="0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2969629" y="3491484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Occupational Safety &amp; Health</a:t>
              </a:r>
              <a:endParaRPr lang="en-US" sz="800" kern="1200" dirty="0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2969629" y="4064072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00" kern="1200" dirty="0" smtClean="0"/>
                <a:t>Office of Strategic Employee &amp; Organizational Development</a:t>
              </a:r>
              <a:endParaRPr lang="en-US" sz="700" kern="1200" dirty="0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2969629" y="463666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Civil Rights***</a:t>
              </a:r>
              <a:endParaRPr lang="en-US" sz="800" kern="1200" dirty="0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3998794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Technology, Information &amp; Business Services</a:t>
              </a:r>
              <a:endParaRPr lang="en-US" sz="800" kern="1200" dirty="0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4285397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50" kern="1200" dirty="0" smtClean="0"/>
                <a:t>Office of Collaborative Action &amp; Dispute Resolution</a:t>
              </a:r>
              <a:endParaRPr lang="en-US" sz="750" kern="1200" dirty="0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4267200" y="350520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Valuation Services</a:t>
              </a:r>
              <a:endParaRPr lang="en-US" sz="800" kern="1200" dirty="0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4267200" y="406908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National Business Center</a:t>
              </a:r>
              <a:endParaRPr lang="en-US" sz="800" kern="1200" dirty="0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4267200" y="464820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Hearings &amp; Appeals</a:t>
              </a:r>
              <a:endParaRPr lang="en-US" sz="800" kern="1200" dirty="0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4267200" y="5257800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the Chief Information Officer***</a:t>
              </a:r>
              <a:endParaRPr lang="en-US" sz="800" kern="1200" dirty="0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5314562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P</a:t>
              </a:r>
              <a:r>
                <a:rPr lang="en-US" sz="800" dirty="0" smtClean="0"/>
                <a:t>ublic Safety,  Resource Protection,  &amp; Emergency Services</a:t>
              </a:r>
              <a:endParaRPr lang="en-US" sz="800" kern="1200" dirty="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5601164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Emergency</a:t>
              </a:r>
              <a:br>
                <a:rPr lang="en-US" sz="800" kern="1200" dirty="0" smtClean="0"/>
              </a:br>
              <a:r>
                <a:rPr lang="en-US" sz="800" kern="1200" dirty="0" smtClean="0"/>
                <a:t>Management</a:t>
              </a:r>
              <a:endParaRPr lang="en-US" sz="800" kern="1200" dirty="0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5601164" y="3491484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Law Enforcement &amp; Security</a:t>
              </a:r>
              <a:endParaRPr lang="en-US" sz="800" kern="1200" dirty="0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5601164" y="4064072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Wildland Fire</a:t>
              </a:r>
              <a:endParaRPr lang="en-US" sz="800" kern="1200" dirty="0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6630329" y="2113546"/>
              <a:ext cx="1146410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Youth, Partnerships &amp; Service</a:t>
              </a:r>
              <a:endParaRPr lang="en-US" sz="800" kern="1200" dirty="0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6916932" y="2918895"/>
              <a:ext cx="881106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Youth, Partnerships and Service</a:t>
              </a:r>
              <a:endParaRPr lang="en-US" sz="800" kern="1200" dirty="0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7946097" y="2113546"/>
              <a:ext cx="979951" cy="635992"/>
            </a:xfrm>
            <a:custGeom>
              <a:avLst/>
              <a:gdLst>
                <a:gd name="connsiteX0" fmla="*/ 0 w 1146410"/>
                <a:gd name="connsiteY0" fmla="*/ 0 h 635992"/>
                <a:gd name="connsiteX1" fmla="*/ 1146410 w 1146410"/>
                <a:gd name="connsiteY1" fmla="*/ 0 h 635992"/>
                <a:gd name="connsiteX2" fmla="*/ 1146410 w 1146410"/>
                <a:gd name="connsiteY2" fmla="*/ 635992 h 635992"/>
                <a:gd name="connsiteX3" fmla="*/ 0 w 1146410"/>
                <a:gd name="connsiteY3" fmla="*/ 635992 h 635992"/>
                <a:gd name="connsiteX4" fmla="*/ 0 w 1146410"/>
                <a:gd name="connsiteY4" fmla="*/ 0 h 63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6410" h="635992">
                  <a:moveTo>
                    <a:pt x="0" y="0"/>
                  </a:moveTo>
                  <a:lnTo>
                    <a:pt x="1146410" y="0"/>
                  </a:lnTo>
                  <a:lnTo>
                    <a:pt x="1146410" y="635992"/>
                  </a:lnTo>
                  <a:lnTo>
                    <a:pt x="0" y="635992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Deputy Assistant Secretary Natural Resources Revenue Management</a:t>
              </a:r>
              <a:endParaRPr lang="en-US" sz="800" kern="1200" dirty="0"/>
            </a:p>
          </p:txBody>
        </p:sp>
        <p:sp>
          <p:nvSpPr>
            <p:cNvPr id="84" name="Freeform 83"/>
            <p:cNvSpPr/>
            <p:nvPr/>
          </p:nvSpPr>
          <p:spPr>
            <a:xfrm>
              <a:off x="8146718" y="2918895"/>
              <a:ext cx="779330" cy="43486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Office of Natural Resources Revenue</a:t>
              </a:r>
              <a:endParaRPr lang="en-US" sz="800" kern="1200" dirty="0"/>
            </a:p>
          </p:txBody>
        </p:sp>
        <p:sp>
          <p:nvSpPr>
            <p:cNvPr id="85" name="Freeform 84"/>
            <p:cNvSpPr/>
            <p:nvPr/>
          </p:nvSpPr>
          <p:spPr>
            <a:xfrm>
              <a:off x="2139938" y="1418657"/>
              <a:ext cx="806462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Chief of Staff</a:t>
              </a:r>
              <a:endParaRPr lang="en-US" sz="800" kern="1200" dirty="0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6203938" y="1418657"/>
              <a:ext cx="806462" cy="403231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800" kern="1200" dirty="0" smtClean="0"/>
                <a:t>Chief Diversity Officer</a:t>
              </a:r>
              <a:endParaRPr lang="en-US" sz="800" kern="1200" dirty="0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2946400" y="1606550"/>
              <a:ext cx="237744" cy="0"/>
            </a:xfrm>
            <a:prstGeom prst="line">
              <a:avLst/>
            </a:pr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5956300" y="1606550"/>
              <a:ext cx="237744" cy="0"/>
            </a:xfrm>
            <a:prstGeom prst="line">
              <a:avLst/>
            </a:pr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cxnSp>
        <p:sp>
          <p:nvSpPr>
            <p:cNvPr id="87" name="Freeform 86"/>
            <p:cNvSpPr/>
            <p:nvPr/>
          </p:nvSpPr>
          <p:spPr>
            <a:xfrm>
              <a:off x="5601164" y="4648201"/>
              <a:ext cx="881106" cy="457199"/>
            </a:xfrm>
            <a:custGeom>
              <a:avLst/>
              <a:gdLst>
                <a:gd name="connsiteX0" fmla="*/ 0 w 806462"/>
                <a:gd name="connsiteY0" fmla="*/ 0 h 403231"/>
                <a:gd name="connsiteX1" fmla="*/ 806462 w 806462"/>
                <a:gd name="connsiteY1" fmla="*/ 0 h 403231"/>
                <a:gd name="connsiteX2" fmla="*/ 806462 w 806462"/>
                <a:gd name="connsiteY2" fmla="*/ 403231 h 403231"/>
                <a:gd name="connsiteX3" fmla="*/ 0 w 806462"/>
                <a:gd name="connsiteY3" fmla="*/ 403231 h 403231"/>
                <a:gd name="connsiteX4" fmla="*/ 0 w 806462"/>
                <a:gd name="connsiteY4" fmla="*/ 0 h 4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462" h="403231">
                  <a:moveTo>
                    <a:pt x="0" y="0"/>
                  </a:moveTo>
                  <a:lnTo>
                    <a:pt x="806462" y="0"/>
                  </a:lnTo>
                  <a:lnTo>
                    <a:pt x="806462" y="403231"/>
                  </a:lnTo>
                  <a:lnTo>
                    <a:pt x="0" y="403231"/>
                  </a:lnTo>
                  <a:lnTo>
                    <a:pt x="0" y="0"/>
                  </a:lnTo>
                  <a:close/>
                </a:path>
              </a:pathLst>
            </a:custGeom>
            <a:ln w="12700"/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5" tIns="4445" rIns="4445" bIns="4445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750" kern="1200" dirty="0" smtClean="0"/>
                <a:t>Interagency Borderland Coordinator</a:t>
              </a:r>
              <a:endParaRPr lang="en-US" sz="750" kern="12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343</Words>
  <Application>Microsoft Office PowerPoint</Application>
  <PresentationFormat>On-screen Show (4:3)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National Business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Fossett</dc:creator>
  <cp:lastModifiedBy>Wilson, Hazel A</cp:lastModifiedBy>
  <cp:revision>37</cp:revision>
  <cp:lastPrinted>2012-05-30T22:17:13Z</cp:lastPrinted>
  <dcterms:created xsi:type="dcterms:W3CDTF">2011-08-10T14:30:51Z</dcterms:created>
  <dcterms:modified xsi:type="dcterms:W3CDTF">2012-05-30T22:20:29Z</dcterms:modified>
</cp:coreProperties>
</file>