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9" d="100"/>
          <a:sy n="119" d="100"/>
        </p:scale>
        <p:origin x="-403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112 DM 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602B7-CBD9-4FDA-A74B-4E47818FECC1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80D33-5C1B-4C33-846D-EED9D15B7B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0200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112 DM 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FE488-532E-4233-9E04-EF2B910FBF56}" type="datetimeFigureOut">
              <a:rPr lang="en-US" smtClean="0"/>
              <a:t>5/30/2012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42F62-2034-4047-8F4A-7655D3D3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9196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112 DM 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67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05DCD-9E4B-4783-94FC-CD8AE42AEC3B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05DCD-9E4B-4783-94FC-CD8AE42AEC3B}" type="datetimeFigureOut">
              <a:rPr lang="en-US" smtClean="0"/>
              <a:pPr/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96DA8-C492-4DB7-A41E-FDDCC5A947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449294" y="241151"/>
            <a:ext cx="8542305" cy="1130448"/>
            <a:chOff x="480060" y="280901"/>
            <a:chExt cx="6987540" cy="1206494"/>
          </a:xfrm>
        </p:grpSpPr>
        <p:pic>
          <p:nvPicPr>
            <p:cNvPr id="3" name="Picture 2" descr="http://www.icscorp.com/img/clients/DOI-Logo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0060" y="280901"/>
              <a:ext cx="1004358" cy="1206494"/>
            </a:xfrm>
            <a:prstGeom prst="rect">
              <a:avLst/>
            </a:prstGeom>
            <a:noFill/>
          </p:spPr>
        </p:pic>
        <p:sp>
          <p:nvSpPr>
            <p:cNvPr id="6" name="TextBox 5"/>
            <p:cNvSpPr txBox="1"/>
            <p:nvPr/>
          </p:nvSpPr>
          <p:spPr>
            <a:xfrm>
              <a:off x="1676400" y="280901"/>
              <a:ext cx="5791200" cy="607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Assistant Secretary – Policy, Management and </a:t>
              </a:r>
              <a:r>
                <a:rPr lang="en-US" sz="2000" dirty="0" smtClean="0"/>
                <a:t>Budget             </a:t>
              </a:r>
              <a:r>
                <a:rPr lang="en-US" sz="1100" dirty="0" smtClean="0">
                  <a:latin typeface="Times New Roman" pitchFamily="18" charset="0"/>
                  <a:cs typeface="Times New Roman" pitchFamily="18" charset="0"/>
                </a:rPr>
                <a:t>112 DM 1</a:t>
              </a:r>
            </a:p>
            <a:p>
              <a:pPr algn="r"/>
              <a:r>
                <a:rPr lang="en-US" sz="11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100" dirty="0" smtClean="0">
                  <a:latin typeface="Times New Roman" pitchFamily="18" charset="0"/>
                  <a:cs typeface="Times New Roman" pitchFamily="18" charset="0"/>
                </a:rPr>
                <a:t>                                                                                5/30/12</a:t>
              </a:r>
              <a:endParaRPr lang="en-US" sz="11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52400" y="6150114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*The </a:t>
            </a:r>
            <a:r>
              <a:rPr lang="en-US" sz="800" dirty="0"/>
              <a:t>Chief Procurement Officer reports to the Assistant Secretary - PMB and receives administrative support and guidance from the Deputy Assistant Secretary - Budget, Finance, </a:t>
            </a:r>
            <a:r>
              <a:rPr lang="en-US" sz="800" dirty="0" smtClean="0"/>
              <a:t>Performance and </a:t>
            </a:r>
            <a:r>
              <a:rPr lang="en-US" sz="800" dirty="0"/>
              <a:t>Acquisition.</a:t>
            </a:r>
          </a:p>
          <a:p>
            <a:r>
              <a:rPr lang="en-US" sz="800" dirty="0" smtClean="0"/>
              <a:t>**The Assistant Secretary – PMB is the Director of Small and Disadvantaged Business Utilization.  The Director, Office of Small and Disadvantaged Business Utilization reports to the Assistant Secretary -PMB with      administrative support and guidance provided by the Deputy Assistant  Secretary - Budget, Finance, Performance and Acquisition.</a:t>
            </a:r>
          </a:p>
          <a:p>
            <a:r>
              <a:rPr lang="en-US" sz="800" dirty="0" smtClean="0"/>
              <a:t>***Reports </a:t>
            </a:r>
            <a:r>
              <a:rPr lang="en-US" sz="800" dirty="0"/>
              <a:t>to the Secretary of the Interior and receives administrative support and guidance from the Assistant Secretary - PMB and Deputy </a:t>
            </a:r>
            <a:r>
              <a:rPr lang="en-US" sz="800" dirty="0" smtClean="0"/>
              <a:t>Assistant Secretaries -Human </a:t>
            </a:r>
            <a:r>
              <a:rPr lang="en-US" sz="800" dirty="0"/>
              <a:t>Capital and Diversity; and Technology, Information and Business Services respectively</a:t>
            </a:r>
            <a:r>
              <a:rPr lang="en-US" sz="800" dirty="0" smtClean="0"/>
              <a:t>.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117042" y="709779"/>
            <a:ext cx="8874557" cy="5321933"/>
            <a:chOff x="51491" y="863135"/>
            <a:chExt cx="8874557" cy="5321933"/>
          </a:xfrm>
        </p:grpSpPr>
        <p:sp>
          <p:nvSpPr>
            <p:cNvPr id="14" name="Freeform 13"/>
            <p:cNvSpPr/>
            <p:nvPr/>
          </p:nvSpPr>
          <p:spPr>
            <a:xfrm>
              <a:off x="8060738" y="2749538"/>
              <a:ext cx="171961" cy="37097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70972"/>
                  </a:lnTo>
                  <a:lnTo>
                    <a:pt x="171961" y="370972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4572000" y="1371600"/>
              <a:ext cx="3947302" cy="74194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57266"/>
                  </a:lnTo>
                  <a:lnTo>
                    <a:pt x="3947302" y="657266"/>
                  </a:lnTo>
                  <a:lnTo>
                    <a:pt x="3947302" y="741945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6744971" y="2749538"/>
              <a:ext cx="171961" cy="37097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70972"/>
                  </a:lnTo>
                  <a:lnTo>
                    <a:pt x="171961" y="370972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Freeform 16"/>
            <p:cNvSpPr/>
            <p:nvPr/>
          </p:nvSpPr>
          <p:spPr>
            <a:xfrm>
              <a:off x="4572000" y="1371600"/>
              <a:ext cx="2631535" cy="74194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57266"/>
                  </a:lnTo>
                  <a:lnTo>
                    <a:pt x="2631535" y="657266"/>
                  </a:lnTo>
                  <a:lnTo>
                    <a:pt x="2631535" y="741945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5410200" y="2749539"/>
              <a:ext cx="190964" cy="205106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088737"/>
                  </a:lnTo>
                  <a:lnTo>
                    <a:pt x="171961" y="2088737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Freeform 18"/>
            <p:cNvSpPr/>
            <p:nvPr/>
          </p:nvSpPr>
          <p:spPr>
            <a:xfrm>
              <a:off x="5410201" y="2749538"/>
              <a:ext cx="190964" cy="151614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516149"/>
                  </a:lnTo>
                  <a:lnTo>
                    <a:pt x="171961" y="1516149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5410201" y="2749538"/>
              <a:ext cx="190964" cy="94356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943561"/>
                  </a:lnTo>
                  <a:lnTo>
                    <a:pt x="171961" y="943561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5410201" y="2749538"/>
              <a:ext cx="190964" cy="37097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70972"/>
                  </a:lnTo>
                  <a:lnTo>
                    <a:pt x="171961" y="370972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4572000" y="1371600"/>
              <a:ext cx="1315767" cy="74194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57266"/>
                  </a:lnTo>
                  <a:lnTo>
                    <a:pt x="1315767" y="657266"/>
                  </a:lnTo>
                  <a:lnTo>
                    <a:pt x="1315767" y="741945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4114800" y="2209800"/>
              <a:ext cx="170596" cy="273686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233914"/>
                  </a:lnTo>
                  <a:lnTo>
                    <a:pt x="171961" y="3233914"/>
                  </a:lnTo>
                </a:path>
              </a:pathLst>
            </a:custGeom>
            <a:noFill/>
            <a:ln w="12700">
              <a:prstDash val="dash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4113435" y="2749538"/>
              <a:ext cx="171961" cy="208873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088737"/>
                  </a:lnTo>
                  <a:lnTo>
                    <a:pt x="171961" y="2088737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Freeform 25"/>
            <p:cNvSpPr/>
            <p:nvPr/>
          </p:nvSpPr>
          <p:spPr>
            <a:xfrm>
              <a:off x="4113435" y="2749538"/>
              <a:ext cx="171961" cy="151614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516149"/>
                  </a:lnTo>
                  <a:lnTo>
                    <a:pt x="171961" y="1516149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Freeform 26"/>
            <p:cNvSpPr/>
            <p:nvPr/>
          </p:nvSpPr>
          <p:spPr>
            <a:xfrm>
              <a:off x="4113435" y="2749538"/>
              <a:ext cx="171961" cy="94356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943561"/>
                  </a:lnTo>
                  <a:lnTo>
                    <a:pt x="171961" y="943561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4113435" y="2749538"/>
              <a:ext cx="171961" cy="37097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70972"/>
                  </a:lnTo>
                  <a:lnTo>
                    <a:pt x="171961" y="370972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4526280" y="1814975"/>
              <a:ext cx="91440" cy="74194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741945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Freeform 29"/>
            <p:cNvSpPr/>
            <p:nvPr/>
          </p:nvSpPr>
          <p:spPr>
            <a:xfrm>
              <a:off x="2797668" y="2749538"/>
              <a:ext cx="171961" cy="208873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088737"/>
                  </a:lnTo>
                  <a:lnTo>
                    <a:pt x="171961" y="2088737"/>
                  </a:lnTo>
                </a:path>
              </a:pathLst>
            </a:custGeom>
            <a:noFill/>
            <a:ln w="12700">
              <a:prstDash val="dash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2797668" y="2749538"/>
              <a:ext cx="171961" cy="151614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516149"/>
                  </a:lnTo>
                  <a:lnTo>
                    <a:pt x="171961" y="1516149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2797668" y="2749538"/>
              <a:ext cx="171961" cy="94356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943561"/>
                  </a:lnTo>
                  <a:lnTo>
                    <a:pt x="171961" y="943561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2797668" y="2749538"/>
              <a:ext cx="171961" cy="37097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70972"/>
                  </a:lnTo>
                  <a:lnTo>
                    <a:pt x="171961" y="370972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3256232" y="1371600"/>
              <a:ext cx="1315767" cy="74194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315767" y="0"/>
                  </a:moveTo>
                  <a:lnTo>
                    <a:pt x="1315767" y="657266"/>
                  </a:lnTo>
                  <a:lnTo>
                    <a:pt x="0" y="657266"/>
                  </a:lnTo>
                  <a:lnTo>
                    <a:pt x="0" y="741945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1481900" y="2749538"/>
              <a:ext cx="171961" cy="323391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233914"/>
                  </a:lnTo>
                  <a:lnTo>
                    <a:pt x="171961" y="3233914"/>
                  </a:lnTo>
                </a:path>
              </a:pathLst>
            </a:custGeom>
            <a:noFill/>
            <a:ln w="12700">
              <a:prstDash val="dash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1481900" y="2749538"/>
              <a:ext cx="171961" cy="266132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661325"/>
                  </a:lnTo>
                  <a:lnTo>
                    <a:pt x="171961" y="2661325"/>
                  </a:lnTo>
                </a:path>
              </a:pathLst>
            </a:custGeom>
            <a:noFill/>
            <a:ln w="12700">
              <a:prstDash val="dash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Freeform 36"/>
            <p:cNvSpPr/>
            <p:nvPr/>
          </p:nvSpPr>
          <p:spPr>
            <a:xfrm>
              <a:off x="1481900" y="2749538"/>
              <a:ext cx="171961" cy="208873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088737"/>
                  </a:lnTo>
                  <a:lnTo>
                    <a:pt x="171961" y="2088737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Freeform 37"/>
            <p:cNvSpPr/>
            <p:nvPr/>
          </p:nvSpPr>
          <p:spPr>
            <a:xfrm>
              <a:off x="1481900" y="2749538"/>
              <a:ext cx="171961" cy="151614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516149"/>
                  </a:lnTo>
                  <a:lnTo>
                    <a:pt x="171961" y="1516149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Freeform 38"/>
            <p:cNvSpPr/>
            <p:nvPr/>
          </p:nvSpPr>
          <p:spPr>
            <a:xfrm>
              <a:off x="1481900" y="2749538"/>
              <a:ext cx="171961" cy="94356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943561"/>
                  </a:lnTo>
                  <a:lnTo>
                    <a:pt x="171961" y="943561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Freeform 39"/>
            <p:cNvSpPr/>
            <p:nvPr/>
          </p:nvSpPr>
          <p:spPr>
            <a:xfrm>
              <a:off x="1481900" y="2749538"/>
              <a:ext cx="171961" cy="37097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70972"/>
                  </a:lnTo>
                  <a:lnTo>
                    <a:pt x="171961" y="370972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Freeform 40"/>
            <p:cNvSpPr/>
            <p:nvPr/>
          </p:nvSpPr>
          <p:spPr>
            <a:xfrm>
              <a:off x="1940464" y="1372605"/>
              <a:ext cx="2631535" cy="74194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631535" y="0"/>
                  </a:moveTo>
                  <a:lnTo>
                    <a:pt x="2631535" y="657266"/>
                  </a:lnTo>
                  <a:lnTo>
                    <a:pt x="0" y="657266"/>
                  </a:lnTo>
                  <a:lnTo>
                    <a:pt x="0" y="741945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Freeform 41"/>
            <p:cNvSpPr/>
            <p:nvPr/>
          </p:nvSpPr>
          <p:spPr>
            <a:xfrm>
              <a:off x="166132" y="2749538"/>
              <a:ext cx="171961" cy="266132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661325"/>
                  </a:lnTo>
                  <a:lnTo>
                    <a:pt x="171961" y="2661325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3" name="Freeform 42"/>
            <p:cNvSpPr/>
            <p:nvPr/>
          </p:nvSpPr>
          <p:spPr>
            <a:xfrm>
              <a:off x="166132" y="2749538"/>
              <a:ext cx="171961" cy="208873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088737"/>
                  </a:lnTo>
                  <a:lnTo>
                    <a:pt x="171961" y="2088737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Freeform 43"/>
            <p:cNvSpPr/>
            <p:nvPr/>
          </p:nvSpPr>
          <p:spPr>
            <a:xfrm>
              <a:off x="166132" y="2749538"/>
              <a:ext cx="171961" cy="151614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516149"/>
                  </a:lnTo>
                  <a:lnTo>
                    <a:pt x="171961" y="1516149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5" name="Freeform 44"/>
            <p:cNvSpPr/>
            <p:nvPr/>
          </p:nvSpPr>
          <p:spPr>
            <a:xfrm>
              <a:off x="166132" y="2749538"/>
              <a:ext cx="171961" cy="94356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943561"/>
                  </a:lnTo>
                  <a:lnTo>
                    <a:pt x="171961" y="943561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6" name="Freeform 45"/>
            <p:cNvSpPr/>
            <p:nvPr/>
          </p:nvSpPr>
          <p:spPr>
            <a:xfrm>
              <a:off x="166132" y="2749538"/>
              <a:ext cx="171961" cy="37097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70972"/>
                  </a:lnTo>
                  <a:lnTo>
                    <a:pt x="171961" y="370972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7" name="Freeform 46"/>
            <p:cNvSpPr/>
            <p:nvPr/>
          </p:nvSpPr>
          <p:spPr>
            <a:xfrm>
              <a:off x="624697" y="1371600"/>
              <a:ext cx="3947302" cy="74194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947302" y="0"/>
                  </a:moveTo>
                  <a:lnTo>
                    <a:pt x="3947302" y="657266"/>
                  </a:lnTo>
                  <a:lnTo>
                    <a:pt x="0" y="657266"/>
                  </a:lnTo>
                  <a:lnTo>
                    <a:pt x="0" y="741945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Freeform 47"/>
            <p:cNvSpPr/>
            <p:nvPr/>
          </p:nvSpPr>
          <p:spPr>
            <a:xfrm>
              <a:off x="4526280" y="1242387"/>
              <a:ext cx="91440" cy="16935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169357"/>
                  </a:lnTo>
                </a:path>
              </a:pathLst>
            </a:custGeom>
            <a:noFill/>
            <a:ln w="12700"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9" name="Freeform 48"/>
            <p:cNvSpPr/>
            <p:nvPr/>
          </p:nvSpPr>
          <p:spPr>
            <a:xfrm>
              <a:off x="3193473" y="863135"/>
              <a:ext cx="2757053" cy="379252"/>
            </a:xfrm>
            <a:custGeom>
              <a:avLst/>
              <a:gdLst>
                <a:gd name="connsiteX0" fmla="*/ 0 w 2757053"/>
                <a:gd name="connsiteY0" fmla="*/ 0 h 403231"/>
                <a:gd name="connsiteX1" fmla="*/ 2757053 w 2757053"/>
                <a:gd name="connsiteY1" fmla="*/ 0 h 403231"/>
                <a:gd name="connsiteX2" fmla="*/ 2757053 w 2757053"/>
                <a:gd name="connsiteY2" fmla="*/ 403231 h 403231"/>
                <a:gd name="connsiteX3" fmla="*/ 0 w 2757053"/>
                <a:gd name="connsiteY3" fmla="*/ 403231 h 403231"/>
                <a:gd name="connsiteX4" fmla="*/ 0 w 2757053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57053" h="403231">
                  <a:moveTo>
                    <a:pt x="0" y="0"/>
                  </a:moveTo>
                  <a:lnTo>
                    <a:pt x="2757053" y="0"/>
                  </a:lnTo>
                  <a:lnTo>
                    <a:pt x="2757053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28575" cmpd="dbl"/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dirty="0" smtClean="0"/>
                <a:t>Secretary</a:t>
              </a:r>
              <a:endParaRPr lang="en-US" sz="1100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3193473" y="1418657"/>
              <a:ext cx="2757053" cy="403231"/>
            </a:xfrm>
            <a:custGeom>
              <a:avLst/>
              <a:gdLst>
                <a:gd name="connsiteX0" fmla="*/ 0 w 2757053"/>
                <a:gd name="connsiteY0" fmla="*/ 0 h 403231"/>
                <a:gd name="connsiteX1" fmla="*/ 2757053 w 2757053"/>
                <a:gd name="connsiteY1" fmla="*/ 0 h 403231"/>
                <a:gd name="connsiteX2" fmla="*/ 2757053 w 2757053"/>
                <a:gd name="connsiteY2" fmla="*/ 403231 h 403231"/>
                <a:gd name="connsiteX3" fmla="*/ 0 w 2757053"/>
                <a:gd name="connsiteY3" fmla="*/ 403231 h 403231"/>
                <a:gd name="connsiteX4" fmla="*/ 0 w 2757053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57053" h="403231">
                  <a:moveTo>
                    <a:pt x="0" y="0"/>
                  </a:moveTo>
                  <a:lnTo>
                    <a:pt x="2757053" y="0"/>
                  </a:lnTo>
                  <a:lnTo>
                    <a:pt x="2757053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28575" cmpd="dbl"/>
            <a:effectLst>
              <a:outerShdw blurRad="508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kern="1200" dirty="0" smtClean="0"/>
                <a:t>Assistant Secretary </a:t>
              </a:r>
              <a:br>
                <a:rPr lang="en-US" sz="900" kern="1200" dirty="0" smtClean="0"/>
              </a:br>
              <a:r>
                <a:rPr lang="en-US" sz="900" kern="1200" dirty="0" smtClean="0"/>
                <a:t>Policy, Management and Budget</a:t>
              </a:r>
              <a:endParaRPr lang="en-US" sz="900" kern="1200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51491" y="2113546"/>
              <a:ext cx="1146410" cy="635992"/>
            </a:xfrm>
            <a:custGeom>
              <a:avLst/>
              <a:gdLst>
                <a:gd name="connsiteX0" fmla="*/ 0 w 1146410"/>
                <a:gd name="connsiteY0" fmla="*/ 0 h 635992"/>
                <a:gd name="connsiteX1" fmla="*/ 1146410 w 1146410"/>
                <a:gd name="connsiteY1" fmla="*/ 0 h 635992"/>
                <a:gd name="connsiteX2" fmla="*/ 1146410 w 1146410"/>
                <a:gd name="connsiteY2" fmla="*/ 635992 h 635992"/>
                <a:gd name="connsiteX3" fmla="*/ 0 w 1146410"/>
                <a:gd name="connsiteY3" fmla="*/ 635992 h 635992"/>
                <a:gd name="connsiteX4" fmla="*/ 0 w 1146410"/>
                <a:gd name="connsiteY4" fmla="*/ 0 h 63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6410" h="635992">
                  <a:moveTo>
                    <a:pt x="0" y="0"/>
                  </a:moveTo>
                  <a:lnTo>
                    <a:pt x="1146410" y="0"/>
                  </a:lnTo>
                  <a:lnTo>
                    <a:pt x="1146410" y="635992"/>
                  </a:lnTo>
                  <a:lnTo>
                    <a:pt x="0" y="635992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Deputy Assistant Secretary Policy &amp;  International Affairs</a:t>
              </a:r>
              <a:endParaRPr lang="en-US" sz="800" kern="1200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338094" y="2918895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Office of Environmental Policy &amp; Compliance</a:t>
              </a:r>
              <a:endParaRPr lang="en-US" sz="800" kern="1200" dirty="0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338094" y="3491484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 smtClean="0"/>
                <a:t>Office of International </a:t>
              </a:r>
              <a:r>
                <a:rPr lang="en-US" sz="800" kern="1200" dirty="0" smtClean="0"/>
                <a:t>Affairs</a:t>
              </a:r>
              <a:endParaRPr lang="en-US" sz="800" kern="1200" dirty="0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338094" y="4064072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 smtClean="0"/>
                <a:t>Office of Native Hawaiian Relations</a:t>
              </a:r>
            </a:p>
          </p:txBody>
        </p:sp>
        <p:sp>
          <p:nvSpPr>
            <p:cNvPr id="55" name="Freeform 54"/>
            <p:cNvSpPr/>
            <p:nvPr/>
          </p:nvSpPr>
          <p:spPr>
            <a:xfrm>
              <a:off x="338094" y="4636660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 smtClean="0"/>
                <a:t>Office of Restoration and Damage Assessment</a:t>
              </a:r>
              <a:endParaRPr lang="en-US" sz="800" dirty="0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338094" y="5209249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 smtClean="0"/>
                <a:t>Office of Policy </a:t>
              </a:r>
              <a:r>
                <a:rPr lang="en-US" sz="800" kern="1200" dirty="0" smtClean="0"/>
                <a:t>Analysis</a:t>
              </a:r>
              <a:endParaRPr lang="en-US" sz="800" kern="1200" dirty="0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1367259" y="2113546"/>
              <a:ext cx="1146410" cy="635992"/>
            </a:xfrm>
            <a:custGeom>
              <a:avLst/>
              <a:gdLst>
                <a:gd name="connsiteX0" fmla="*/ 0 w 1146410"/>
                <a:gd name="connsiteY0" fmla="*/ 0 h 635992"/>
                <a:gd name="connsiteX1" fmla="*/ 1146410 w 1146410"/>
                <a:gd name="connsiteY1" fmla="*/ 0 h 635992"/>
                <a:gd name="connsiteX2" fmla="*/ 1146410 w 1146410"/>
                <a:gd name="connsiteY2" fmla="*/ 635992 h 635992"/>
                <a:gd name="connsiteX3" fmla="*/ 0 w 1146410"/>
                <a:gd name="connsiteY3" fmla="*/ 635992 h 635992"/>
                <a:gd name="connsiteX4" fmla="*/ 0 w 1146410"/>
                <a:gd name="connsiteY4" fmla="*/ 0 h 63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6410" h="635992">
                  <a:moveTo>
                    <a:pt x="0" y="0"/>
                  </a:moveTo>
                  <a:lnTo>
                    <a:pt x="1146410" y="0"/>
                  </a:lnTo>
                  <a:lnTo>
                    <a:pt x="1146410" y="635992"/>
                  </a:lnTo>
                  <a:lnTo>
                    <a:pt x="0" y="635992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Deputy Assistant Secretary Budget, Finance, Performance &amp; Acquisition</a:t>
              </a:r>
              <a:endParaRPr lang="en-US" sz="800" kern="1200" dirty="0"/>
            </a:p>
          </p:txBody>
        </p:sp>
        <p:sp>
          <p:nvSpPr>
            <p:cNvPr id="58" name="Freeform 57"/>
            <p:cNvSpPr/>
            <p:nvPr/>
          </p:nvSpPr>
          <p:spPr>
            <a:xfrm>
              <a:off x="1653862" y="2918895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 smtClean="0"/>
                <a:t>Office of Budget</a:t>
              </a:r>
              <a:endParaRPr lang="en-US" sz="800" kern="1200" dirty="0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1653862" y="3491484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 smtClean="0"/>
                <a:t>Office of Financial </a:t>
              </a:r>
              <a:r>
                <a:rPr lang="en-US" sz="800" kern="1200" dirty="0" smtClean="0"/>
                <a:t>Management</a:t>
              </a:r>
              <a:endParaRPr lang="en-US" sz="800" kern="1200" dirty="0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1653862" y="4064072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00" dirty="0" smtClean="0"/>
                <a:t>Office of Planning </a:t>
              </a:r>
              <a:r>
                <a:rPr lang="en-US" sz="700" kern="1200" dirty="0" smtClean="0"/>
                <a:t>&amp; Performance</a:t>
              </a:r>
              <a:br>
                <a:rPr lang="en-US" sz="700" kern="1200" dirty="0" smtClean="0"/>
              </a:br>
              <a:r>
                <a:rPr lang="en-US" sz="700" kern="1200" dirty="0" smtClean="0"/>
                <a:t>Management</a:t>
              </a:r>
              <a:endParaRPr lang="en-US" sz="700" kern="1200" dirty="0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1653862" y="4636660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00" kern="1200" dirty="0" smtClean="0"/>
                <a:t>Office of the Secretary  FBMS Implementation</a:t>
              </a:r>
              <a:endParaRPr lang="en-US" sz="750" kern="1200" dirty="0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1653862" y="5209249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00" dirty="0" smtClean="0"/>
                <a:t>Office of </a:t>
              </a:r>
              <a:r>
                <a:rPr lang="en-US" sz="750" kern="1200" dirty="0" smtClean="0"/>
                <a:t>Acquisition &amp; Property Management*</a:t>
              </a:r>
              <a:endParaRPr lang="en-US" sz="750" kern="1200" dirty="0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1653862" y="5781837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00" kern="1200" dirty="0" smtClean="0"/>
                <a:t>Office of Small &amp; Disadvantaged Business Utilization**</a:t>
              </a:r>
              <a:endParaRPr lang="en-US" sz="700" kern="1200" dirty="0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2683027" y="2113546"/>
              <a:ext cx="1146410" cy="635992"/>
            </a:xfrm>
            <a:custGeom>
              <a:avLst/>
              <a:gdLst>
                <a:gd name="connsiteX0" fmla="*/ 0 w 1146410"/>
                <a:gd name="connsiteY0" fmla="*/ 0 h 635992"/>
                <a:gd name="connsiteX1" fmla="*/ 1146410 w 1146410"/>
                <a:gd name="connsiteY1" fmla="*/ 0 h 635992"/>
                <a:gd name="connsiteX2" fmla="*/ 1146410 w 1146410"/>
                <a:gd name="connsiteY2" fmla="*/ 635992 h 635992"/>
                <a:gd name="connsiteX3" fmla="*/ 0 w 1146410"/>
                <a:gd name="connsiteY3" fmla="*/ 635992 h 635992"/>
                <a:gd name="connsiteX4" fmla="*/ 0 w 1146410"/>
                <a:gd name="connsiteY4" fmla="*/ 0 h 63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6410" h="635992">
                  <a:moveTo>
                    <a:pt x="0" y="0"/>
                  </a:moveTo>
                  <a:lnTo>
                    <a:pt x="1146410" y="0"/>
                  </a:lnTo>
                  <a:lnTo>
                    <a:pt x="1146410" y="635992"/>
                  </a:lnTo>
                  <a:lnTo>
                    <a:pt x="0" y="635992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Deputy Assistant Secretary Human Capital &amp; Diversity</a:t>
              </a:r>
              <a:endParaRPr lang="en-US" sz="800" kern="1200" dirty="0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2969629" y="2918895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dirty="0" smtClean="0"/>
                <a:t>Office of Human </a:t>
              </a:r>
              <a:r>
                <a:rPr lang="en-US" sz="800" kern="1200" dirty="0" smtClean="0"/>
                <a:t>Resources</a:t>
              </a:r>
              <a:endParaRPr lang="en-US" sz="800" kern="1200" dirty="0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2969629" y="3491484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Office of Occupational Safety &amp; Health</a:t>
              </a:r>
              <a:endParaRPr lang="en-US" sz="800" kern="1200" dirty="0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2969629" y="4064072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00" kern="1200" dirty="0" smtClean="0"/>
                <a:t>Office of Strategic Employee &amp; Organizational Development</a:t>
              </a:r>
              <a:endParaRPr lang="en-US" sz="700" kern="1200" dirty="0"/>
            </a:p>
          </p:txBody>
        </p:sp>
        <p:sp>
          <p:nvSpPr>
            <p:cNvPr id="68" name="Freeform 67"/>
            <p:cNvSpPr/>
            <p:nvPr/>
          </p:nvSpPr>
          <p:spPr>
            <a:xfrm>
              <a:off x="2969629" y="4636660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Office of Civil Rights***</a:t>
              </a:r>
              <a:endParaRPr lang="en-US" sz="800" kern="1200" dirty="0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3998794" y="2113546"/>
              <a:ext cx="1146410" cy="635992"/>
            </a:xfrm>
            <a:custGeom>
              <a:avLst/>
              <a:gdLst>
                <a:gd name="connsiteX0" fmla="*/ 0 w 1146410"/>
                <a:gd name="connsiteY0" fmla="*/ 0 h 635992"/>
                <a:gd name="connsiteX1" fmla="*/ 1146410 w 1146410"/>
                <a:gd name="connsiteY1" fmla="*/ 0 h 635992"/>
                <a:gd name="connsiteX2" fmla="*/ 1146410 w 1146410"/>
                <a:gd name="connsiteY2" fmla="*/ 635992 h 635992"/>
                <a:gd name="connsiteX3" fmla="*/ 0 w 1146410"/>
                <a:gd name="connsiteY3" fmla="*/ 635992 h 635992"/>
                <a:gd name="connsiteX4" fmla="*/ 0 w 1146410"/>
                <a:gd name="connsiteY4" fmla="*/ 0 h 63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6410" h="635992">
                  <a:moveTo>
                    <a:pt x="0" y="0"/>
                  </a:moveTo>
                  <a:lnTo>
                    <a:pt x="1146410" y="0"/>
                  </a:lnTo>
                  <a:lnTo>
                    <a:pt x="1146410" y="635992"/>
                  </a:lnTo>
                  <a:lnTo>
                    <a:pt x="0" y="635992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Deputy Assistant Secretary Technology, Information &amp; Business Services</a:t>
              </a:r>
              <a:endParaRPr lang="en-US" sz="800" kern="1200" dirty="0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4285397" y="2918895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50" kern="1200" dirty="0" smtClean="0"/>
                <a:t>Office of Collaborative Action &amp; Dispute Resolution</a:t>
              </a:r>
              <a:endParaRPr lang="en-US" sz="750" kern="1200" dirty="0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4267200" y="3505200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Office of Valuation Services</a:t>
              </a:r>
              <a:endParaRPr lang="en-US" sz="800" kern="1200" dirty="0"/>
            </a:p>
          </p:txBody>
        </p:sp>
        <p:sp>
          <p:nvSpPr>
            <p:cNvPr id="73" name="Freeform 72"/>
            <p:cNvSpPr/>
            <p:nvPr/>
          </p:nvSpPr>
          <p:spPr>
            <a:xfrm>
              <a:off x="4267200" y="4069080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National Business Center</a:t>
              </a:r>
              <a:endParaRPr lang="en-US" sz="800" kern="1200" dirty="0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4267200" y="4648200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Office of Hearings &amp; Appeals</a:t>
              </a:r>
              <a:endParaRPr lang="en-US" sz="800" kern="1200" dirty="0"/>
            </a:p>
          </p:txBody>
        </p:sp>
        <p:sp>
          <p:nvSpPr>
            <p:cNvPr id="75" name="Freeform 74"/>
            <p:cNvSpPr/>
            <p:nvPr/>
          </p:nvSpPr>
          <p:spPr>
            <a:xfrm>
              <a:off x="4267200" y="5257800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Office of the Chief Information Officer***</a:t>
              </a:r>
              <a:endParaRPr lang="en-US" sz="800" kern="1200" dirty="0"/>
            </a:p>
          </p:txBody>
        </p:sp>
        <p:sp>
          <p:nvSpPr>
            <p:cNvPr id="76" name="Freeform 75"/>
            <p:cNvSpPr/>
            <p:nvPr/>
          </p:nvSpPr>
          <p:spPr>
            <a:xfrm>
              <a:off x="5314562" y="2113546"/>
              <a:ext cx="1146410" cy="635992"/>
            </a:xfrm>
            <a:custGeom>
              <a:avLst/>
              <a:gdLst>
                <a:gd name="connsiteX0" fmla="*/ 0 w 1146410"/>
                <a:gd name="connsiteY0" fmla="*/ 0 h 635992"/>
                <a:gd name="connsiteX1" fmla="*/ 1146410 w 1146410"/>
                <a:gd name="connsiteY1" fmla="*/ 0 h 635992"/>
                <a:gd name="connsiteX2" fmla="*/ 1146410 w 1146410"/>
                <a:gd name="connsiteY2" fmla="*/ 635992 h 635992"/>
                <a:gd name="connsiteX3" fmla="*/ 0 w 1146410"/>
                <a:gd name="connsiteY3" fmla="*/ 635992 h 635992"/>
                <a:gd name="connsiteX4" fmla="*/ 0 w 1146410"/>
                <a:gd name="connsiteY4" fmla="*/ 0 h 63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6410" h="635992">
                  <a:moveTo>
                    <a:pt x="0" y="0"/>
                  </a:moveTo>
                  <a:lnTo>
                    <a:pt x="1146410" y="0"/>
                  </a:lnTo>
                  <a:lnTo>
                    <a:pt x="1146410" y="635992"/>
                  </a:lnTo>
                  <a:lnTo>
                    <a:pt x="0" y="635992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Deputy Assistant Secretary P</a:t>
              </a:r>
              <a:r>
                <a:rPr lang="en-US" sz="800" dirty="0" smtClean="0"/>
                <a:t>ublic Safety,  Resource Protection,  &amp; Emergency Services</a:t>
              </a:r>
              <a:endParaRPr lang="en-US" sz="800" kern="1200" dirty="0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5601164" y="2918895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Office of Emergency</a:t>
              </a:r>
              <a:br>
                <a:rPr lang="en-US" sz="800" kern="1200" dirty="0" smtClean="0"/>
              </a:br>
              <a:r>
                <a:rPr lang="en-US" sz="800" kern="1200" dirty="0" smtClean="0"/>
                <a:t>Management</a:t>
              </a:r>
              <a:endParaRPr lang="en-US" sz="800" kern="1200" dirty="0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5601164" y="3491484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Office of Law Enforcement &amp; Security</a:t>
              </a:r>
              <a:endParaRPr lang="en-US" sz="800" kern="1200" dirty="0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5601164" y="4064072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Office of Wildland Fire</a:t>
              </a:r>
              <a:endParaRPr lang="en-US" sz="800" kern="1200" dirty="0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6630329" y="2113546"/>
              <a:ext cx="1146410" cy="635992"/>
            </a:xfrm>
            <a:custGeom>
              <a:avLst/>
              <a:gdLst>
                <a:gd name="connsiteX0" fmla="*/ 0 w 1146410"/>
                <a:gd name="connsiteY0" fmla="*/ 0 h 635992"/>
                <a:gd name="connsiteX1" fmla="*/ 1146410 w 1146410"/>
                <a:gd name="connsiteY1" fmla="*/ 0 h 635992"/>
                <a:gd name="connsiteX2" fmla="*/ 1146410 w 1146410"/>
                <a:gd name="connsiteY2" fmla="*/ 635992 h 635992"/>
                <a:gd name="connsiteX3" fmla="*/ 0 w 1146410"/>
                <a:gd name="connsiteY3" fmla="*/ 635992 h 635992"/>
                <a:gd name="connsiteX4" fmla="*/ 0 w 1146410"/>
                <a:gd name="connsiteY4" fmla="*/ 0 h 63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6410" h="635992">
                  <a:moveTo>
                    <a:pt x="0" y="0"/>
                  </a:moveTo>
                  <a:lnTo>
                    <a:pt x="1146410" y="0"/>
                  </a:lnTo>
                  <a:lnTo>
                    <a:pt x="1146410" y="635992"/>
                  </a:lnTo>
                  <a:lnTo>
                    <a:pt x="0" y="635992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Deputy Assistant Secretary Youth, Partnerships &amp; Service</a:t>
              </a:r>
              <a:endParaRPr lang="en-US" sz="800" kern="1200" dirty="0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6916932" y="2918895"/>
              <a:ext cx="881106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Office of Youth, Partnerships and Service</a:t>
              </a:r>
              <a:endParaRPr lang="en-US" sz="800" kern="1200" dirty="0"/>
            </a:p>
          </p:txBody>
        </p:sp>
        <p:sp>
          <p:nvSpPr>
            <p:cNvPr id="83" name="Freeform 82"/>
            <p:cNvSpPr/>
            <p:nvPr/>
          </p:nvSpPr>
          <p:spPr>
            <a:xfrm>
              <a:off x="7946097" y="2113546"/>
              <a:ext cx="979951" cy="635992"/>
            </a:xfrm>
            <a:custGeom>
              <a:avLst/>
              <a:gdLst>
                <a:gd name="connsiteX0" fmla="*/ 0 w 1146410"/>
                <a:gd name="connsiteY0" fmla="*/ 0 h 635992"/>
                <a:gd name="connsiteX1" fmla="*/ 1146410 w 1146410"/>
                <a:gd name="connsiteY1" fmla="*/ 0 h 635992"/>
                <a:gd name="connsiteX2" fmla="*/ 1146410 w 1146410"/>
                <a:gd name="connsiteY2" fmla="*/ 635992 h 635992"/>
                <a:gd name="connsiteX3" fmla="*/ 0 w 1146410"/>
                <a:gd name="connsiteY3" fmla="*/ 635992 h 635992"/>
                <a:gd name="connsiteX4" fmla="*/ 0 w 1146410"/>
                <a:gd name="connsiteY4" fmla="*/ 0 h 63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6410" h="635992">
                  <a:moveTo>
                    <a:pt x="0" y="0"/>
                  </a:moveTo>
                  <a:lnTo>
                    <a:pt x="1146410" y="0"/>
                  </a:lnTo>
                  <a:lnTo>
                    <a:pt x="1146410" y="635992"/>
                  </a:lnTo>
                  <a:lnTo>
                    <a:pt x="0" y="635992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Deputy Assistant Secretary Natural Resources Revenue Management</a:t>
              </a:r>
              <a:endParaRPr lang="en-US" sz="800" kern="1200" dirty="0"/>
            </a:p>
          </p:txBody>
        </p:sp>
        <p:sp>
          <p:nvSpPr>
            <p:cNvPr id="84" name="Freeform 83"/>
            <p:cNvSpPr/>
            <p:nvPr/>
          </p:nvSpPr>
          <p:spPr>
            <a:xfrm>
              <a:off x="8146718" y="2918895"/>
              <a:ext cx="779330" cy="43486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Office of Natural Resources Revenue</a:t>
              </a:r>
              <a:endParaRPr lang="en-US" sz="800" kern="1200" dirty="0"/>
            </a:p>
          </p:txBody>
        </p:sp>
        <p:sp>
          <p:nvSpPr>
            <p:cNvPr id="85" name="Freeform 84"/>
            <p:cNvSpPr/>
            <p:nvPr/>
          </p:nvSpPr>
          <p:spPr>
            <a:xfrm>
              <a:off x="2139938" y="1418657"/>
              <a:ext cx="806462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Chief of Staff</a:t>
              </a:r>
              <a:endParaRPr lang="en-US" sz="800" kern="1200" dirty="0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6203938" y="1418657"/>
              <a:ext cx="806462" cy="403231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Chief Diversity Officer</a:t>
              </a:r>
              <a:endParaRPr lang="en-US" sz="800" kern="1200" dirty="0"/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2946400" y="1606550"/>
              <a:ext cx="237744" cy="0"/>
            </a:xfrm>
            <a:prstGeom prst="line">
              <a:avLst/>
            </a:pr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5956300" y="1606550"/>
              <a:ext cx="237744" cy="0"/>
            </a:xfrm>
            <a:prstGeom prst="line">
              <a:avLst/>
            </a:pr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cxnSp>
        <p:sp>
          <p:nvSpPr>
            <p:cNvPr id="87" name="Freeform 86"/>
            <p:cNvSpPr/>
            <p:nvPr/>
          </p:nvSpPr>
          <p:spPr>
            <a:xfrm>
              <a:off x="5601164" y="4648201"/>
              <a:ext cx="881106" cy="457199"/>
            </a:xfrm>
            <a:custGeom>
              <a:avLst/>
              <a:gdLst>
                <a:gd name="connsiteX0" fmla="*/ 0 w 806462"/>
                <a:gd name="connsiteY0" fmla="*/ 0 h 403231"/>
                <a:gd name="connsiteX1" fmla="*/ 806462 w 806462"/>
                <a:gd name="connsiteY1" fmla="*/ 0 h 403231"/>
                <a:gd name="connsiteX2" fmla="*/ 806462 w 806462"/>
                <a:gd name="connsiteY2" fmla="*/ 403231 h 403231"/>
                <a:gd name="connsiteX3" fmla="*/ 0 w 806462"/>
                <a:gd name="connsiteY3" fmla="*/ 403231 h 403231"/>
                <a:gd name="connsiteX4" fmla="*/ 0 w 806462"/>
                <a:gd name="connsiteY4" fmla="*/ 0 h 40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6462" h="403231">
                  <a:moveTo>
                    <a:pt x="0" y="0"/>
                  </a:moveTo>
                  <a:lnTo>
                    <a:pt x="806462" y="0"/>
                  </a:lnTo>
                  <a:lnTo>
                    <a:pt x="806462" y="403231"/>
                  </a:lnTo>
                  <a:lnTo>
                    <a:pt x="0" y="403231"/>
                  </a:lnTo>
                  <a:lnTo>
                    <a:pt x="0" y="0"/>
                  </a:lnTo>
                  <a:close/>
                </a:path>
              </a:pathLst>
            </a:custGeom>
            <a:ln w="12700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5" tIns="4445" rIns="4445" bIns="4445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50" kern="1200" dirty="0" smtClean="0"/>
                <a:t>Interagency Borderland Coordinator</a:t>
              </a:r>
              <a:endParaRPr lang="en-US" sz="750" kern="12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343</Words>
  <Application>Microsoft Office PowerPoint</Application>
  <PresentationFormat>On-screen Show (4:3)</PresentationFormat>
  <Paragraphs>43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National Business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Fossett</dc:creator>
  <cp:lastModifiedBy>Wilson, Hazel A</cp:lastModifiedBy>
  <cp:revision>37</cp:revision>
  <cp:lastPrinted>2012-05-30T22:17:13Z</cp:lastPrinted>
  <dcterms:created xsi:type="dcterms:W3CDTF">2011-08-10T14:30:51Z</dcterms:created>
  <dcterms:modified xsi:type="dcterms:W3CDTF">2012-05-30T22:20:29Z</dcterms:modified>
</cp:coreProperties>
</file>