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71" r:id="rId3"/>
    <p:sldId id="279" r:id="rId4"/>
    <p:sldId id="280" r:id="rId5"/>
    <p:sldId id="290" r:id="rId6"/>
    <p:sldId id="281" r:id="rId7"/>
    <p:sldId id="282" r:id="rId8"/>
    <p:sldId id="286" r:id="rId9"/>
    <p:sldId id="292" r:id="rId10"/>
    <p:sldId id="287" r:id="rId11"/>
    <p:sldId id="285" r:id="rId12"/>
    <p:sldId id="291" r:id="rId13"/>
    <p:sldId id="289" r:id="rId14"/>
    <p:sldId id="277" r:id="rId15"/>
    <p:sldId id="278" r:id="rId16"/>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A1402-4E0E-4B45-9A23-5299A3136460}" v="2" dt="2026-05-27T21:55:50.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074"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Tanya H" userId="bd55bc0e-938c-4820-a4f7-fa597dd29d5f" providerId="ADAL" clId="{47065B9D-1C5F-4A20-86EF-2F99635EE079}"/>
    <pc:docChg chg="undo custSel addSld delSld modSld sldOrd modNotesMaster">
      <pc:chgData name="Joshua, Tanya H" userId="bd55bc0e-938c-4820-a4f7-fa597dd29d5f" providerId="ADAL" clId="{47065B9D-1C5F-4A20-86EF-2F99635EE079}" dt="2026-05-27T23:02:18.242" v="5303" actId="6549"/>
      <pc:docMkLst>
        <pc:docMk/>
      </pc:docMkLst>
      <pc:sldChg chg="modSp mod">
        <pc:chgData name="Joshua, Tanya H" userId="bd55bc0e-938c-4820-a4f7-fa597dd29d5f" providerId="ADAL" clId="{47065B9D-1C5F-4A20-86EF-2F99635EE079}" dt="2026-05-18T16:35:58.847" v="4225" actId="20577"/>
        <pc:sldMkLst>
          <pc:docMk/>
          <pc:sldMk cId="3995741107" sldId="271"/>
        </pc:sldMkLst>
        <pc:spChg chg="mod">
          <ac:chgData name="Joshua, Tanya H" userId="bd55bc0e-938c-4820-a4f7-fa597dd29d5f" providerId="ADAL" clId="{47065B9D-1C5F-4A20-86EF-2F99635EE079}" dt="2026-05-18T16:35:19.652" v="4200" actId="5793"/>
          <ac:spMkLst>
            <pc:docMk/>
            <pc:sldMk cId="3995741107" sldId="271"/>
            <ac:spMk id="2" creationId="{CF79434F-C31E-1FE4-417B-9E3F3CBD87F9}"/>
          </ac:spMkLst>
        </pc:spChg>
        <pc:spChg chg="mod">
          <ac:chgData name="Joshua, Tanya H" userId="bd55bc0e-938c-4820-a4f7-fa597dd29d5f" providerId="ADAL" clId="{47065B9D-1C5F-4A20-86EF-2F99635EE079}" dt="2026-05-18T16:35:58.847" v="4225" actId="20577"/>
          <ac:spMkLst>
            <pc:docMk/>
            <pc:sldMk cId="3995741107" sldId="271"/>
            <ac:spMk id="3" creationId="{B84DE82F-F868-8E4F-B08B-E300C49BBF70}"/>
          </ac:spMkLst>
        </pc:spChg>
      </pc:sldChg>
      <pc:sldChg chg="addSp delSp modSp mod ord">
        <pc:chgData name="Joshua, Tanya H" userId="bd55bc0e-938c-4820-a4f7-fa597dd29d5f" providerId="ADAL" clId="{47065B9D-1C5F-4A20-86EF-2F99635EE079}" dt="2026-05-18T16:09:54.554" v="3259" actId="1076"/>
        <pc:sldMkLst>
          <pc:docMk/>
          <pc:sldMk cId="715210781" sldId="277"/>
        </pc:sldMkLst>
        <pc:spChg chg="add mod">
          <ac:chgData name="Joshua, Tanya H" userId="bd55bc0e-938c-4820-a4f7-fa597dd29d5f" providerId="ADAL" clId="{47065B9D-1C5F-4A20-86EF-2F99635EE079}" dt="2026-05-18T16:09:48.506" v="3258" actId="1076"/>
          <ac:spMkLst>
            <pc:docMk/>
            <pc:sldMk cId="715210781" sldId="277"/>
            <ac:spMk id="4" creationId="{6F3EB12A-0350-7B7F-B584-4CE7E16FAE71}"/>
          </ac:spMkLst>
        </pc:spChg>
        <pc:picChg chg="add mod">
          <ac:chgData name="Joshua, Tanya H" userId="bd55bc0e-938c-4820-a4f7-fa597dd29d5f" providerId="ADAL" clId="{47065B9D-1C5F-4A20-86EF-2F99635EE079}" dt="2026-05-18T16:09:54.554" v="3259" actId="1076"/>
          <ac:picMkLst>
            <pc:docMk/>
            <pc:sldMk cId="715210781" sldId="277"/>
            <ac:picMk id="3" creationId="{3FBD3059-D9B3-A6C7-11AF-15BABDBFE190}"/>
          </ac:picMkLst>
        </pc:picChg>
      </pc:sldChg>
      <pc:sldChg chg="modSp mod">
        <pc:chgData name="Joshua, Tanya H" userId="bd55bc0e-938c-4820-a4f7-fa597dd29d5f" providerId="ADAL" clId="{47065B9D-1C5F-4A20-86EF-2F99635EE079}" dt="2026-05-27T23:02:18.242" v="5303" actId="6549"/>
        <pc:sldMkLst>
          <pc:docMk/>
          <pc:sldMk cId="1269324585" sldId="278"/>
        </pc:sldMkLst>
        <pc:spChg chg="mod">
          <ac:chgData name="Joshua, Tanya H" userId="bd55bc0e-938c-4820-a4f7-fa597dd29d5f" providerId="ADAL" clId="{47065B9D-1C5F-4A20-86EF-2F99635EE079}" dt="2026-05-27T23:02:18.242" v="5303" actId="6549"/>
          <ac:spMkLst>
            <pc:docMk/>
            <pc:sldMk cId="1269324585" sldId="278"/>
            <ac:spMk id="3" creationId="{E543C3E8-1306-E99F-21CA-5730F041ED09}"/>
          </ac:spMkLst>
        </pc:spChg>
      </pc:sldChg>
      <pc:sldChg chg="addSp delSp modSp mod modNotesTx">
        <pc:chgData name="Joshua, Tanya H" userId="bd55bc0e-938c-4820-a4f7-fa597dd29d5f" providerId="ADAL" clId="{47065B9D-1C5F-4A20-86EF-2F99635EE079}" dt="2026-05-18T16:00:42.584" v="3209" actId="20577"/>
        <pc:sldMkLst>
          <pc:docMk/>
          <pc:sldMk cId="875629514" sldId="279"/>
        </pc:sldMkLst>
        <pc:spChg chg="mod">
          <ac:chgData name="Joshua, Tanya H" userId="bd55bc0e-938c-4820-a4f7-fa597dd29d5f" providerId="ADAL" clId="{47065B9D-1C5F-4A20-86EF-2F99635EE079}" dt="2026-05-18T15:30:18.667" v="1065" actId="20577"/>
          <ac:spMkLst>
            <pc:docMk/>
            <pc:sldMk cId="875629514" sldId="279"/>
            <ac:spMk id="3" creationId="{DA63BD67-41AE-B92C-9180-D22ACD58F111}"/>
          </ac:spMkLst>
        </pc:spChg>
        <pc:spChg chg="mod">
          <ac:chgData name="Joshua, Tanya H" userId="bd55bc0e-938c-4820-a4f7-fa597dd29d5f" providerId="ADAL" clId="{47065B9D-1C5F-4A20-86EF-2F99635EE079}" dt="2026-05-18T16:00:42.584" v="3209" actId="20577"/>
          <ac:spMkLst>
            <pc:docMk/>
            <pc:sldMk cId="875629514" sldId="279"/>
            <ac:spMk id="4" creationId="{01122B42-3FFF-29F7-5D67-39105838A2A9}"/>
          </ac:spMkLst>
        </pc:spChg>
        <pc:picChg chg="add mod">
          <ac:chgData name="Joshua, Tanya H" userId="bd55bc0e-938c-4820-a4f7-fa597dd29d5f" providerId="ADAL" clId="{47065B9D-1C5F-4A20-86EF-2F99635EE079}" dt="2026-05-18T15:27:23.309" v="761" actId="1076"/>
          <ac:picMkLst>
            <pc:docMk/>
            <pc:sldMk cId="875629514" sldId="279"/>
            <ac:picMk id="1026" creationId="{05F7A97C-56D2-D60A-BC2A-E15AE9F95A02}"/>
          </ac:picMkLst>
        </pc:picChg>
      </pc:sldChg>
      <pc:sldChg chg="addSp delSp modSp add mod modNotesTx">
        <pc:chgData name="Joshua, Tanya H" userId="bd55bc0e-938c-4820-a4f7-fa597dd29d5f" providerId="ADAL" clId="{47065B9D-1C5F-4A20-86EF-2F99635EE079}" dt="2026-05-18T16:01:31.935" v="3216" actId="1076"/>
        <pc:sldMkLst>
          <pc:docMk/>
          <pc:sldMk cId="1845113416" sldId="280"/>
        </pc:sldMkLst>
        <pc:spChg chg="mod">
          <ac:chgData name="Joshua, Tanya H" userId="bd55bc0e-938c-4820-a4f7-fa597dd29d5f" providerId="ADAL" clId="{47065B9D-1C5F-4A20-86EF-2F99635EE079}" dt="2026-05-18T15:31:43.515" v="1089" actId="1076"/>
          <ac:spMkLst>
            <pc:docMk/>
            <pc:sldMk cId="1845113416" sldId="280"/>
            <ac:spMk id="3" creationId="{ED71971B-CC7D-A438-8931-0F4B6C7245A3}"/>
          </ac:spMkLst>
        </pc:spChg>
        <pc:spChg chg="mod">
          <ac:chgData name="Joshua, Tanya H" userId="bd55bc0e-938c-4820-a4f7-fa597dd29d5f" providerId="ADAL" clId="{47065B9D-1C5F-4A20-86EF-2F99635EE079}" dt="2026-05-18T15:30:29.134" v="1077" actId="6549"/>
          <ac:spMkLst>
            <pc:docMk/>
            <pc:sldMk cId="1845113416" sldId="280"/>
            <ac:spMk id="4" creationId="{0A6207EE-7514-F09E-14C2-044A10A282E2}"/>
          </ac:spMkLst>
        </pc:spChg>
        <pc:spChg chg="add mod">
          <ac:chgData name="Joshua, Tanya H" userId="bd55bc0e-938c-4820-a4f7-fa597dd29d5f" providerId="ADAL" clId="{47065B9D-1C5F-4A20-86EF-2F99635EE079}" dt="2026-05-18T16:01:31.935" v="3216" actId="1076"/>
          <ac:spMkLst>
            <pc:docMk/>
            <pc:sldMk cId="1845113416" sldId="280"/>
            <ac:spMk id="6" creationId="{3A36DDC2-126E-91FE-4A1E-95C24FA178F7}"/>
          </ac:spMkLst>
        </pc:spChg>
        <pc:picChg chg="add mod">
          <ac:chgData name="Joshua, Tanya H" userId="bd55bc0e-938c-4820-a4f7-fa597dd29d5f" providerId="ADAL" clId="{47065B9D-1C5F-4A20-86EF-2F99635EE079}" dt="2026-05-18T16:01:22.894" v="3215" actId="1076"/>
          <ac:picMkLst>
            <pc:docMk/>
            <pc:sldMk cId="1845113416" sldId="280"/>
            <ac:picMk id="5" creationId="{7C29E7FC-F554-EC69-1265-9AD612340E14}"/>
          </ac:picMkLst>
        </pc:picChg>
      </pc:sldChg>
      <pc:sldChg chg="addSp delSp modSp add mod modNotesTx">
        <pc:chgData name="Joshua, Tanya H" userId="bd55bc0e-938c-4820-a4f7-fa597dd29d5f" providerId="ADAL" clId="{47065B9D-1C5F-4A20-86EF-2F99635EE079}" dt="2026-05-18T16:01:39.823" v="3217" actId="1076"/>
        <pc:sldMkLst>
          <pc:docMk/>
          <pc:sldMk cId="2890092566" sldId="281"/>
        </pc:sldMkLst>
        <pc:spChg chg="add mod">
          <ac:chgData name="Joshua, Tanya H" userId="bd55bc0e-938c-4820-a4f7-fa597dd29d5f" providerId="ADAL" clId="{47065B9D-1C5F-4A20-86EF-2F99635EE079}" dt="2026-05-18T15:50:15.006" v="2383" actId="20577"/>
          <ac:spMkLst>
            <pc:docMk/>
            <pc:sldMk cId="2890092566" sldId="281"/>
            <ac:spMk id="2" creationId="{8B74E8EC-8131-7EBA-02F9-DF9F9BDBB33C}"/>
          </ac:spMkLst>
        </pc:spChg>
        <pc:spChg chg="mod">
          <ac:chgData name="Joshua, Tanya H" userId="bd55bc0e-938c-4820-a4f7-fa597dd29d5f" providerId="ADAL" clId="{47065B9D-1C5F-4A20-86EF-2F99635EE079}" dt="2026-05-18T15:33:34.234" v="1189" actId="20577"/>
          <ac:spMkLst>
            <pc:docMk/>
            <pc:sldMk cId="2890092566" sldId="281"/>
            <ac:spMk id="4" creationId="{1DE3BD89-98C9-9C20-556F-4FD2805B99D3}"/>
          </ac:spMkLst>
        </pc:spChg>
        <pc:spChg chg="mod">
          <ac:chgData name="Joshua, Tanya H" userId="bd55bc0e-938c-4820-a4f7-fa597dd29d5f" providerId="ADAL" clId="{47065B9D-1C5F-4A20-86EF-2F99635EE079}" dt="2026-05-18T16:01:39.823" v="3217" actId="1076"/>
          <ac:spMkLst>
            <pc:docMk/>
            <pc:sldMk cId="2890092566" sldId="281"/>
            <ac:spMk id="6" creationId="{875C99E7-807E-3A81-8D7D-324F802487D9}"/>
          </ac:spMkLst>
        </pc:spChg>
      </pc:sldChg>
      <pc:sldChg chg="modSp add mod">
        <pc:chgData name="Joshua, Tanya H" userId="bd55bc0e-938c-4820-a4f7-fa597dd29d5f" providerId="ADAL" clId="{47065B9D-1C5F-4A20-86EF-2F99635EE079}" dt="2026-05-18T15:59:56.463" v="3199" actId="1076"/>
        <pc:sldMkLst>
          <pc:docMk/>
          <pc:sldMk cId="4003978216" sldId="282"/>
        </pc:sldMkLst>
        <pc:spChg chg="mod">
          <ac:chgData name="Joshua, Tanya H" userId="bd55bc0e-938c-4820-a4f7-fa597dd29d5f" providerId="ADAL" clId="{47065B9D-1C5F-4A20-86EF-2F99635EE079}" dt="2026-05-18T15:59:46.294" v="3196" actId="6549"/>
          <ac:spMkLst>
            <pc:docMk/>
            <pc:sldMk cId="4003978216" sldId="282"/>
            <ac:spMk id="2" creationId="{428E5538-A9CE-68EC-A5F9-9371FF47EEBE}"/>
          </ac:spMkLst>
        </pc:spChg>
        <pc:spChg chg="mod">
          <ac:chgData name="Joshua, Tanya H" userId="bd55bc0e-938c-4820-a4f7-fa597dd29d5f" providerId="ADAL" clId="{47065B9D-1C5F-4A20-86EF-2F99635EE079}" dt="2026-05-18T15:55:03.643" v="2612" actId="20577"/>
          <ac:spMkLst>
            <pc:docMk/>
            <pc:sldMk cId="4003978216" sldId="282"/>
            <ac:spMk id="4" creationId="{23B5FB2D-E54F-5D19-22DD-1EEBB28FFC08}"/>
          </ac:spMkLst>
        </pc:spChg>
        <pc:spChg chg="mod">
          <ac:chgData name="Joshua, Tanya H" userId="bd55bc0e-938c-4820-a4f7-fa597dd29d5f" providerId="ADAL" clId="{47065B9D-1C5F-4A20-86EF-2F99635EE079}" dt="2026-05-18T15:59:56.463" v="3199" actId="1076"/>
          <ac:spMkLst>
            <pc:docMk/>
            <pc:sldMk cId="4003978216" sldId="282"/>
            <ac:spMk id="6" creationId="{99028D4D-1B6F-93D9-CEE9-36A7AD4148C0}"/>
          </ac:spMkLst>
        </pc:spChg>
      </pc:sldChg>
      <pc:sldChg chg="addSp delSp modSp add mod modNotesTx">
        <pc:chgData name="Joshua, Tanya H" userId="bd55bc0e-938c-4820-a4f7-fa597dd29d5f" providerId="ADAL" clId="{47065B9D-1C5F-4A20-86EF-2F99635EE079}" dt="2026-05-27T21:58:48.736" v="5254" actId="1076"/>
        <pc:sldMkLst>
          <pc:docMk/>
          <pc:sldMk cId="3514759570" sldId="285"/>
        </pc:sldMkLst>
        <pc:spChg chg="del mod">
          <ac:chgData name="Joshua, Tanya H" userId="bd55bc0e-938c-4820-a4f7-fa597dd29d5f" providerId="ADAL" clId="{47065B9D-1C5F-4A20-86EF-2F99635EE079}" dt="2026-05-27T21:58:36.281" v="5249" actId="478"/>
          <ac:spMkLst>
            <pc:docMk/>
            <pc:sldMk cId="3514759570" sldId="285"/>
            <ac:spMk id="2" creationId="{0180A47D-BB45-A234-9AD7-36BD83650CF3}"/>
          </ac:spMkLst>
        </pc:spChg>
        <pc:spChg chg="add mod">
          <ac:chgData name="Joshua, Tanya H" userId="bd55bc0e-938c-4820-a4f7-fa597dd29d5f" providerId="ADAL" clId="{47065B9D-1C5F-4A20-86EF-2F99635EE079}" dt="2026-05-18T20:03:16.069" v="5097" actId="6549"/>
          <ac:spMkLst>
            <pc:docMk/>
            <pc:sldMk cId="3514759570" sldId="285"/>
            <ac:spMk id="3" creationId="{F48E8E06-8E89-598A-B18D-F6A6F8E9C2B0}"/>
          </ac:spMkLst>
        </pc:spChg>
        <pc:spChg chg="mod">
          <ac:chgData name="Joshua, Tanya H" userId="bd55bc0e-938c-4820-a4f7-fa597dd29d5f" providerId="ADAL" clId="{47065B9D-1C5F-4A20-86EF-2F99635EE079}" dt="2026-05-18T16:13:14.552" v="3559" actId="1076"/>
          <ac:spMkLst>
            <pc:docMk/>
            <pc:sldMk cId="3514759570" sldId="285"/>
            <ac:spMk id="6" creationId="{2307C9F8-ADB3-98D8-6C38-D0C617D4B825}"/>
          </ac:spMkLst>
        </pc:spChg>
        <pc:picChg chg="add mod">
          <ac:chgData name="Joshua, Tanya H" userId="bd55bc0e-938c-4820-a4f7-fa597dd29d5f" providerId="ADAL" clId="{47065B9D-1C5F-4A20-86EF-2F99635EE079}" dt="2026-05-27T21:58:48.736" v="5254" actId="1076"/>
          <ac:picMkLst>
            <pc:docMk/>
            <pc:sldMk cId="3514759570" sldId="285"/>
            <ac:picMk id="5" creationId="{BBA2CD62-EB2E-1D20-79D3-BBEB4E860028}"/>
          </ac:picMkLst>
        </pc:picChg>
      </pc:sldChg>
      <pc:sldChg chg="addSp delSp modSp add mod">
        <pc:chgData name="Joshua, Tanya H" userId="bd55bc0e-938c-4820-a4f7-fa597dd29d5f" providerId="ADAL" clId="{47065B9D-1C5F-4A20-86EF-2F99635EE079}" dt="2026-05-27T22:01:12.206" v="5300" actId="1076"/>
        <pc:sldMkLst>
          <pc:docMk/>
          <pc:sldMk cId="970108601" sldId="286"/>
        </pc:sldMkLst>
        <pc:spChg chg="add del mod">
          <ac:chgData name="Joshua, Tanya H" userId="bd55bc0e-938c-4820-a4f7-fa597dd29d5f" providerId="ADAL" clId="{47065B9D-1C5F-4A20-86EF-2F99635EE079}" dt="2026-05-27T22:01:04.982" v="5297" actId="478"/>
          <ac:spMkLst>
            <pc:docMk/>
            <pc:sldMk cId="970108601" sldId="286"/>
            <ac:spMk id="3" creationId="{FDC6DA08-2245-8056-440A-A6F93DA4A318}"/>
          </ac:spMkLst>
        </pc:spChg>
        <pc:spChg chg="add mod">
          <ac:chgData name="Joshua, Tanya H" userId="bd55bc0e-938c-4820-a4f7-fa597dd29d5f" providerId="ADAL" clId="{47065B9D-1C5F-4A20-86EF-2F99635EE079}" dt="2026-05-18T20:02:49.876" v="5089" actId="6549"/>
          <ac:spMkLst>
            <pc:docMk/>
            <pc:sldMk cId="970108601" sldId="286"/>
            <ac:spMk id="4" creationId="{DCEC91B8-9311-F770-90C3-1F42E189B5AF}"/>
          </ac:spMkLst>
        </pc:spChg>
        <pc:picChg chg="add mod">
          <ac:chgData name="Joshua, Tanya H" userId="bd55bc0e-938c-4820-a4f7-fa597dd29d5f" providerId="ADAL" clId="{47065B9D-1C5F-4A20-86EF-2F99635EE079}" dt="2026-05-27T22:01:12.206" v="5300" actId="1076"/>
          <ac:picMkLst>
            <pc:docMk/>
            <pc:sldMk cId="970108601" sldId="286"/>
            <ac:picMk id="5" creationId="{FB7BB746-DEF8-B738-43BD-9B82A278BF0A}"/>
          </ac:picMkLst>
        </pc:picChg>
      </pc:sldChg>
      <pc:sldChg chg="addSp modSp add mod">
        <pc:chgData name="Joshua, Tanya H" userId="bd55bc0e-938c-4820-a4f7-fa597dd29d5f" providerId="ADAL" clId="{47065B9D-1C5F-4A20-86EF-2F99635EE079}" dt="2026-05-27T23:01:35.359" v="5301" actId="6549"/>
        <pc:sldMkLst>
          <pc:docMk/>
          <pc:sldMk cId="2574413514" sldId="287"/>
        </pc:sldMkLst>
        <pc:spChg chg="add mod">
          <ac:chgData name="Joshua, Tanya H" userId="bd55bc0e-938c-4820-a4f7-fa597dd29d5f" providerId="ADAL" clId="{47065B9D-1C5F-4A20-86EF-2F99635EE079}" dt="2026-05-18T20:03:05.972" v="5092" actId="20577"/>
          <ac:spMkLst>
            <pc:docMk/>
            <pc:sldMk cId="2574413514" sldId="287"/>
            <ac:spMk id="2" creationId="{60BC86FB-EBF2-A673-2635-87E4DD4128C8}"/>
          </ac:spMkLst>
        </pc:spChg>
        <pc:spChg chg="mod">
          <ac:chgData name="Joshua, Tanya H" userId="bd55bc0e-938c-4820-a4f7-fa597dd29d5f" providerId="ADAL" clId="{47065B9D-1C5F-4A20-86EF-2F99635EE079}" dt="2026-05-27T23:01:35.359" v="5301" actId="6549"/>
          <ac:spMkLst>
            <pc:docMk/>
            <pc:sldMk cId="2574413514" sldId="287"/>
            <ac:spMk id="3" creationId="{6E098FA3-075C-1BE7-4B63-1F012D9F30AE}"/>
          </ac:spMkLst>
        </pc:spChg>
      </pc:sldChg>
      <pc:sldChg chg="addSp modSp add del mod">
        <pc:chgData name="Joshua, Tanya H" userId="bd55bc0e-938c-4820-a4f7-fa597dd29d5f" providerId="ADAL" clId="{47065B9D-1C5F-4A20-86EF-2F99635EE079}" dt="2026-05-27T21:59:56.454" v="5295" actId="47"/>
        <pc:sldMkLst>
          <pc:docMk/>
          <pc:sldMk cId="1782233392" sldId="288"/>
        </pc:sldMkLst>
      </pc:sldChg>
      <pc:sldChg chg="addSp delSp modSp add mod ord">
        <pc:chgData name="Joshua, Tanya H" userId="bd55bc0e-938c-4820-a4f7-fa597dd29d5f" providerId="ADAL" clId="{47065B9D-1C5F-4A20-86EF-2F99635EE079}" dt="2026-05-18T20:04:59.649" v="5154" actId="1076"/>
        <pc:sldMkLst>
          <pc:docMk/>
          <pc:sldMk cId="667218369" sldId="289"/>
        </pc:sldMkLst>
        <pc:spChg chg="mod">
          <ac:chgData name="Joshua, Tanya H" userId="bd55bc0e-938c-4820-a4f7-fa597dd29d5f" providerId="ADAL" clId="{47065B9D-1C5F-4A20-86EF-2F99635EE079}" dt="2026-05-18T20:04:59.649" v="5154" actId="1076"/>
          <ac:spMkLst>
            <pc:docMk/>
            <pc:sldMk cId="667218369" sldId="289"/>
            <ac:spMk id="2" creationId="{5D18CDEE-8AF5-D668-71E3-CFCB3145E294}"/>
          </ac:spMkLst>
        </pc:spChg>
      </pc:sldChg>
      <pc:sldChg chg="addSp delSp modSp add mod">
        <pc:chgData name="Joshua, Tanya H" userId="bd55bc0e-938c-4820-a4f7-fa597dd29d5f" providerId="ADAL" clId="{47065B9D-1C5F-4A20-86EF-2F99635EE079}" dt="2026-05-27T21:56:51.179" v="5245" actId="6549"/>
        <pc:sldMkLst>
          <pc:docMk/>
          <pc:sldMk cId="2570919222" sldId="290"/>
        </pc:sldMkLst>
        <pc:spChg chg="mod">
          <ac:chgData name="Joshua, Tanya H" userId="bd55bc0e-938c-4820-a4f7-fa597dd29d5f" providerId="ADAL" clId="{47065B9D-1C5F-4A20-86EF-2F99635EE079}" dt="2026-05-27T21:53:39.641" v="5158" actId="20577"/>
          <ac:spMkLst>
            <pc:docMk/>
            <pc:sldMk cId="2570919222" sldId="290"/>
            <ac:spMk id="4" creationId="{607CDC6D-ADD7-8BBA-9145-B094C44E914A}"/>
          </ac:spMkLst>
        </pc:spChg>
        <pc:spChg chg="mod">
          <ac:chgData name="Joshua, Tanya H" userId="bd55bc0e-938c-4820-a4f7-fa597dd29d5f" providerId="ADAL" clId="{47065B9D-1C5F-4A20-86EF-2F99635EE079}" dt="2026-05-27T21:56:51.179" v="5245" actId="6549"/>
          <ac:spMkLst>
            <pc:docMk/>
            <pc:sldMk cId="2570919222" sldId="290"/>
            <ac:spMk id="6" creationId="{761FD6A6-B664-8954-5AA4-19553F713164}"/>
          </ac:spMkLst>
        </pc:spChg>
        <pc:picChg chg="del">
          <ac:chgData name="Joshua, Tanya H" userId="bd55bc0e-938c-4820-a4f7-fa597dd29d5f" providerId="ADAL" clId="{47065B9D-1C5F-4A20-86EF-2F99635EE079}" dt="2026-05-27T21:55:00.619" v="5159" actId="478"/>
          <ac:picMkLst>
            <pc:docMk/>
            <pc:sldMk cId="2570919222" sldId="290"/>
            <ac:picMk id="5" creationId="{A7D1202F-4B32-31B1-8184-6B8F8A0C464C}"/>
          </ac:picMkLst>
        </pc:picChg>
        <pc:picChg chg="add mod">
          <ac:chgData name="Joshua, Tanya H" userId="bd55bc0e-938c-4820-a4f7-fa597dd29d5f" providerId="ADAL" clId="{47065B9D-1C5F-4A20-86EF-2F99635EE079}" dt="2026-05-27T21:55:26.083" v="5227" actId="1076"/>
          <ac:picMkLst>
            <pc:docMk/>
            <pc:sldMk cId="2570919222" sldId="290"/>
            <ac:picMk id="7" creationId="{52143549-F7DA-836A-0B95-F70C5CC29062}"/>
          </ac:picMkLst>
        </pc:picChg>
        <pc:picChg chg="add mod">
          <ac:chgData name="Joshua, Tanya H" userId="bd55bc0e-938c-4820-a4f7-fa597dd29d5f" providerId="ADAL" clId="{47065B9D-1C5F-4A20-86EF-2F99635EE079}" dt="2026-05-27T21:55:48.162" v="5228"/>
          <ac:picMkLst>
            <pc:docMk/>
            <pc:sldMk cId="2570919222" sldId="290"/>
            <ac:picMk id="8" creationId="{8702C463-2697-A716-2DD5-A1AFE35CBEA5}"/>
          </ac:picMkLst>
        </pc:picChg>
        <pc:picChg chg="add mod">
          <ac:chgData name="Joshua, Tanya H" userId="bd55bc0e-938c-4820-a4f7-fa597dd29d5f" providerId="ADAL" clId="{47065B9D-1C5F-4A20-86EF-2F99635EE079}" dt="2026-05-27T21:56:07.843" v="5231" actId="1076"/>
          <ac:picMkLst>
            <pc:docMk/>
            <pc:sldMk cId="2570919222" sldId="290"/>
            <ac:picMk id="10" creationId="{088D5539-850D-4D20-5150-E94F51E1D7FB}"/>
          </ac:picMkLst>
        </pc:picChg>
        <pc:picChg chg="add mod">
          <ac:chgData name="Joshua, Tanya H" userId="bd55bc0e-938c-4820-a4f7-fa597dd29d5f" providerId="ADAL" clId="{47065B9D-1C5F-4A20-86EF-2F99635EE079}" dt="2026-05-27T21:56:44.969" v="5235" actId="1076"/>
          <ac:picMkLst>
            <pc:docMk/>
            <pc:sldMk cId="2570919222" sldId="290"/>
            <ac:picMk id="12" creationId="{13299DED-C595-DCBD-68D0-BF70329807E3}"/>
          </ac:picMkLst>
        </pc:picChg>
      </pc:sldChg>
      <pc:sldChg chg="modSp add mod">
        <pc:chgData name="Joshua, Tanya H" userId="bd55bc0e-938c-4820-a4f7-fa597dd29d5f" providerId="ADAL" clId="{47065B9D-1C5F-4A20-86EF-2F99635EE079}" dt="2026-05-27T21:59:46.144" v="5294" actId="1076"/>
        <pc:sldMkLst>
          <pc:docMk/>
          <pc:sldMk cId="4258614277" sldId="291"/>
        </pc:sldMkLst>
        <pc:spChg chg="mod">
          <ac:chgData name="Joshua, Tanya H" userId="bd55bc0e-938c-4820-a4f7-fa597dd29d5f" providerId="ADAL" clId="{47065B9D-1C5F-4A20-86EF-2F99635EE079}" dt="2026-05-27T21:59:46.144" v="5294" actId="1076"/>
          <ac:spMkLst>
            <pc:docMk/>
            <pc:sldMk cId="4258614277" sldId="291"/>
            <ac:spMk id="2" creationId="{B846ABC0-0747-3492-EBD2-0ECB54E107A3}"/>
          </ac:spMkLst>
        </pc:spChg>
      </pc:sldChg>
      <pc:sldChg chg="add">
        <pc:chgData name="Joshua, Tanya H" userId="bd55bc0e-938c-4820-a4f7-fa597dd29d5f" providerId="ADAL" clId="{47065B9D-1C5F-4A20-86EF-2F99635EE079}" dt="2026-05-27T22:01:00.008" v="5296" actId="2890"/>
        <pc:sldMkLst>
          <pc:docMk/>
          <pc:sldMk cId="3912997284"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30" cy="465445"/>
          </a:xfrm>
          <a:prstGeom prst="rect">
            <a:avLst/>
          </a:prstGeom>
        </p:spPr>
        <p:txBody>
          <a:bodyPr vert="horz" lIns="89758" tIns="44879" rIns="89758" bIns="44879" rtlCol="0"/>
          <a:lstStyle>
            <a:lvl1pPr algn="l">
              <a:defRPr sz="1200"/>
            </a:lvl1pPr>
          </a:lstStyle>
          <a:p>
            <a:endParaRPr lang="en-US"/>
          </a:p>
        </p:txBody>
      </p:sp>
      <p:sp>
        <p:nvSpPr>
          <p:cNvPr id="3" name="Date Placeholder 2"/>
          <p:cNvSpPr>
            <a:spLocks noGrp="1"/>
          </p:cNvSpPr>
          <p:nvPr>
            <p:ph type="dt" idx="1"/>
          </p:nvPr>
        </p:nvSpPr>
        <p:spPr>
          <a:xfrm>
            <a:off x="3971317" y="0"/>
            <a:ext cx="3037530" cy="465445"/>
          </a:xfrm>
          <a:prstGeom prst="rect">
            <a:avLst/>
          </a:prstGeom>
        </p:spPr>
        <p:txBody>
          <a:bodyPr vert="horz" lIns="89758" tIns="44879" rIns="89758" bIns="44879" rtlCol="0"/>
          <a:lstStyle>
            <a:lvl1pPr algn="r">
              <a:defRPr sz="1200"/>
            </a:lvl1pPr>
          </a:lstStyle>
          <a:p>
            <a:fld id="{B23AD2FA-3AF7-450E-BB1E-E89EBC2D5F95}" type="datetimeFigureOut">
              <a:rPr lang="en-US" smtClean="0"/>
              <a:t>5/27/2026</a:t>
            </a:fld>
            <a:endParaRPr lang="en-US"/>
          </a:p>
        </p:txBody>
      </p:sp>
      <p:sp>
        <p:nvSpPr>
          <p:cNvPr id="4" name="Slide Image Placeholder 3"/>
          <p:cNvSpPr>
            <a:spLocks noGrp="1" noRot="1" noChangeAspect="1"/>
          </p:cNvSpPr>
          <p:nvPr>
            <p:ph type="sldImg" idx="2"/>
          </p:nvPr>
        </p:nvSpPr>
        <p:spPr>
          <a:xfrm>
            <a:off x="717550" y="1162050"/>
            <a:ext cx="5575300" cy="3138488"/>
          </a:xfrm>
          <a:prstGeom prst="rect">
            <a:avLst/>
          </a:prstGeom>
          <a:noFill/>
          <a:ln w="12700">
            <a:solidFill>
              <a:prstClr val="black"/>
            </a:solidFill>
          </a:ln>
        </p:spPr>
        <p:txBody>
          <a:bodyPr vert="horz" lIns="89758" tIns="44879" rIns="89758" bIns="44879" rtlCol="0" anchor="ctr"/>
          <a:lstStyle/>
          <a:p>
            <a:endParaRPr lang="en-US"/>
          </a:p>
        </p:txBody>
      </p:sp>
      <p:sp>
        <p:nvSpPr>
          <p:cNvPr id="5" name="Notes Placeholder 4"/>
          <p:cNvSpPr>
            <a:spLocks noGrp="1"/>
          </p:cNvSpPr>
          <p:nvPr>
            <p:ph type="body" sz="quarter" idx="3"/>
          </p:nvPr>
        </p:nvSpPr>
        <p:spPr>
          <a:xfrm>
            <a:off x="700730" y="4473268"/>
            <a:ext cx="5608941" cy="3661082"/>
          </a:xfrm>
          <a:prstGeom prst="rect">
            <a:avLst/>
          </a:prstGeom>
        </p:spPr>
        <p:txBody>
          <a:bodyPr vert="horz" lIns="89758" tIns="44879" rIns="89758" bIns="44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956"/>
            <a:ext cx="3037530" cy="465445"/>
          </a:xfrm>
          <a:prstGeom prst="rect">
            <a:avLst/>
          </a:prstGeom>
        </p:spPr>
        <p:txBody>
          <a:bodyPr vert="horz" lIns="89758" tIns="44879" rIns="89758" bIns="44879" rtlCol="0" anchor="b"/>
          <a:lstStyle>
            <a:lvl1pPr algn="l">
              <a:defRPr sz="1200"/>
            </a:lvl1pPr>
          </a:lstStyle>
          <a:p>
            <a:endParaRPr lang="en-US"/>
          </a:p>
        </p:txBody>
      </p:sp>
      <p:sp>
        <p:nvSpPr>
          <p:cNvPr id="7" name="Slide Number Placeholder 6"/>
          <p:cNvSpPr>
            <a:spLocks noGrp="1"/>
          </p:cNvSpPr>
          <p:nvPr>
            <p:ph type="sldNum" sz="quarter" idx="5"/>
          </p:nvPr>
        </p:nvSpPr>
        <p:spPr>
          <a:xfrm>
            <a:off x="3971317" y="8830956"/>
            <a:ext cx="3037530" cy="465445"/>
          </a:xfrm>
          <a:prstGeom prst="rect">
            <a:avLst/>
          </a:prstGeom>
        </p:spPr>
        <p:txBody>
          <a:bodyPr vert="horz" lIns="89758" tIns="44879" rIns="89758" bIns="44879" rtlCol="0" anchor="b"/>
          <a:lstStyle>
            <a:lvl1pPr algn="r">
              <a:defRPr sz="1200"/>
            </a:lvl1pPr>
          </a:lstStyle>
          <a:p>
            <a:fld id="{8D2F0C14-443C-4D3C-93CB-68E452CA8EE0}" type="slidenum">
              <a:rPr lang="en-US" smtClean="0"/>
              <a:t>‹#›</a:t>
            </a:fld>
            <a:endParaRPr lang="en-US"/>
          </a:p>
        </p:txBody>
      </p:sp>
    </p:spTree>
    <p:extLst>
      <p:ext uri="{BB962C8B-B14F-4D97-AF65-F5344CB8AC3E}">
        <p14:creationId xmlns:p14="http://schemas.microsoft.com/office/powerpoint/2010/main" val="427661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95" indent="-168295">
              <a:buFontTx/>
              <a:buChar char="-"/>
            </a:pPr>
            <a:r>
              <a:rPr lang="en-US" dirty="0"/>
              <a:t>Congrats to Clarina Modeste Elliot (Finance Commissioner Kevin McCurdy) and Cherise Hodge Tucker (OMB Director Julio Rhymer)</a:t>
            </a:r>
          </a:p>
          <a:p>
            <a:pPr marL="168295" indent="-168295">
              <a:buFontTx/>
              <a:buChar char="-"/>
            </a:pPr>
            <a:r>
              <a:rPr lang="en-US" dirty="0"/>
              <a:t>Promoting best practices </a:t>
            </a:r>
          </a:p>
          <a:p>
            <a:pPr marL="168295" indent="-168295">
              <a:buFontTx/>
              <a:buChar char="-"/>
            </a:pPr>
            <a:r>
              <a:rPr lang="en-US" dirty="0"/>
              <a:t>Other Insular Areas have similar meetings that OIA grant managers can also join in over Teams or Zoom, please let us know.</a:t>
            </a:r>
          </a:p>
          <a:p>
            <a:pPr marL="168295" indent="-168295">
              <a:buFontTx/>
              <a:buChar char="-"/>
            </a:pPr>
            <a:endParaRPr lang="en-US" dirty="0"/>
          </a:p>
        </p:txBody>
      </p:sp>
      <p:sp>
        <p:nvSpPr>
          <p:cNvPr id="4" name="Slide Number Placeholder 3"/>
          <p:cNvSpPr>
            <a:spLocks noGrp="1"/>
          </p:cNvSpPr>
          <p:nvPr>
            <p:ph type="sldNum" sz="quarter" idx="5"/>
          </p:nvPr>
        </p:nvSpPr>
        <p:spPr/>
        <p:txBody>
          <a:bodyPr/>
          <a:lstStyle/>
          <a:p>
            <a:fld id="{8D2F0C14-443C-4D3C-93CB-68E452CA8EE0}" type="slidenum">
              <a:rPr lang="en-US" smtClean="0"/>
              <a:t>3</a:t>
            </a:fld>
            <a:endParaRPr lang="en-US"/>
          </a:p>
        </p:txBody>
      </p:sp>
    </p:spTree>
    <p:extLst>
      <p:ext uri="{BB962C8B-B14F-4D97-AF65-F5344CB8AC3E}">
        <p14:creationId xmlns:p14="http://schemas.microsoft.com/office/powerpoint/2010/main" val="362525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444BD-A581-86F1-D0D8-921ABCA3B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5B563-F0C1-D3BA-D4C5-9E9D4186D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9FE4F-7F22-2595-77CE-ABCE0D5ED95E}"/>
              </a:ext>
            </a:extLst>
          </p:cNvPr>
          <p:cNvSpPr>
            <a:spLocks noGrp="1"/>
          </p:cNvSpPr>
          <p:nvPr>
            <p:ph type="body" idx="1"/>
          </p:nvPr>
        </p:nvSpPr>
        <p:spPr/>
        <p:txBody>
          <a:bodyPr/>
          <a:lstStyle/>
          <a:p>
            <a:pPr fontAlgn="base"/>
            <a:endParaRPr lang="en-US" dirty="0"/>
          </a:p>
        </p:txBody>
      </p:sp>
      <p:sp>
        <p:nvSpPr>
          <p:cNvPr id="4" name="Slide Number Placeholder 3">
            <a:extLst>
              <a:ext uri="{FF2B5EF4-FFF2-40B4-BE49-F238E27FC236}">
                <a16:creationId xmlns:a16="http://schemas.microsoft.com/office/drawing/2014/main" id="{779389A1-6419-ACE7-75EA-737DC25CC0E8}"/>
              </a:ext>
            </a:extLst>
          </p:cNvPr>
          <p:cNvSpPr>
            <a:spLocks noGrp="1"/>
          </p:cNvSpPr>
          <p:nvPr>
            <p:ph type="sldNum" sz="quarter" idx="5"/>
          </p:nvPr>
        </p:nvSpPr>
        <p:spPr/>
        <p:txBody>
          <a:bodyPr/>
          <a:lstStyle/>
          <a:p>
            <a:fld id="{8D2F0C14-443C-4D3C-93CB-68E452CA8EE0}" type="slidenum">
              <a:rPr lang="en-US" smtClean="0"/>
              <a:t>12</a:t>
            </a:fld>
            <a:endParaRPr lang="en-US"/>
          </a:p>
        </p:txBody>
      </p:sp>
    </p:spTree>
    <p:extLst>
      <p:ext uri="{BB962C8B-B14F-4D97-AF65-F5344CB8AC3E}">
        <p14:creationId xmlns:p14="http://schemas.microsoft.com/office/powerpoint/2010/main" val="149410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BB8FA-F456-EA05-766E-A00406DCE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E6AA9-A6DA-EC6E-0793-B0173951D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30059-608B-7946-64F1-CA0A4A4F65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D11B9A-086F-2413-8872-E58CCCFACFC3}"/>
              </a:ext>
            </a:extLst>
          </p:cNvPr>
          <p:cNvSpPr>
            <a:spLocks noGrp="1"/>
          </p:cNvSpPr>
          <p:nvPr>
            <p:ph type="sldNum" sz="quarter" idx="5"/>
          </p:nvPr>
        </p:nvSpPr>
        <p:spPr/>
        <p:txBody>
          <a:bodyPr/>
          <a:lstStyle/>
          <a:p>
            <a:fld id="{8D2F0C14-443C-4D3C-93CB-68E452CA8EE0}" type="slidenum">
              <a:rPr lang="en-US" smtClean="0"/>
              <a:t>4</a:t>
            </a:fld>
            <a:endParaRPr lang="en-US"/>
          </a:p>
        </p:txBody>
      </p:sp>
    </p:spTree>
    <p:extLst>
      <p:ext uri="{BB962C8B-B14F-4D97-AF65-F5344CB8AC3E}">
        <p14:creationId xmlns:p14="http://schemas.microsoft.com/office/powerpoint/2010/main" val="222630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0D16-0493-8E46-CE4F-E985DD56C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D5E27-F3D8-045A-F58A-EF25448D7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D734E-D376-DD86-B500-33106DBB9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4EAC6-3CCA-5F56-E7DC-D2874D79B341}"/>
              </a:ext>
            </a:extLst>
          </p:cNvPr>
          <p:cNvSpPr>
            <a:spLocks noGrp="1"/>
          </p:cNvSpPr>
          <p:nvPr>
            <p:ph type="sldNum" sz="quarter" idx="5"/>
          </p:nvPr>
        </p:nvSpPr>
        <p:spPr/>
        <p:txBody>
          <a:bodyPr/>
          <a:lstStyle/>
          <a:p>
            <a:fld id="{8D2F0C14-443C-4D3C-93CB-68E452CA8EE0}" type="slidenum">
              <a:rPr lang="en-US" smtClean="0"/>
              <a:t>5</a:t>
            </a:fld>
            <a:endParaRPr lang="en-US"/>
          </a:p>
        </p:txBody>
      </p:sp>
    </p:spTree>
    <p:extLst>
      <p:ext uri="{BB962C8B-B14F-4D97-AF65-F5344CB8AC3E}">
        <p14:creationId xmlns:p14="http://schemas.microsoft.com/office/powerpoint/2010/main" val="282104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54C8F-2804-4506-E6E8-320D14873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069C8-630D-2FAC-5466-0FC6B7F89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9D017-B595-2997-8CAD-106A5809C596}"/>
              </a:ext>
            </a:extLst>
          </p:cNvPr>
          <p:cNvSpPr>
            <a:spLocks noGrp="1"/>
          </p:cNvSpPr>
          <p:nvPr>
            <p:ph type="body" idx="1"/>
          </p:nvPr>
        </p:nvSpPr>
        <p:spPr/>
        <p:txBody>
          <a:bodyPr/>
          <a:lstStyle/>
          <a:p>
            <a:r>
              <a:rPr lang="en-US" dirty="0"/>
              <a:t>CARES Act Reporting was 3 months.  Check the NOA.  Discuss with your Grant Manager if questions.</a:t>
            </a:r>
          </a:p>
          <a:p>
            <a:r>
              <a:rPr lang="en-US" dirty="0"/>
              <a:t>Recommend submit payments as soon as possible. 1) Helps you keep track of expenditures 2) Helps us show that the grant is active and being used</a:t>
            </a:r>
          </a:p>
        </p:txBody>
      </p:sp>
      <p:sp>
        <p:nvSpPr>
          <p:cNvPr id="4" name="Slide Number Placeholder 3">
            <a:extLst>
              <a:ext uri="{FF2B5EF4-FFF2-40B4-BE49-F238E27FC236}">
                <a16:creationId xmlns:a16="http://schemas.microsoft.com/office/drawing/2014/main" id="{49AD8355-A294-B3CE-5723-0DEB74F4A2D9}"/>
              </a:ext>
            </a:extLst>
          </p:cNvPr>
          <p:cNvSpPr>
            <a:spLocks noGrp="1"/>
          </p:cNvSpPr>
          <p:nvPr>
            <p:ph type="sldNum" sz="quarter" idx="5"/>
          </p:nvPr>
        </p:nvSpPr>
        <p:spPr/>
        <p:txBody>
          <a:bodyPr/>
          <a:lstStyle/>
          <a:p>
            <a:fld id="{8D2F0C14-443C-4D3C-93CB-68E452CA8EE0}" type="slidenum">
              <a:rPr lang="en-US" smtClean="0"/>
              <a:t>6</a:t>
            </a:fld>
            <a:endParaRPr lang="en-US"/>
          </a:p>
        </p:txBody>
      </p:sp>
    </p:spTree>
    <p:extLst>
      <p:ext uri="{BB962C8B-B14F-4D97-AF65-F5344CB8AC3E}">
        <p14:creationId xmlns:p14="http://schemas.microsoft.com/office/powerpoint/2010/main" val="370133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8602-6A13-68B2-8B94-7EF952BBB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4F7C7-0CA5-076D-DAC3-6424B6B86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C68A1-6FB6-A5C1-6EDD-906E669143AD}"/>
              </a:ext>
            </a:extLst>
          </p:cNvPr>
          <p:cNvSpPr>
            <a:spLocks noGrp="1"/>
          </p:cNvSpPr>
          <p:nvPr>
            <p:ph type="body" idx="1"/>
          </p:nvPr>
        </p:nvSpPr>
        <p:spPr/>
        <p:txBody>
          <a:bodyPr/>
          <a:lstStyle/>
          <a:p>
            <a:pPr fontAlgn="base"/>
            <a:r>
              <a:rPr lang="en-US" dirty="0"/>
              <a:t>OIA discretionary funding has for the most part been granted on a reimbursable only basis.  This means that grantees spend the funds up-front from their own operating funds and then are reimbursed by providing documentation/receipts of spending.  Reimbursement can be very quick depending on how quickly the Form270 and supporting documents are submitted (to the grant manager) in requesting for reimbursement.</a:t>
            </a:r>
          </a:p>
          <a:p>
            <a:pPr fontAlgn="base"/>
            <a:br>
              <a:rPr lang="en-US" dirty="0"/>
            </a:br>
            <a:endParaRPr lang="en-US" dirty="0"/>
          </a:p>
          <a:p>
            <a:pPr fontAlgn="base"/>
            <a:r>
              <a:rPr lang="en-US" dirty="0"/>
              <a:t>OIA has also, from time-to-time, authorized grantees to be advanced the funding.  The grantee submits the request for advance payments providing any pro-forma invoices and other proposed uses.  The grantee </a:t>
            </a:r>
            <a:r>
              <a:rPr lang="en-US" b="1" dirty="0"/>
              <a:t>must </a:t>
            </a:r>
            <a:r>
              <a:rPr lang="en-US" dirty="0"/>
              <a:t>spend the funding exactly as they proposed and following what was authorized by the grant manager. </a:t>
            </a:r>
          </a:p>
        </p:txBody>
      </p:sp>
      <p:sp>
        <p:nvSpPr>
          <p:cNvPr id="4" name="Slide Number Placeholder 3">
            <a:extLst>
              <a:ext uri="{FF2B5EF4-FFF2-40B4-BE49-F238E27FC236}">
                <a16:creationId xmlns:a16="http://schemas.microsoft.com/office/drawing/2014/main" id="{727F713C-51AD-EDAB-A81C-BCD95E1E8882}"/>
              </a:ext>
            </a:extLst>
          </p:cNvPr>
          <p:cNvSpPr>
            <a:spLocks noGrp="1"/>
          </p:cNvSpPr>
          <p:nvPr>
            <p:ph type="sldNum" sz="quarter" idx="5"/>
          </p:nvPr>
        </p:nvSpPr>
        <p:spPr/>
        <p:txBody>
          <a:bodyPr/>
          <a:lstStyle/>
          <a:p>
            <a:fld id="{8D2F0C14-443C-4D3C-93CB-68E452CA8EE0}" type="slidenum">
              <a:rPr lang="en-US" smtClean="0"/>
              <a:t>7</a:t>
            </a:fld>
            <a:endParaRPr lang="en-US"/>
          </a:p>
        </p:txBody>
      </p:sp>
    </p:spTree>
    <p:extLst>
      <p:ext uri="{BB962C8B-B14F-4D97-AF65-F5344CB8AC3E}">
        <p14:creationId xmlns:p14="http://schemas.microsoft.com/office/powerpoint/2010/main" val="306832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1E44E-0370-B7E5-7821-D83A59610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A2FD5-58EA-F616-0441-EB91F4ED3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A5A2B-6DEE-A1DF-A5E8-9D54CBC6DFA8}"/>
              </a:ext>
            </a:extLst>
          </p:cNvPr>
          <p:cNvSpPr>
            <a:spLocks noGrp="1"/>
          </p:cNvSpPr>
          <p:nvPr>
            <p:ph type="body" idx="1"/>
          </p:nvPr>
        </p:nvSpPr>
        <p:spPr/>
        <p:txBody>
          <a:bodyPr/>
          <a:lstStyle/>
          <a:p>
            <a:pPr marL="514350" indent="-514350">
              <a:buAutoNum type="arabicPeriod"/>
            </a:pPr>
            <a:r>
              <a:rPr lang="en-US" sz="1200" dirty="0">
                <a:latin typeface="Garamond" panose="02020404030301010803" pitchFamily="18" charset="0"/>
              </a:rPr>
              <a:t>Is it a legal document? Look in old training manuals for laws that govern grants – 2cfr200</a:t>
            </a:r>
          </a:p>
          <a:p>
            <a:pPr marL="514350" indent="-514350">
              <a:buAutoNum type="arabicPeriod"/>
            </a:pPr>
            <a:r>
              <a:rPr lang="en-US" sz="1200" dirty="0">
                <a:latin typeface="Garamond" panose="02020404030301010803" pitchFamily="18" charset="0"/>
              </a:rPr>
              <a:t>Notice of Grant Award</a:t>
            </a:r>
          </a:p>
          <a:p>
            <a:pPr marL="514350" indent="-514350">
              <a:buAutoNum type="arabicPeriod"/>
            </a:pPr>
            <a:r>
              <a:rPr lang="en-US" sz="1200" dirty="0">
                <a:latin typeface="Garamond" panose="02020404030301010803" pitchFamily="18" charset="0"/>
              </a:rPr>
              <a:t>Keep it with Grant Documents </a:t>
            </a:r>
          </a:p>
          <a:p>
            <a:pPr fontAlgn="base"/>
            <a:endParaRPr lang="en-US" dirty="0"/>
          </a:p>
        </p:txBody>
      </p:sp>
      <p:sp>
        <p:nvSpPr>
          <p:cNvPr id="4" name="Slide Number Placeholder 3">
            <a:extLst>
              <a:ext uri="{FF2B5EF4-FFF2-40B4-BE49-F238E27FC236}">
                <a16:creationId xmlns:a16="http://schemas.microsoft.com/office/drawing/2014/main" id="{A8E6CBA5-C5F5-01DB-3D66-BB0D49C98F12}"/>
              </a:ext>
            </a:extLst>
          </p:cNvPr>
          <p:cNvSpPr>
            <a:spLocks noGrp="1"/>
          </p:cNvSpPr>
          <p:nvPr>
            <p:ph type="sldNum" sz="quarter" idx="5"/>
          </p:nvPr>
        </p:nvSpPr>
        <p:spPr/>
        <p:txBody>
          <a:bodyPr/>
          <a:lstStyle/>
          <a:p>
            <a:fld id="{8D2F0C14-443C-4D3C-93CB-68E452CA8EE0}" type="slidenum">
              <a:rPr lang="en-US" smtClean="0"/>
              <a:t>8</a:t>
            </a:fld>
            <a:endParaRPr lang="en-US"/>
          </a:p>
        </p:txBody>
      </p:sp>
    </p:spTree>
    <p:extLst>
      <p:ext uri="{BB962C8B-B14F-4D97-AF65-F5344CB8AC3E}">
        <p14:creationId xmlns:p14="http://schemas.microsoft.com/office/powerpoint/2010/main" val="340982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2CB01-FB37-5594-AA04-D4162B176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7B640-B1CF-E738-9EEA-1F6E7D6B6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6739F-83CC-31B3-C3A6-D55BAF28D5FD}"/>
              </a:ext>
            </a:extLst>
          </p:cNvPr>
          <p:cNvSpPr>
            <a:spLocks noGrp="1"/>
          </p:cNvSpPr>
          <p:nvPr>
            <p:ph type="body" idx="1"/>
          </p:nvPr>
        </p:nvSpPr>
        <p:spPr/>
        <p:txBody>
          <a:bodyPr/>
          <a:lstStyle/>
          <a:p>
            <a:pPr marL="514350" indent="-514350">
              <a:buAutoNum type="arabicPeriod"/>
            </a:pPr>
            <a:r>
              <a:rPr lang="en-US" sz="1200" dirty="0">
                <a:latin typeface="Garamond" panose="02020404030301010803" pitchFamily="18" charset="0"/>
              </a:rPr>
              <a:t>Is it a legal document? Look in old training manuals for laws that govern grants – 2cfr200</a:t>
            </a:r>
          </a:p>
          <a:p>
            <a:pPr marL="514350" indent="-514350">
              <a:buAutoNum type="arabicPeriod"/>
            </a:pPr>
            <a:r>
              <a:rPr lang="en-US" sz="1200" dirty="0">
                <a:latin typeface="Garamond" panose="02020404030301010803" pitchFamily="18" charset="0"/>
              </a:rPr>
              <a:t>Notice of Grant Award</a:t>
            </a:r>
          </a:p>
          <a:p>
            <a:pPr marL="514350" indent="-514350">
              <a:buAutoNum type="arabicPeriod"/>
            </a:pPr>
            <a:r>
              <a:rPr lang="en-US" sz="1200" dirty="0">
                <a:latin typeface="Garamond" panose="02020404030301010803" pitchFamily="18" charset="0"/>
              </a:rPr>
              <a:t>Keep it with Grant Documents </a:t>
            </a:r>
          </a:p>
          <a:p>
            <a:pPr fontAlgn="base"/>
            <a:endParaRPr lang="en-US" dirty="0"/>
          </a:p>
        </p:txBody>
      </p:sp>
      <p:sp>
        <p:nvSpPr>
          <p:cNvPr id="4" name="Slide Number Placeholder 3">
            <a:extLst>
              <a:ext uri="{FF2B5EF4-FFF2-40B4-BE49-F238E27FC236}">
                <a16:creationId xmlns:a16="http://schemas.microsoft.com/office/drawing/2014/main" id="{FD942543-612B-0239-6BEF-4CBB72D85C75}"/>
              </a:ext>
            </a:extLst>
          </p:cNvPr>
          <p:cNvSpPr>
            <a:spLocks noGrp="1"/>
          </p:cNvSpPr>
          <p:nvPr>
            <p:ph type="sldNum" sz="quarter" idx="5"/>
          </p:nvPr>
        </p:nvSpPr>
        <p:spPr/>
        <p:txBody>
          <a:bodyPr/>
          <a:lstStyle/>
          <a:p>
            <a:fld id="{8D2F0C14-443C-4D3C-93CB-68E452CA8EE0}" type="slidenum">
              <a:rPr lang="en-US" smtClean="0"/>
              <a:t>9</a:t>
            </a:fld>
            <a:endParaRPr lang="en-US"/>
          </a:p>
        </p:txBody>
      </p:sp>
    </p:spTree>
    <p:extLst>
      <p:ext uri="{BB962C8B-B14F-4D97-AF65-F5344CB8AC3E}">
        <p14:creationId xmlns:p14="http://schemas.microsoft.com/office/powerpoint/2010/main" val="110737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FC585-9B99-EF8D-DF94-CE5503F88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9A004-C163-DD33-18D5-B4C192662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210DB-3BF3-BF89-9ACC-1C93BAC782BE}"/>
              </a:ext>
            </a:extLst>
          </p:cNvPr>
          <p:cNvSpPr>
            <a:spLocks noGrp="1"/>
          </p:cNvSpPr>
          <p:nvPr>
            <p:ph type="body" idx="1"/>
          </p:nvPr>
        </p:nvSpPr>
        <p:spPr/>
        <p:txBody>
          <a:bodyPr/>
          <a:lstStyle/>
          <a:p>
            <a:pPr marL="514350" indent="-514350">
              <a:buAutoNum type="arabicPeriod"/>
            </a:pPr>
            <a:r>
              <a:rPr lang="en-US" sz="1200" dirty="0">
                <a:latin typeface="Garamond" panose="02020404030301010803" pitchFamily="18" charset="0"/>
              </a:rPr>
              <a:t>Is it a legal document? Look in old training manuals for laws that govern grants – 2cfr200</a:t>
            </a:r>
          </a:p>
          <a:p>
            <a:pPr marL="514350" indent="-514350">
              <a:buAutoNum type="arabicPeriod"/>
            </a:pPr>
            <a:r>
              <a:rPr lang="en-US" sz="1200" dirty="0">
                <a:latin typeface="Garamond" panose="02020404030301010803" pitchFamily="18" charset="0"/>
              </a:rPr>
              <a:t>Notice of Grant Award</a:t>
            </a:r>
          </a:p>
          <a:p>
            <a:pPr marL="514350" indent="-514350">
              <a:buAutoNum type="arabicPeriod"/>
            </a:pPr>
            <a:r>
              <a:rPr lang="en-US" sz="1200" dirty="0">
                <a:latin typeface="Garamond" panose="02020404030301010803" pitchFamily="18" charset="0"/>
              </a:rPr>
              <a:t>Keep it with Grant Documents </a:t>
            </a:r>
          </a:p>
          <a:p>
            <a:pPr fontAlgn="base"/>
            <a:endParaRPr lang="en-US" dirty="0"/>
          </a:p>
        </p:txBody>
      </p:sp>
      <p:sp>
        <p:nvSpPr>
          <p:cNvPr id="4" name="Slide Number Placeholder 3">
            <a:extLst>
              <a:ext uri="{FF2B5EF4-FFF2-40B4-BE49-F238E27FC236}">
                <a16:creationId xmlns:a16="http://schemas.microsoft.com/office/drawing/2014/main" id="{D7DEB189-49FC-7DE8-0B99-A36671818699}"/>
              </a:ext>
            </a:extLst>
          </p:cNvPr>
          <p:cNvSpPr>
            <a:spLocks noGrp="1"/>
          </p:cNvSpPr>
          <p:nvPr>
            <p:ph type="sldNum" sz="quarter" idx="5"/>
          </p:nvPr>
        </p:nvSpPr>
        <p:spPr/>
        <p:txBody>
          <a:bodyPr/>
          <a:lstStyle/>
          <a:p>
            <a:fld id="{8D2F0C14-443C-4D3C-93CB-68E452CA8EE0}" type="slidenum">
              <a:rPr lang="en-US" smtClean="0"/>
              <a:t>10</a:t>
            </a:fld>
            <a:endParaRPr lang="en-US"/>
          </a:p>
        </p:txBody>
      </p:sp>
    </p:spTree>
    <p:extLst>
      <p:ext uri="{BB962C8B-B14F-4D97-AF65-F5344CB8AC3E}">
        <p14:creationId xmlns:p14="http://schemas.microsoft.com/office/powerpoint/2010/main" val="38194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F08CD-C3FD-380F-9CCC-A86003DB4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B107B-903E-A400-057A-59B97CA5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08FFE-A0E1-88A4-C594-ACF92D3BD706}"/>
              </a:ext>
            </a:extLst>
          </p:cNvPr>
          <p:cNvSpPr>
            <a:spLocks noGrp="1"/>
          </p:cNvSpPr>
          <p:nvPr>
            <p:ph type="body" idx="1"/>
          </p:nvPr>
        </p:nvSpPr>
        <p:spPr/>
        <p:txBody>
          <a:bodyPr/>
          <a:lstStyle/>
          <a:p>
            <a:pPr fontAlgn="base"/>
            <a:endParaRPr lang="en-US" dirty="0"/>
          </a:p>
        </p:txBody>
      </p:sp>
      <p:sp>
        <p:nvSpPr>
          <p:cNvPr id="4" name="Slide Number Placeholder 3">
            <a:extLst>
              <a:ext uri="{FF2B5EF4-FFF2-40B4-BE49-F238E27FC236}">
                <a16:creationId xmlns:a16="http://schemas.microsoft.com/office/drawing/2014/main" id="{03A32FF3-8018-EEF9-7EA2-EE48AFEADE81}"/>
              </a:ext>
            </a:extLst>
          </p:cNvPr>
          <p:cNvSpPr>
            <a:spLocks noGrp="1"/>
          </p:cNvSpPr>
          <p:nvPr>
            <p:ph type="sldNum" sz="quarter" idx="5"/>
          </p:nvPr>
        </p:nvSpPr>
        <p:spPr/>
        <p:txBody>
          <a:bodyPr/>
          <a:lstStyle/>
          <a:p>
            <a:fld id="{8D2F0C14-443C-4D3C-93CB-68E452CA8EE0}" type="slidenum">
              <a:rPr lang="en-US" smtClean="0"/>
              <a:t>11</a:t>
            </a:fld>
            <a:endParaRPr lang="en-US"/>
          </a:p>
        </p:txBody>
      </p:sp>
    </p:spTree>
    <p:extLst>
      <p:ext uri="{BB962C8B-B14F-4D97-AF65-F5344CB8AC3E}">
        <p14:creationId xmlns:p14="http://schemas.microsoft.com/office/powerpoint/2010/main" val="390141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Martin_Moore@ios.doi.gov" TargetMode="External"/><Relationship Id="rId3" Type="http://schemas.openxmlformats.org/officeDocument/2006/relationships/hyperlink" Target="mailto:Tanya_Joshua@ios.doi.gov" TargetMode="External"/><Relationship Id="rId7" Type="http://schemas.openxmlformats.org/officeDocument/2006/relationships/hyperlink" Target="mailto:Weihao_Feng@ios.doi.gov" TargetMode="External"/><Relationship Id="rId2" Type="http://schemas.openxmlformats.org/officeDocument/2006/relationships/hyperlink" Target="mailto:Krystina_Alfano@ios.doi.gov" TargetMode="External"/><Relationship Id="rId1" Type="http://schemas.openxmlformats.org/officeDocument/2006/relationships/slideLayout" Target="../slideLayouts/slideLayout2.xml"/><Relationship Id="rId6" Type="http://schemas.openxmlformats.org/officeDocument/2006/relationships/hyperlink" Target="mailto:Rebecca_Zepeda@ios.doi.gov" TargetMode="External"/><Relationship Id="rId5" Type="http://schemas.openxmlformats.org/officeDocument/2006/relationships/hyperlink" Target="mailto:Merriam_Porter@ios.doi.gov" TargetMode="External"/><Relationship Id="rId4" Type="http://schemas.openxmlformats.org/officeDocument/2006/relationships/hyperlink" Target="mailto:Hailey_McCoy@ios.doi.gov" TargetMode="External"/><Relationship Id="rId9" Type="http://schemas.openxmlformats.org/officeDocument/2006/relationships/hyperlink" Target="mailto:Ryan_Edgar@ios.doi.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BD2C-D7E7-4CAB-B823-CD3C0066E62A}"/>
              </a:ext>
            </a:extLst>
          </p:cNvPr>
          <p:cNvSpPr>
            <a:spLocks noGrp="1"/>
          </p:cNvSpPr>
          <p:nvPr>
            <p:ph type="title"/>
          </p:nvPr>
        </p:nvSpPr>
        <p:spPr>
          <a:xfrm>
            <a:off x="426115" y="509947"/>
            <a:ext cx="11336594" cy="1143000"/>
          </a:xfrm>
        </p:spPr>
        <p:txBody>
          <a:bodyPr>
            <a:noAutofit/>
          </a:bodyPr>
          <a:lstStyle/>
          <a:p>
            <a:r>
              <a:rPr lang="en-US" sz="4000" dirty="0">
                <a:latin typeface="Garamond" panose="02020404030301010803" pitchFamily="18" charset="0"/>
              </a:rPr>
              <a:t>OIA GRANT MANAGERS’ </a:t>
            </a:r>
            <a:br>
              <a:rPr lang="en-US" sz="4000" dirty="0">
                <a:latin typeface="Garamond" panose="02020404030301010803" pitchFamily="18" charset="0"/>
              </a:rPr>
            </a:br>
            <a:r>
              <a:rPr lang="en-US" sz="4000" dirty="0">
                <a:latin typeface="Garamond" panose="02020404030301010803" pitchFamily="18" charset="0"/>
              </a:rPr>
              <a:t>WORKSHOP #3 – May 27, 2026</a:t>
            </a:r>
            <a:br>
              <a:rPr lang="en-US" sz="4000" dirty="0">
                <a:latin typeface="Garamond" panose="02020404030301010803" pitchFamily="18" charset="0"/>
              </a:rPr>
            </a:br>
            <a:r>
              <a:rPr lang="en-US" sz="4000" dirty="0">
                <a:latin typeface="Garamond" panose="02020404030301010803" pitchFamily="18" charset="0"/>
              </a:rPr>
              <a:t>OIA Discretionary Grants</a:t>
            </a:r>
          </a:p>
        </p:txBody>
      </p:sp>
      <p:pic>
        <p:nvPicPr>
          <p:cNvPr id="5" name="Content Placeholder 4">
            <a:extLst>
              <a:ext uri="{FF2B5EF4-FFF2-40B4-BE49-F238E27FC236}">
                <a16:creationId xmlns:a16="http://schemas.microsoft.com/office/drawing/2014/main" id="{942A7D48-8F9C-CDFF-B099-060489D5AC61}"/>
              </a:ext>
            </a:extLst>
          </p:cNvPr>
          <p:cNvPicPr>
            <a:picLocks noGrp="1" noChangeAspect="1"/>
          </p:cNvPicPr>
          <p:nvPr>
            <p:ph idx="1"/>
          </p:nvPr>
        </p:nvPicPr>
        <p:blipFill>
          <a:blip r:embed="rId2"/>
          <a:stretch>
            <a:fillRect/>
          </a:stretch>
        </p:blipFill>
        <p:spPr>
          <a:xfrm>
            <a:off x="4052643" y="2146528"/>
            <a:ext cx="4083538" cy="4083538"/>
          </a:xfrm>
          <a:prstGeom prst="rect">
            <a:avLst/>
          </a:prstGeom>
        </p:spPr>
      </p:pic>
    </p:spTree>
    <p:extLst>
      <p:ext uri="{BB962C8B-B14F-4D97-AF65-F5344CB8AC3E}">
        <p14:creationId xmlns:p14="http://schemas.microsoft.com/office/powerpoint/2010/main" val="14927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273F-6EC2-57FB-2A54-62B7062B4A7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39E90C-B99B-E879-34D1-63F6D945E174}"/>
              </a:ext>
            </a:extLst>
          </p:cNvPr>
          <p:cNvSpPr txBox="1"/>
          <p:nvPr/>
        </p:nvSpPr>
        <p:spPr>
          <a:xfrm>
            <a:off x="2282962" y="520085"/>
            <a:ext cx="11272057" cy="707886"/>
          </a:xfrm>
          <a:prstGeom prst="rect">
            <a:avLst/>
          </a:prstGeom>
          <a:noFill/>
        </p:spPr>
        <p:txBody>
          <a:bodyPr wrap="square" rtlCol="0">
            <a:spAutoFit/>
          </a:bodyPr>
          <a:lstStyle/>
          <a:p>
            <a:r>
              <a:rPr lang="en-US" sz="4000" b="1" dirty="0">
                <a:latin typeface="Garamond" panose="02020404030301010803" pitchFamily="18" charset="0"/>
              </a:rPr>
              <a:t>II Grant Terms &amp; Conditions</a:t>
            </a:r>
          </a:p>
        </p:txBody>
      </p:sp>
      <p:sp>
        <p:nvSpPr>
          <p:cNvPr id="3" name="TextBox 2">
            <a:extLst>
              <a:ext uri="{FF2B5EF4-FFF2-40B4-BE49-F238E27FC236}">
                <a16:creationId xmlns:a16="http://schemas.microsoft.com/office/drawing/2014/main" id="{6E098FA3-075C-1BE7-4B63-1F012D9F30AE}"/>
              </a:ext>
            </a:extLst>
          </p:cNvPr>
          <p:cNvSpPr txBox="1"/>
          <p:nvPr/>
        </p:nvSpPr>
        <p:spPr>
          <a:xfrm>
            <a:off x="1362755" y="938030"/>
            <a:ext cx="9463314" cy="7940635"/>
          </a:xfrm>
          <a:prstGeom prst="rect">
            <a:avLst/>
          </a:prstGeom>
          <a:noFill/>
        </p:spPr>
        <p:txBody>
          <a:bodyPr wrap="square" rtlCol="0">
            <a:spAutoFit/>
          </a:bodyPr>
          <a:lstStyle/>
          <a:p>
            <a:endParaRPr lang="en-US" sz="3000" dirty="0">
              <a:latin typeface="Garamond" panose="02020404030301010803" pitchFamily="18" charset="0"/>
            </a:endParaRPr>
          </a:p>
          <a:p>
            <a:r>
              <a:rPr lang="en-US" sz="3000" dirty="0">
                <a:latin typeface="Garamond" panose="02020404030301010803" pitchFamily="18" charset="0"/>
              </a:rPr>
              <a:t>8. Procurement of Goods and Services with Grant Funds and Record Retention</a:t>
            </a:r>
          </a:p>
          <a:p>
            <a:r>
              <a:rPr lang="en-US" sz="3000" dirty="0">
                <a:latin typeface="Garamond" panose="02020404030301010803" pitchFamily="18" charset="0"/>
              </a:rPr>
              <a:t>9. Capital Assets</a:t>
            </a:r>
          </a:p>
          <a:p>
            <a:r>
              <a:rPr lang="en-US" sz="3000" dirty="0">
                <a:latin typeface="Garamond" panose="02020404030301010803" pitchFamily="18" charset="0"/>
              </a:rPr>
              <a:t>10. Grant Fund Payment and Drawdown Requirements</a:t>
            </a:r>
          </a:p>
          <a:p>
            <a:r>
              <a:rPr lang="en-US" sz="3000" dirty="0">
                <a:latin typeface="Garamond" panose="02020404030301010803" pitchFamily="18" charset="0"/>
              </a:rPr>
              <a:t>11. No Cost Extension Requests</a:t>
            </a:r>
          </a:p>
          <a:p>
            <a:r>
              <a:rPr lang="en-US" sz="3000" dirty="0">
                <a:latin typeface="Garamond" panose="02020404030301010803" pitchFamily="18" charset="0"/>
              </a:rPr>
              <a:t>12. Reporting Requirements</a:t>
            </a:r>
          </a:p>
          <a:p>
            <a:r>
              <a:rPr lang="en-US" sz="3000" dirty="0">
                <a:latin typeface="Garamond" panose="02020404030301010803" pitchFamily="18" charset="0"/>
              </a:rPr>
              <a:t>     Performance Goal Table</a:t>
            </a:r>
          </a:p>
          <a:p>
            <a:r>
              <a:rPr lang="en-US" sz="3000" dirty="0">
                <a:latin typeface="Garamond" panose="02020404030301010803" pitchFamily="18" charset="0"/>
              </a:rPr>
              <a:t>13. Grant Close Out</a:t>
            </a:r>
          </a:p>
          <a:p>
            <a:r>
              <a:rPr lang="en-US" sz="3000" dirty="0">
                <a:latin typeface="Garamond" panose="02020404030301010803" pitchFamily="18" charset="0"/>
              </a:rPr>
              <a:t>14. Contact Information</a:t>
            </a:r>
          </a:p>
          <a:p>
            <a:r>
              <a:rPr lang="en-US" sz="3000" dirty="0">
                <a:latin typeface="Garamond" panose="02020404030301010803" pitchFamily="18" charset="0"/>
              </a:rPr>
              <a:t>15. Terms &amp; Conditions Reminder – subject to DOI Terms &amp; Conditions</a:t>
            </a:r>
          </a:p>
          <a:p>
            <a:endParaRPr lang="en-US" sz="3000" dirty="0">
              <a:latin typeface="Garamond" panose="02020404030301010803" pitchFamily="18" charset="0"/>
            </a:endParaRPr>
          </a:p>
          <a:p>
            <a:endParaRPr lang="en-US" sz="3000" dirty="0">
              <a:latin typeface="Garamond" panose="02020404030301010803" pitchFamily="18" charset="0"/>
            </a:endParaRPr>
          </a:p>
          <a:p>
            <a:endParaRPr lang="en-US" sz="3000" dirty="0">
              <a:latin typeface="Garamond" panose="02020404030301010803" pitchFamily="18" charset="0"/>
            </a:endParaRPr>
          </a:p>
          <a:p>
            <a:endParaRPr lang="en-US" sz="3000" dirty="0">
              <a:latin typeface="Garamond" panose="02020404030301010803" pitchFamily="18" charset="0"/>
            </a:endParaRPr>
          </a:p>
          <a:p>
            <a:endParaRPr lang="en-US" sz="3000" dirty="0">
              <a:latin typeface="Garamond" panose="02020404030301010803" pitchFamily="18" charset="0"/>
            </a:endParaRPr>
          </a:p>
        </p:txBody>
      </p:sp>
      <p:sp>
        <p:nvSpPr>
          <p:cNvPr id="2" name="TextBox 1">
            <a:extLst>
              <a:ext uri="{FF2B5EF4-FFF2-40B4-BE49-F238E27FC236}">
                <a16:creationId xmlns:a16="http://schemas.microsoft.com/office/drawing/2014/main" id="{60BC86FB-EBF2-A673-2635-87E4DD4128C8}"/>
              </a:ext>
            </a:extLst>
          </p:cNvPr>
          <p:cNvSpPr txBox="1"/>
          <p:nvPr/>
        </p:nvSpPr>
        <p:spPr>
          <a:xfrm>
            <a:off x="159657" y="333829"/>
            <a:ext cx="1465943" cy="861774"/>
          </a:xfrm>
          <a:prstGeom prst="rect">
            <a:avLst/>
          </a:prstGeom>
          <a:noFill/>
        </p:spPr>
        <p:txBody>
          <a:bodyPr wrap="square" rtlCol="0">
            <a:spAutoFit/>
          </a:bodyPr>
          <a:lstStyle/>
          <a:p>
            <a:r>
              <a:rPr lang="en-US" sz="1600" dirty="0">
                <a:latin typeface="Garamond" panose="02020404030301010803" pitchFamily="18" charset="0"/>
              </a:rPr>
              <a:t>Slide 2 of 2 </a:t>
            </a:r>
          </a:p>
          <a:p>
            <a:r>
              <a:rPr lang="en-US" sz="1600" dirty="0">
                <a:latin typeface="Garamond" panose="02020404030301010803" pitchFamily="18" charset="0"/>
              </a:rPr>
              <a:t>The GTC</a:t>
            </a:r>
          </a:p>
          <a:p>
            <a:endParaRPr lang="en-US" dirty="0"/>
          </a:p>
        </p:txBody>
      </p:sp>
    </p:spTree>
    <p:extLst>
      <p:ext uri="{BB962C8B-B14F-4D97-AF65-F5344CB8AC3E}">
        <p14:creationId xmlns:p14="http://schemas.microsoft.com/office/powerpoint/2010/main" val="257441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04DA-91B1-5A15-4531-DCAEC9C72A4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307C9F8-ADB3-98D8-6C38-D0C617D4B825}"/>
              </a:ext>
            </a:extLst>
          </p:cNvPr>
          <p:cNvSpPr txBox="1"/>
          <p:nvPr/>
        </p:nvSpPr>
        <p:spPr>
          <a:xfrm>
            <a:off x="1695796" y="520085"/>
            <a:ext cx="11272057" cy="707886"/>
          </a:xfrm>
          <a:prstGeom prst="rect">
            <a:avLst/>
          </a:prstGeom>
          <a:noFill/>
        </p:spPr>
        <p:txBody>
          <a:bodyPr wrap="square" rtlCol="0">
            <a:spAutoFit/>
          </a:bodyPr>
          <a:lstStyle/>
          <a:p>
            <a:r>
              <a:rPr lang="en-US" sz="4000" b="1" dirty="0">
                <a:latin typeface="Garamond" panose="02020404030301010803" pitchFamily="18" charset="0"/>
              </a:rPr>
              <a:t>III The Authorization to Proceed</a:t>
            </a:r>
          </a:p>
        </p:txBody>
      </p:sp>
      <p:sp>
        <p:nvSpPr>
          <p:cNvPr id="3" name="TextBox 2">
            <a:extLst>
              <a:ext uri="{FF2B5EF4-FFF2-40B4-BE49-F238E27FC236}">
                <a16:creationId xmlns:a16="http://schemas.microsoft.com/office/drawing/2014/main" id="{F48E8E06-8E89-598A-B18D-F6A6F8E9C2B0}"/>
              </a:ext>
            </a:extLst>
          </p:cNvPr>
          <p:cNvSpPr txBox="1"/>
          <p:nvPr/>
        </p:nvSpPr>
        <p:spPr>
          <a:xfrm>
            <a:off x="159657" y="333829"/>
            <a:ext cx="1465943" cy="861774"/>
          </a:xfrm>
          <a:prstGeom prst="rect">
            <a:avLst/>
          </a:prstGeom>
          <a:noFill/>
        </p:spPr>
        <p:txBody>
          <a:bodyPr wrap="square" rtlCol="0">
            <a:spAutoFit/>
          </a:bodyPr>
          <a:lstStyle/>
          <a:p>
            <a:r>
              <a:rPr lang="en-US" sz="1600" dirty="0">
                <a:latin typeface="Garamond" panose="02020404030301010803" pitchFamily="18" charset="0"/>
              </a:rPr>
              <a:t>Slide 1 of 2 </a:t>
            </a:r>
          </a:p>
          <a:p>
            <a:r>
              <a:rPr lang="en-US" sz="1600" dirty="0">
                <a:latin typeface="Garamond" panose="02020404030301010803" pitchFamily="18" charset="0"/>
              </a:rPr>
              <a:t>The ATP</a:t>
            </a:r>
          </a:p>
          <a:p>
            <a:endParaRPr lang="en-US" dirty="0"/>
          </a:p>
        </p:txBody>
      </p:sp>
      <p:pic>
        <p:nvPicPr>
          <p:cNvPr id="5" name="Picture 4">
            <a:extLst>
              <a:ext uri="{FF2B5EF4-FFF2-40B4-BE49-F238E27FC236}">
                <a16:creationId xmlns:a16="http://schemas.microsoft.com/office/drawing/2014/main" id="{BBA2CD62-EB2E-1D20-79D3-BBEB4E860028}"/>
              </a:ext>
            </a:extLst>
          </p:cNvPr>
          <p:cNvPicPr>
            <a:picLocks noChangeAspect="1"/>
          </p:cNvPicPr>
          <p:nvPr/>
        </p:nvPicPr>
        <p:blipFill>
          <a:blip r:embed="rId3"/>
          <a:stretch>
            <a:fillRect/>
          </a:stretch>
        </p:blipFill>
        <p:spPr>
          <a:xfrm>
            <a:off x="4100253" y="1195603"/>
            <a:ext cx="4278976" cy="5585944"/>
          </a:xfrm>
          <a:prstGeom prst="rect">
            <a:avLst/>
          </a:prstGeom>
        </p:spPr>
      </p:pic>
    </p:spTree>
    <p:extLst>
      <p:ext uri="{BB962C8B-B14F-4D97-AF65-F5344CB8AC3E}">
        <p14:creationId xmlns:p14="http://schemas.microsoft.com/office/powerpoint/2010/main" val="351475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A6AFC-F8F3-8CD6-9507-49611BCAC6B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B51E300-3D29-235E-6644-6696D4A126F4}"/>
              </a:ext>
            </a:extLst>
          </p:cNvPr>
          <p:cNvSpPr txBox="1"/>
          <p:nvPr/>
        </p:nvSpPr>
        <p:spPr>
          <a:xfrm>
            <a:off x="1695796" y="520085"/>
            <a:ext cx="11272057" cy="707886"/>
          </a:xfrm>
          <a:prstGeom prst="rect">
            <a:avLst/>
          </a:prstGeom>
          <a:noFill/>
        </p:spPr>
        <p:txBody>
          <a:bodyPr wrap="square" rtlCol="0">
            <a:spAutoFit/>
          </a:bodyPr>
          <a:lstStyle/>
          <a:p>
            <a:r>
              <a:rPr lang="en-US" sz="4000" b="1" dirty="0">
                <a:latin typeface="Garamond" panose="02020404030301010803" pitchFamily="18" charset="0"/>
              </a:rPr>
              <a:t>III The Authorization to Proceed</a:t>
            </a:r>
          </a:p>
        </p:txBody>
      </p:sp>
      <p:sp>
        <p:nvSpPr>
          <p:cNvPr id="2" name="TextBox 1">
            <a:extLst>
              <a:ext uri="{FF2B5EF4-FFF2-40B4-BE49-F238E27FC236}">
                <a16:creationId xmlns:a16="http://schemas.microsoft.com/office/drawing/2014/main" id="{B846ABC0-0747-3492-EBD2-0ECB54E107A3}"/>
              </a:ext>
            </a:extLst>
          </p:cNvPr>
          <p:cNvSpPr txBox="1"/>
          <p:nvPr/>
        </p:nvSpPr>
        <p:spPr>
          <a:xfrm>
            <a:off x="1379912" y="1628934"/>
            <a:ext cx="9060873" cy="4708981"/>
          </a:xfrm>
          <a:prstGeom prst="rect">
            <a:avLst/>
          </a:prstGeom>
          <a:noFill/>
        </p:spPr>
        <p:txBody>
          <a:bodyPr wrap="square" rtlCol="0">
            <a:spAutoFit/>
          </a:bodyPr>
          <a:lstStyle/>
          <a:p>
            <a:pPr marL="514350" indent="-514350">
              <a:buAutoNum type="arabicPeriod"/>
            </a:pPr>
            <a:r>
              <a:rPr lang="en-US" sz="3000" dirty="0">
                <a:latin typeface="Garamond" panose="02020404030301010803" pitchFamily="18" charset="0"/>
              </a:rPr>
              <a:t>Every grant must undergo an environmental review</a:t>
            </a:r>
          </a:p>
          <a:p>
            <a:pPr marL="514350" indent="-514350">
              <a:buAutoNum type="arabicPeriod"/>
            </a:pPr>
            <a:r>
              <a:rPr lang="en-US" sz="3000" dirty="0">
                <a:latin typeface="Garamond" panose="02020404030301010803" pitchFamily="18" charset="0"/>
              </a:rPr>
              <a:t>If no impact to the environment, can go ahead and proceed</a:t>
            </a:r>
          </a:p>
          <a:p>
            <a:pPr marL="514350" indent="-514350">
              <a:buAutoNum type="arabicPeriod"/>
            </a:pPr>
            <a:r>
              <a:rPr lang="en-US" sz="3000" dirty="0">
                <a:latin typeface="Garamond" panose="02020404030301010803" pitchFamily="18" charset="0"/>
              </a:rPr>
              <a:t>If there is an environmental component, USACE will work with you.</a:t>
            </a:r>
          </a:p>
          <a:p>
            <a:pPr marL="514350" indent="-514350">
              <a:buAutoNum type="arabicPeriod"/>
            </a:pPr>
            <a:r>
              <a:rPr lang="en-US" sz="3000" dirty="0">
                <a:latin typeface="Garamond" panose="02020404030301010803" pitchFamily="18" charset="0"/>
              </a:rPr>
              <a:t>Please provide answers to questions</a:t>
            </a:r>
          </a:p>
          <a:p>
            <a:pPr marL="514350" indent="-514350">
              <a:buAutoNum type="arabicPeriod"/>
            </a:pPr>
            <a:r>
              <a:rPr lang="en-US" sz="3000" dirty="0">
                <a:latin typeface="Garamond" panose="02020404030301010803" pitchFamily="18" charset="0"/>
              </a:rPr>
              <a:t>USACE when done will alert OIA Grant Managers and then ATP will be issued</a:t>
            </a:r>
          </a:p>
          <a:p>
            <a:pPr marL="514350" indent="-514350">
              <a:buAutoNum type="arabicPeriod"/>
            </a:pPr>
            <a:r>
              <a:rPr lang="en-US" sz="3000" dirty="0">
                <a:latin typeface="Garamond" panose="02020404030301010803" pitchFamily="18" charset="0"/>
              </a:rPr>
              <a:t>For FAS Discretionary Grants, n/a. Discuss 106.</a:t>
            </a:r>
          </a:p>
          <a:p>
            <a:pPr marL="514350" indent="-514350">
              <a:buAutoNum type="arabicPeriod"/>
            </a:pPr>
            <a:endParaRPr lang="en-US" sz="3000" dirty="0">
              <a:latin typeface="Garamond" panose="02020404030301010803" pitchFamily="18" charset="0"/>
            </a:endParaRPr>
          </a:p>
        </p:txBody>
      </p:sp>
      <p:sp>
        <p:nvSpPr>
          <p:cNvPr id="3" name="TextBox 2">
            <a:extLst>
              <a:ext uri="{FF2B5EF4-FFF2-40B4-BE49-F238E27FC236}">
                <a16:creationId xmlns:a16="http://schemas.microsoft.com/office/drawing/2014/main" id="{B14AF584-A945-5D42-8F8F-BDEEF2BB0A2B}"/>
              </a:ext>
            </a:extLst>
          </p:cNvPr>
          <p:cNvSpPr txBox="1"/>
          <p:nvPr/>
        </p:nvSpPr>
        <p:spPr>
          <a:xfrm>
            <a:off x="159657" y="333829"/>
            <a:ext cx="1465943" cy="861774"/>
          </a:xfrm>
          <a:prstGeom prst="rect">
            <a:avLst/>
          </a:prstGeom>
          <a:noFill/>
        </p:spPr>
        <p:txBody>
          <a:bodyPr wrap="square" rtlCol="0">
            <a:spAutoFit/>
          </a:bodyPr>
          <a:lstStyle/>
          <a:p>
            <a:r>
              <a:rPr lang="en-US" sz="1600" dirty="0">
                <a:latin typeface="Garamond" panose="02020404030301010803" pitchFamily="18" charset="0"/>
              </a:rPr>
              <a:t>Slide 1 of 2 </a:t>
            </a:r>
          </a:p>
          <a:p>
            <a:r>
              <a:rPr lang="en-US" sz="1600" dirty="0">
                <a:latin typeface="Garamond" panose="02020404030301010803" pitchFamily="18" charset="0"/>
              </a:rPr>
              <a:t>The ATP</a:t>
            </a:r>
          </a:p>
          <a:p>
            <a:endParaRPr lang="en-US" dirty="0"/>
          </a:p>
        </p:txBody>
      </p:sp>
    </p:spTree>
    <p:extLst>
      <p:ext uri="{BB962C8B-B14F-4D97-AF65-F5344CB8AC3E}">
        <p14:creationId xmlns:p14="http://schemas.microsoft.com/office/powerpoint/2010/main" val="425861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16A1-E9A8-A91F-A6CA-38708FC53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8CDEE-8AF5-D668-71E3-CFCB3145E294}"/>
              </a:ext>
            </a:extLst>
          </p:cNvPr>
          <p:cNvSpPr>
            <a:spLocks noGrp="1"/>
          </p:cNvSpPr>
          <p:nvPr>
            <p:ph type="title"/>
          </p:nvPr>
        </p:nvSpPr>
        <p:spPr>
          <a:xfrm>
            <a:off x="1979612" y="2462893"/>
            <a:ext cx="8229600" cy="1932214"/>
          </a:xfrm>
        </p:spPr>
        <p:txBody>
          <a:bodyPr>
            <a:normAutofit/>
          </a:bodyPr>
          <a:lstStyle/>
          <a:p>
            <a:r>
              <a:rPr lang="en-US" sz="5500" dirty="0">
                <a:solidFill>
                  <a:srgbClr val="000000"/>
                </a:solidFill>
                <a:latin typeface="Garamond" panose="02020404030301010803" pitchFamily="18" charset="0"/>
              </a:rPr>
              <a:t>Questions ??</a:t>
            </a:r>
            <a:endParaRPr sz="5500" dirty="0">
              <a:latin typeface="Garamond" panose="02020404030301010803" pitchFamily="18" charset="0"/>
            </a:endParaRPr>
          </a:p>
        </p:txBody>
      </p:sp>
    </p:spTree>
    <p:extLst>
      <p:ext uri="{BB962C8B-B14F-4D97-AF65-F5344CB8AC3E}">
        <p14:creationId xmlns:p14="http://schemas.microsoft.com/office/powerpoint/2010/main" val="66721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1C2235-C39D-C4AC-EB6F-E1B25F6C508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FBD3059-D9B3-A6C7-11AF-15BABDBFE190}"/>
              </a:ext>
            </a:extLst>
          </p:cNvPr>
          <p:cNvPicPr>
            <a:picLocks noChangeAspect="1"/>
          </p:cNvPicPr>
          <p:nvPr/>
        </p:nvPicPr>
        <p:blipFill>
          <a:blip r:embed="rId2"/>
          <a:stretch>
            <a:fillRect/>
          </a:stretch>
        </p:blipFill>
        <p:spPr>
          <a:xfrm>
            <a:off x="1131713" y="821290"/>
            <a:ext cx="8362604" cy="6060242"/>
          </a:xfrm>
          <a:prstGeom prst="rect">
            <a:avLst/>
          </a:prstGeom>
        </p:spPr>
      </p:pic>
      <p:sp>
        <p:nvSpPr>
          <p:cNvPr id="4" name="TextBox 3">
            <a:extLst>
              <a:ext uri="{FF2B5EF4-FFF2-40B4-BE49-F238E27FC236}">
                <a16:creationId xmlns:a16="http://schemas.microsoft.com/office/drawing/2014/main" id="{6F3EB12A-0350-7B7F-B584-4CE7E16FAE71}"/>
              </a:ext>
            </a:extLst>
          </p:cNvPr>
          <p:cNvSpPr txBox="1"/>
          <p:nvPr/>
        </p:nvSpPr>
        <p:spPr>
          <a:xfrm>
            <a:off x="3807229" y="196695"/>
            <a:ext cx="7564582" cy="553998"/>
          </a:xfrm>
          <a:prstGeom prst="rect">
            <a:avLst/>
          </a:prstGeom>
          <a:noFill/>
        </p:spPr>
        <p:txBody>
          <a:bodyPr wrap="square" rtlCol="0">
            <a:spAutoFit/>
          </a:bodyPr>
          <a:lstStyle/>
          <a:p>
            <a:r>
              <a:rPr lang="en-US" sz="3000" b="1" dirty="0">
                <a:latin typeface="Garamond" panose="02020404030301010803" pitchFamily="18" charset="0"/>
              </a:rPr>
              <a:t>Next Meeting: June 23, 2026</a:t>
            </a:r>
          </a:p>
        </p:txBody>
      </p:sp>
    </p:spTree>
    <p:extLst>
      <p:ext uri="{BB962C8B-B14F-4D97-AF65-F5344CB8AC3E}">
        <p14:creationId xmlns:p14="http://schemas.microsoft.com/office/powerpoint/2010/main" val="71521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848CC-84F0-2B1D-C1BA-3482EFF26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59FFF-9D1D-2B5C-4193-8D6B8765FD12}"/>
              </a:ext>
            </a:extLst>
          </p:cNvPr>
          <p:cNvSpPr>
            <a:spLocks noGrp="1"/>
          </p:cNvSpPr>
          <p:nvPr>
            <p:ph type="title"/>
          </p:nvPr>
        </p:nvSpPr>
        <p:spPr>
          <a:xfrm>
            <a:off x="1979612" y="107489"/>
            <a:ext cx="8229600" cy="1143000"/>
          </a:xfrm>
        </p:spPr>
        <p:txBody>
          <a:bodyPr>
            <a:normAutofit/>
          </a:bodyPr>
          <a:lstStyle/>
          <a:p>
            <a:r>
              <a:rPr lang="en-US" sz="5000" dirty="0">
                <a:latin typeface="Garamond" panose="02020404030301010803" pitchFamily="18" charset="0"/>
              </a:rPr>
              <a:t>OIA Grant Managers</a:t>
            </a:r>
            <a:endParaRPr sz="5000" dirty="0">
              <a:latin typeface="Garamond" panose="02020404030301010803" pitchFamily="18" charset="0"/>
            </a:endParaRPr>
          </a:p>
        </p:txBody>
      </p:sp>
      <p:sp>
        <p:nvSpPr>
          <p:cNvPr id="3" name="Content Placeholder 2">
            <a:extLst>
              <a:ext uri="{FF2B5EF4-FFF2-40B4-BE49-F238E27FC236}">
                <a16:creationId xmlns:a16="http://schemas.microsoft.com/office/drawing/2014/main" id="{E543C3E8-1306-E99F-21CA-5730F041ED09}"/>
              </a:ext>
            </a:extLst>
          </p:cNvPr>
          <p:cNvSpPr>
            <a:spLocks noGrp="1"/>
          </p:cNvSpPr>
          <p:nvPr>
            <p:ph idx="1"/>
          </p:nvPr>
        </p:nvSpPr>
        <p:spPr>
          <a:xfrm>
            <a:off x="1789471" y="1434844"/>
            <a:ext cx="7973961" cy="4525963"/>
          </a:xfrm>
        </p:spPr>
        <p:txBody>
          <a:bodyPr>
            <a:normAutofit fontScale="70000" lnSpcReduction="20000"/>
          </a:bodyPr>
          <a:lstStyle/>
          <a:p>
            <a:pPr marL="0" indent="0" algn="ctr">
              <a:buNone/>
            </a:pPr>
            <a:r>
              <a:rPr lang="en-US" sz="2800" b="1" u="sng" dirty="0">
                <a:latin typeface="Garamond" panose="02020404030301010803" pitchFamily="18" charset="0"/>
              </a:rPr>
              <a:t>Territory Grant Managers</a:t>
            </a:r>
            <a:endParaRPr lang="en-US" sz="2800" b="1" i="1" u="sng" dirty="0">
              <a:latin typeface="Garamond" panose="02020404030301010803" pitchFamily="18" charset="0"/>
            </a:endParaRPr>
          </a:p>
          <a:p>
            <a:pPr marL="457200" lvl="1" indent="0" algn="ctr">
              <a:buNone/>
            </a:pPr>
            <a:r>
              <a:rPr lang="en-US" dirty="0">
                <a:latin typeface="Garamond" panose="02020404030301010803" pitchFamily="18" charset="0"/>
                <a:hlinkClick r:id="rId2"/>
              </a:rPr>
              <a:t>Krystina_Alfano@ios.doi.gov</a:t>
            </a:r>
            <a:r>
              <a:rPr lang="en-US" dirty="0">
                <a:latin typeface="Garamond" panose="02020404030301010803" pitchFamily="18" charset="0"/>
              </a:rPr>
              <a:t> – Northern Mariana Islands (CNMI) </a:t>
            </a:r>
          </a:p>
          <a:p>
            <a:pPr marL="457200" lvl="1" indent="0" algn="ctr">
              <a:buNone/>
            </a:pPr>
            <a:r>
              <a:rPr lang="en-US" dirty="0">
                <a:latin typeface="Garamond" panose="02020404030301010803" pitchFamily="18" charset="0"/>
                <a:hlinkClick r:id="rId3"/>
              </a:rPr>
              <a:t>Tanya_Joshua@ios.doi.gov</a:t>
            </a:r>
            <a:r>
              <a:rPr lang="en-US" dirty="0">
                <a:latin typeface="Garamond" panose="02020404030301010803" pitchFamily="18" charset="0"/>
              </a:rPr>
              <a:t> – American Samoa</a:t>
            </a:r>
          </a:p>
          <a:p>
            <a:pPr marL="457200" lvl="1" indent="0" algn="ctr">
              <a:buNone/>
            </a:pPr>
            <a:r>
              <a:rPr lang="en-US" dirty="0">
                <a:latin typeface="Garamond" panose="02020404030301010803" pitchFamily="18" charset="0"/>
                <a:hlinkClick r:id="rId4"/>
              </a:rPr>
              <a:t>Hailey_McCoy@ios.doi.gov</a:t>
            </a:r>
            <a:r>
              <a:rPr lang="en-US" dirty="0">
                <a:latin typeface="Garamond" panose="02020404030301010803" pitchFamily="18" charset="0"/>
              </a:rPr>
              <a:t> - Guam</a:t>
            </a:r>
          </a:p>
          <a:p>
            <a:pPr marL="457200" lvl="1" indent="0" algn="ctr">
              <a:buNone/>
            </a:pPr>
            <a:r>
              <a:rPr lang="en-US" dirty="0">
                <a:latin typeface="Garamond" panose="02020404030301010803" pitchFamily="18" charset="0"/>
                <a:hlinkClick r:id="rId5"/>
              </a:rPr>
              <a:t>Merriam_Porter@ios.doi.gov</a:t>
            </a:r>
            <a:r>
              <a:rPr lang="en-US" dirty="0">
                <a:latin typeface="Garamond" panose="02020404030301010803" pitchFamily="18" charset="0"/>
              </a:rPr>
              <a:t> – U.S. Virgin Islands </a:t>
            </a:r>
          </a:p>
          <a:p>
            <a:pPr lvl="1" algn="ctr"/>
            <a:endParaRPr lang="en-US" dirty="0">
              <a:latin typeface="Garamond" panose="02020404030301010803" pitchFamily="18" charset="0"/>
            </a:endParaRPr>
          </a:p>
          <a:p>
            <a:pPr marL="0" indent="0" algn="ctr">
              <a:buNone/>
            </a:pPr>
            <a:r>
              <a:rPr lang="en-US" sz="2800" b="1" u="sng" dirty="0">
                <a:latin typeface="Garamond" panose="02020404030301010803" pitchFamily="18" charset="0"/>
              </a:rPr>
              <a:t>Freely Associated States Grant Managers</a:t>
            </a:r>
          </a:p>
          <a:p>
            <a:pPr marL="0" indent="0" algn="ctr">
              <a:buNone/>
            </a:pPr>
            <a:r>
              <a:rPr lang="en-US" sz="2800" dirty="0">
                <a:latin typeface="Garamond" panose="02020404030301010803" pitchFamily="18" charset="0"/>
                <a:hlinkClick r:id="rId6"/>
              </a:rPr>
              <a:t>Rebecca_Zepeda@ios.doi.gov</a:t>
            </a:r>
            <a:endParaRPr lang="en-US" sz="2800" dirty="0">
              <a:latin typeface="Garamond" panose="02020404030301010803" pitchFamily="18" charset="0"/>
            </a:endParaRPr>
          </a:p>
          <a:p>
            <a:pPr marL="0" indent="0" algn="ctr">
              <a:buNone/>
            </a:pPr>
            <a:r>
              <a:rPr lang="en-US" sz="2800" dirty="0">
                <a:latin typeface="Garamond" panose="02020404030301010803" pitchFamily="18" charset="0"/>
                <a:hlinkClick r:id="rId7"/>
              </a:rPr>
              <a:t>Weihao_Feng@ios.doi.gov</a:t>
            </a:r>
            <a:endParaRPr lang="en-US" sz="2800" dirty="0">
              <a:latin typeface="Garamond" panose="02020404030301010803" pitchFamily="18" charset="0"/>
            </a:endParaRPr>
          </a:p>
          <a:p>
            <a:pPr marL="457200" lvl="1" indent="0" algn="ctr">
              <a:buNone/>
            </a:pPr>
            <a:r>
              <a:rPr lang="en-US" dirty="0">
                <a:latin typeface="Garamond" panose="02020404030301010803" pitchFamily="18" charset="0"/>
                <a:hlinkClick r:id="rId8"/>
              </a:rPr>
              <a:t>Martin_Moore@ios.doi.gov</a:t>
            </a:r>
            <a:endParaRPr lang="en-US" dirty="0">
              <a:latin typeface="Garamond" panose="02020404030301010803" pitchFamily="18" charset="0"/>
            </a:endParaRPr>
          </a:p>
          <a:p>
            <a:pPr marL="457200" lvl="1" indent="0" algn="ctr">
              <a:buNone/>
            </a:pPr>
            <a:r>
              <a:rPr lang="en-US" dirty="0">
                <a:latin typeface="Garamond" panose="02020404030301010803" pitchFamily="18" charset="0"/>
                <a:hlinkClick r:id="rId9"/>
              </a:rPr>
              <a:t>Ryan_Edgar@ios.doi.gov</a:t>
            </a:r>
            <a:endParaRPr lang="en-US" dirty="0">
              <a:latin typeface="Garamond" panose="02020404030301010803" pitchFamily="18" charset="0"/>
            </a:endParaRPr>
          </a:p>
          <a:p>
            <a:pPr marL="457200" lvl="1" indent="0">
              <a:buNone/>
            </a:pPr>
            <a:endParaRPr lang="en-US" dirty="0">
              <a:latin typeface="Garamond" panose="02020404030301010803" pitchFamily="18" charset="0"/>
            </a:endParaRPr>
          </a:p>
          <a:p>
            <a:pPr marL="457200" lvl="1" indent="0">
              <a:buNone/>
            </a:pPr>
            <a:r>
              <a:rPr lang="en-US" dirty="0">
                <a:latin typeface="Garamond" panose="02020404030301010803" pitchFamily="18" charset="0"/>
              </a:rPr>
              <a:t>OIA continues to carry out internal realignment.  We appreciate your patience as we work to transfer grant files and make sure that all grant managers are brought up to speed on grant programs in each area</a:t>
            </a:r>
            <a:r>
              <a:rPr lang="en-US" sz="2200" dirty="0"/>
              <a:t>. </a:t>
            </a:r>
          </a:p>
        </p:txBody>
      </p:sp>
    </p:spTree>
    <p:extLst>
      <p:ext uri="{BB962C8B-B14F-4D97-AF65-F5344CB8AC3E}">
        <p14:creationId xmlns:p14="http://schemas.microsoft.com/office/powerpoint/2010/main" val="126932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8C17-ACDE-13DE-ADFC-C8F638ACB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9434F-C31E-1FE4-417B-9E3F3CBD87F9}"/>
              </a:ext>
            </a:extLst>
          </p:cNvPr>
          <p:cNvSpPr>
            <a:spLocks noGrp="1"/>
          </p:cNvSpPr>
          <p:nvPr>
            <p:ph type="title"/>
          </p:nvPr>
        </p:nvSpPr>
        <p:spPr>
          <a:xfrm>
            <a:off x="1979612" y="107489"/>
            <a:ext cx="8229600" cy="1143000"/>
          </a:xfrm>
        </p:spPr>
        <p:txBody>
          <a:bodyPr>
            <a:normAutofit/>
          </a:bodyPr>
          <a:lstStyle/>
          <a:p>
            <a:r>
              <a:rPr lang="en-US" sz="5500" dirty="0">
                <a:solidFill>
                  <a:srgbClr val="000000"/>
                </a:solidFill>
                <a:effectLst/>
                <a:latin typeface="Garamond" panose="02020404030301010803" pitchFamily="18" charset="0"/>
              </a:rPr>
              <a:t>Today we will discuss …</a:t>
            </a:r>
            <a:endParaRPr sz="5500" dirty="0">
              <a:latin typeface="Garamond" panose="02020404030301010803" pitchFamily="18" charset="0"/>
            </a:endParaRPr>
          </a:p>
        </p:txBody>
      </p:sp>
      <p:sp>
        <p:nvSpPr>
          <p:cNvPr id="3" name="Content Placeholder 2">
            <a:extLst>
              <a:ext uri="{FF2B5EF4-FFF2-40B4-BE49-F238E27FC236}">
                <a16:creationId xmlns:a16="http://schemas.microsoft.com/office/drawing/2014/main" id="{B84DE82F-F868-8E4F-B08B-E300C49BBF70}"/>
              </a:ext>
            </a:extLst>
          </p:cNvPr>
          <p:cNvSpPr>
            <a:spLocks noGrp="1"/>
          </p:cNvSpPr>
          <p:nvPr>
            <p:ph idx="1"/>
          </p:nvPr>
        </p:nvSpPr>
        <p:spPr>
          <a:xfrm>
            <a:off x="1789471" y="1434844"/>
            <a:ext cx="7973961" cy="4525963"/>
          </a:xfrm>
        </p:spPr>
        <p:txBody>
          <a:bodyPr>
            <a:noAutofit/>
          </a:bodyPr>
          <a:lstStyle/>
          <a:p>
            <a:pPr marL="0" indent="0">
              <a:buNone/>
            </a:pPr>
            <a:r>
              <a:rPr lang="en-US" sz="3600" dirty="0">
                <a:latin typeface="Garamond" panose="02020404030301010803" pitchFamily="18" charset="0"/>
              </a:rPr>
              <a:t>I – Reminders</a:t>
            </a:r>
          </a:p>
          <a:p>
            <a:pPr marL="0" indent="0">
              <a:buNone/>
            </a:pPr>
            <a:endParaRPr lang="en-US" sz="3600" dirty="0">
              <a:latin typeface="Garamond" panose="02020404030301010803" pitchFamily="18" charset="0"/>
            </a:endParaRPr>
          </a:p>
          <a:p>
            <a:pPr marL="0" indent="0">
              <a:buNone/>
            </a:pPr>
            <a:r>
              <a:rPr lang="en-US" sz="3600" dirty="0">
                <a:latin typeface="Garamond" panose="02020404030301010803" pitchFamily="18" charset="0"/>
              </a:rPr>
              <a:t>II – Grant Terms &amp; Conditions (GT&amp;C)</a:t>
            </a:r>
            <a:br>
              <a:rPr lang="en-US" sz="3600" dirty="0">
                <a:latin typeface="Garamond" panose="02020404030301010803" pitchFamily="18" charset="0"/>
              </a:rPr>
            </a:br>
            <a:endParaRPr lang="en-US" sz="3600" dirty="0">
              <a:latin typeface="Garamond" panose="02020404030301010803" pitchFamily="18" charset="0"/>
            </a:endParaRPr>
          </a:p>
          <a:p>
            <a:pPr marL="0" indent="0">
              <a:buNone/>
            </a:pPr>
            <a:r>
              <a:rPr lang="en-US" sz="3600" dirty="0">
                <a:latin typeface="Garamond" panose="02020404030301010803" pitchFamily="18" charset="0"/>
              </a:rPr>
              <a:t>III – Authorization to Proceed (ATP)</a:t>
            </a:r>
          </a:p>
          <a:p>
            <a:pPr marL="0" indent="0">
              <a:buNone/>
            </a:pPr>
            <a:endParaRPr lang="en-US" sz="3600" dirty="0">
              <a:latin typeface="Garamond" panose="02020404030301010803" pitchFamily="18" charset="0"/>
            </a:endParaRPr>
          </a:p>
          <a:p>
            <a:pPr marL="0" indent="0">
              <a:buNone/>
            </a:pPr>
            <a:r>
              <a:rPr lang="en-US" sz="3600" dirty="0">
                <a:latin typeface="Garamond" panose="02020404030301010803" pitchFamily="18" charset="0"/>
              </a:rPr>
              <a:t>IV – Your Questions anytime (Q&amp;A)</a:t>
            </a:r>
          </a:p>
        </p:txBody>
      </p:sp>
    </p:spTree>
    <p:extLst>
      <p:ext uri="{BB962C8B-B14F-4D97-AF65-F5344CB8AC3E}">
        <p14:creationId xmlns:p14="http://schemas.microsoft.com/office/powerpoint/2010/main" val="399574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6088-4E24-9FA4-E4BD-A5C1C9D035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3BD67-41AE-B92C-9180-D22ACD58F111}"/>
              </a:ext>
            </a:extLst>
          </p:cNvPr>
          <p:cNvSpPr>
            <a:spLocks noGrp="1"/>
          </p:cNvSpPr>
          <p:nvPr>
            <p:ph idx="1"/>
          </p:nvPr>
        </p:nvSpPr>
        <p:spPr>
          <a:xfrm>
            <a:off x="458383" y="2569325"/>
            <a:ext cx="11272057" cy="3493946"/>
          </a:xfrm>
        </p:spPr>
        <p:txBody>
          <a:bodyPr>
            <a:noAutofit/>
          </a:bodyPr>
          <a:lstStyle/>
          <a:p>
            <a:r>
              <a:rPr lang="en-US" sz="3600" dirty="0">
                <a:latin typeface="Garamond" panose="02020404030301010803" pitchFamily="18" charset="0"/>
              </a:rPr>
              <a:t>Component Units Fiscal Year 2025 Audit Kick Off Meeting (Virgin Islands Government - May 18, 2026)</a:t>
            </a:r>
          </a:p>
          <a:p>
            <a:pPr marL="914400" lvl="2" indent="0">
              <a:buNone/>
            </a:pPr>
            <a:r>
              <a:rPr lang="en-US" sz="2800" dirty="0">
                <a:latin typeface="Garamond" panose="02020404030301010803" pitchFamily="18" charset="0"/>
              </a:rPr>
              <a:t>Meeting highlighted goals of timely financial reporting, critical areas for audit preparation including grant reconciliation, AP, capital assets and internal controls. Also updates on single audit requirements, new uniform guidance, etc.</a:t>
            </a:r>
          </a:p>
          <a:p>
            <a:pPr lvl="2"/>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1122B42-3FFF-29F7-5D67-39105838A2A9}"/>
              </a:ext>
            </a:extLst>
          </p:cNvPr>
          <p:cNvSpPr txBox="1"/>
          <p:nvPr/>
        </p:nvSpPr>
        <p:spPr>
          <a:xfrm>
            <a:off x="259929" y="220528"/>
            <a:ext cx="3780056" cy="523220"/>
          </a:xfrm>
          <a:prstGeom prst="rect">
            <a:avLst/>
          </a:prstGeom>
          <a:noFill/>
        </p:spPr>
        <p:txBody>
          <a:bodyPr wrap="square" rtlCol="0">
            <a:spAutoFit/>
          </a:bodyPr>
          <a:lstStyle/>
          <a:p>
            <a:r>
              <a:rPr lang="en-US" sz="2800" dirty="0">
                <a:latin typeface="Garamond" panose="02020404030301010803" pitchFamily="18" charset="0"/>
              </a:rPr>
              <a:t>Shout Out to the VI! </a:t>
            </a:r>
          </a:p>
        </p:txBody>
      </p:sp>
      <p:pic>
        <p:nvPicPr>
          <p:cNvPr id="1026" name="Picture 2">
            <a:extLst>
              <a:ext uri="{FF2B5EF4-FFF2-40B4-BE49-F238E27FC236}">
                <a16:creationId xmlns:a16="http://schemas.microsoft.com/office/drawing/2014/main" id="{05F7A97C-56D2-D60A-BC2A-E15AE9F95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527" y="473825"/>
            <a:ext cx="314325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2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F853-12CA-3054-A846-144B9868AF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1971B-CC7D-A438-8931-0F4B6C7245A3}"/>
              </a:ext>
            </a:extLst>
          </p:cNvPr>
          <p:cNvSpPr>
            <a:spLocks noGrp="1"/>
          </p:cNvSpPr>
          <p:nvPr>
            <p:ph idx="1"/>
          </p:nvPr>
        </p:nvSpPr>
        <p:spPr>
          <a:xfrm>
            <a:off x="916768" y="7196222"/>
            <a:ext cx="11272057" cy="2605141"/>
          </a:xfrm>
        </p:spPr>
        <p:txBody>
          <a:bodyPr>
            <a:noAutofit/>
          </a:bodyPr>
          <a:lstStyle/>
          <a:p>
            <a:pPr marL="0" indent="0">
              <a:buNone/>
            </a:pPr>
            <a:r>
              <a:rPr lang="en-US" sz="3600" dirty="0">
                <a:latin typeface="Garamond" panose="02020404030301010803" pitchFamily="18" charset="0"/>
              </a:rPr>
              <a:t>Deon Team - Virgin Islands Component Units Fiscal Year 2025 Audit Kick Off Meeting – giving guidance on financial statements management, grants management, reporting, etc.</a:t>
            </a:r>
          </a:p>
        </p:txBody>
      </p:sp>
      <p:sp>
        <p:nvSpPr>
          <p:cNvPr id="4" name="TextBox 3">
            <a:extLst>
              <a:ext uri="{FF2B5EF4-FFF2-40B4-BE49-F238E27FC236}">
                <a16:creationId xmlns:a16="http://schemas.microsoft.com/office/drawing/2014/main" id="{0A6207EE-7514-F09E-14C2-044A10A282E2}"/>
              </a:ext>
            </a:extLst>
          </p:cNvPr>
          <p:cNvSpPr txBox="1"/>
          <p:nvPr/>
        </p:nvSpPr>
        <p:spPr>
          <a:xfrm>
            <a:off x="259929" y="220528"/>
            <a:ext cx="3780056" cy="523220"/>
          </a:xfrm>
          <a:prstGeom prst="rect">
            <a:avLst/>
          </a:prstGeom>
          <a:noFill/>
        </p:spPr>
        <p:txBody>
          <a:bodyPr wrap="square" rtlCol="0">
            <a:spAutoFit/>
          </a:bodyPr>
          <a:lstStyle/>
          <a:p>
            <a:r>
              <a:rPr lang="en-US" sz="2800" dirty="0">
                <a:latin typeface="Garamond" panose="02020404030301010803" pitchFamily="18" charset="0"/>
              </a:rPr>
              <a:t>Reminder #1 </a:t>
            </a:r>
          </a:p>
        </p:txBody>
      </p:sp>
      <p:pic>
        <p:nvPicPr>
          <p:cNvPr id="5" name="Picture 4">
            <a:extLst>
              <a:ext uri="{FF2B5EF4-FFF2-40B4-BE49-F238E27FC236}">
                <a16:creationId xmlns:a16="http://schemas.microsoft.com/office/drawing/2014/main" id="{7C29E7FC-F554-EC69-1265-9AD612340E14}"/>
              </a:ext>
            </a:extLst>
          </p:cNvPr>
          <p:cNvPicPr>
            <a:picLocks noChangeAspect="1"/>
          </p:cNvPicPr>
          <p:nvPr/>
        </p:nvPicPr>
        <p:blipFill>
          <a:blip r:embed="rId3"/>
          <a:stretch>
            <a:fillRect/>
          </a:stretch>
        </p:blipFill>
        <p:spPr>
          <a:xfrm>
            <a:off x="2149957" y="2248352"/>
            <a:ext cx="7794281" cy="4389120"/>
          </a:xfrm>
          <a:prstGeom prst="rect">
            <a:avLst/>
          </a:prstGeom>
        </p:spPr>
      </p:pic>
      <p:sp>
        <p:nvSpPr>
          <p:cNvPr id="6" name="TextBox 5">
            <a:extLst>
              <a:ext uri="{FF2B5EF4-FFF2-40B4-BE49-F238E27FC236}">
                <a16:creationId xmlns:a16="http://schemas.microsoft.com/office/drawing/2014/main" id="{3A36DDC2-126E-91FE-4A1E-95C24FA178F7}"/>
              </a:ext>
            </a:extLst>
          </p:cNvPr>
          <p:cNvSpPr txBox="1"/>
          <p:nvPr/>
        </p:nvSpPr>
        <p:spPr>
          <a:xfrm>
            <a:off x="2149957" y="744715"/>
            <a:ext cx="11272057" cy="1323439"/>
          </a:xfrm>
          <a:prstGeom prst="rect">
            <a:avLst/>
          </a:prstGeom>
          <a:noFill/>
        </p:spPr>
        <p:txBody>
          <a:bodyPr wrap="square" rtlCol="0">
            <a:spAutoFit/>
          </a:bodyPr>
          <a:lstStyle/>
          <a:p>
            <a:r>
              <a:rPr lang="en-US" sz="4000" b="1" dirty="0">
                <a:latin typeface="Garamond" panose="02020404030301010803" pitchFamily="18" charset="0"/>
              </a:rPr>
              <a:t>OIA Discretionary Grant Deadline </a:t>
            </a:r>
          </a:p>
          <a:p>
            <a:r>
              <a:rPr lang="en-US" sz="4000" b="1" dirty="0">
                <a:latin typeface="Garamond" panose="02020404030301010803" pitchFamily="18" charset="0"/>
              </a:rPr>
              <a:t>Extended from May 18 to June 8 </a:t>
            </a:r>
          </a:p>
        </p:txBody>
      </p:sp>
    </p:spTree>
    <p:extLst>
      <p:ext uri="{BB962C8B-B14F-4D97-AF65-F5344CB8AC3E}">
        <p14:creationId xmlns:p14="http://schemas.microsoft.com/office/powerpoint/2010/main" val="184511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633AE-F785-172B-3B9E-6F6EBDCCB3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E94F4-B7D6-2092-FA85-E7ACE0F6EAED}"/>
              </a:ext>
            </a:extLst>
          </p:cNvPr>
          <p:cNvSpPr>
            <a:spLocks noGrp="1"/>
          </p:cNvSpPr>
          <p:nvPr>
            <p:ph idx="1"/>
          </p:nvPr>
        </p:nvSpPr>
        <p:spPr>
          <a:xfrm>
            <a:off x="916768" y="7196222"/>
            <a:ext cx="11272057" cy="2605141"/>
          </a:xfrm>
        </p:spPr>
        <p:txBody>
          <a:bodyPr>
            <a:noAutofit/>
          </a:bodyPr>
          <a:lstStyle/>
          <a:p>
            <a:pPr marL="0" indent="0">
              <a:buNone/>
            </a:pPr>
            <a:r>
              <a:rPr lang="en-US" sz="3600" dirty="0">
                <a:latin typeface="Garamond" panose="02020404030301010803" pitchFamily="18" charset="0"/>
              </a:rPr>
              <a:t>Deon Team - Virgin Islands Component Units Fiscal Year 2025 Audit Kick Off Meeting – giving guidance on financial statements management, grants management, reporting, etc.</a:t>
            </a:r>
          </a:p>
        </p:txBody>
      </p:sp>
      <p:sp>
        <p:nvSpPr>
          <p:cNvPr id="4" name="TextBox 3">
            <a:extLst>
              <a:ext uri="{FF2B5EF4-FFF2-40B4-BE49-F238E27FC236}">
                <a16:creationId xmlns:a16="http://schemas.microsoft.com/office/drawing/2014/main" id="{607CDC6D-ADD7-8BBA-9145-B094C44E914A}"/>
              </a:ext>
            </a:extLst>
          </p:cNvPr>
          <p:cNvSpPr txBox="1"/>
          <p:nvPr/>
        </p:nvSpPr>
        <p:spPr>
          <a:xfrm>
            <a:off x="259929" y="220528"/>
            <a:ext cx="3780056" cy="523220"/>
          </a:xfrm>
          <a:prstGeom prst="rect">
            <a:avLst/>
          </a:prstGeom>
          <a:noFill/>
        </p:spPr>
        <p:txBody>
          <a:bodyPr wrap="square" rtlCol="0">
            <a:spAutoFit/>
          </a:bodyPr>
          <a:lstStyle/>
          <a:p>
            <a:r>
              <a:rPr lang="en-US" sz="2800" dirty="0">
                <a:latin typeface="Garamond" panose="02020404030301010803" pitchFamily="18" charset="0"/>
              </a:rPr>
              <a:t>Reminder #1.5</a:t>
            </a:r>
          </a:p>
        </p:txBody>
      </p:sp>
      <p:sp>
        <p:nvSpPr>
          <p:cNvPr id="6" name="TextBox 5">
            <a:extLst>
              <a:ext uri="{FF2B5EF4-FFF2-40B4-BE49-F238E27FC236}">
                <a16:creationId xmlns:a16="http://schemas.microsoft.com/office/drawing/2014/main" id="{761FD6A6-B664-8954-5AA4-19553F713164}"/>
              </a:ext>
            </a:extLst>
          </p:cNvPr>
          <p:cNvSpPr txBox="1"/>
          <p:nvPr/>
        </p:nvSpPr>
        <p:spPr>
          <a:xfrm>
            <a:off x="2149957" y="744715"/>
            <a:ext cx="11272057" cy="707886"/>
          </a:xfrm>
          <a:prstGeom prst="rect">
            <a:avLst/>
          </a:prstGeom>
          <a:noFill/>
        </p:spPr>
        <p:txBody>
          <a:bodyPr wrap="square" rtlCol="0">
            <a:spAutoFit/>
          </a:bodyPr>
          <a:lstStyle/>
          <a:p>
            <a:r>
              <a:rPr lang="en-US" sz="4000" b="1" dirty="0">
                <a:latin typeface="Garamond" panose="02020404030301010803" pitchFamily="18" charset="0"/>
              </a:rPr>
              <a:t>Four Platforms – Use Same Data </a:t>
            </a:r>
          </a:p>
        </p:txBody>
      </p:sp>
      <p:pic>
        <p:nvPicPr>
          <p:cNvPr id="7" name="Picture 6">
            <a:extLst>
              <a:ext uri="{FF2B5EF4-FFF2-40B4-BE49-F238E27FC236}">
                <a16:creationId xmlns:a16="http://schemas.microsoft.com/office/drawing/2014/main" id="{52143549-F7DA-836A-0B95-F70C5CC29062}"/>
              </a:ext>
            </a:extLst>
          </p:cNvPr>
          <p:cNvPicPr>
            <a:picLocks noChangeAspect="1"/>
          </p:cNvPicPr>
          <p:nvPr/>
        </p:nvPicPr>
        <p:blipFill>
          <a:blip r:embed="rId3"/>
          <a:stretch>
            <a:fillRect/>
          </a:stretch>
        </p:blipFill>
        <p:spPr>
          <a:xfrm>
            <a:off x="1409412" y="1756493"/>
            <a:ext cx="4043738" cy="2121102"/>
          </a:xfrm>
          <a:prstGeom prst="rect">
            <a:avLst/>
          </a:prstGeom>
        </p:spPr>
      </p:pic>
      <p:pic>
        <p:nvPicPr>
          <p:cNvPr id="10" name="Picture 9">
            <a:extLst>
              <a:ext uri="{FF2B5EF4-FFF2-40B4-BE49-F238E27FC236}">
                <a16:creationId xmlns:a16="http://schemas.microsoft.com/office/drawing/2014/main" id="{088D5539-850D-4D20-5150-E94F51E1D7FB}"/>
              </a:ext>
            </a:extLst>
          </p:cNvPr>
          <p:cNvPicPr>
            <a:picLocks noChangeAspect="1"/>
          </p:cNvPicPr>
          <p:nvPr/>
        </p:nvPicPr>
        <p:blipFill>
          <a:blip r:embed="rId4"/>
          <a:stretch>
            <a:fillRect/>
          </a:stretch>
        </p:blipFill>
        <p:spPr>
          <a:xfrm>
            <a:off x="6259882" y="1839519"/>
            <a:ext cx="4519531" cy="1400914"/>
          </a:xfrm>
          <a:prstGeom prst="rect">
            <a:avLst/>
          </a:prstGeom>
        </p:spPr>
      </p:pic>
      <p:pic>
        <p:nvPicPr>
          <p:cNvPr id="12" name="Picture 11">
            <a:extLst>
              <a:ext uri="{FF2B5EF4-FFF2-40B4-BE49-F238E27FC236}">
                <a16:creationId xmlns:a16="http://schemas.microsoft.com/office/drawing/2014/main" id="{13299DED-C595-DCBD-68D0-BF70329807E3}"/>
              </a:ext>
            </a:extLst>
          </p:cNvPr>
          <p:cNvPicPr>
            <a:picLocks noChangeAspect="1"/>
          </p:cNvPicPr>
          <p:nvPr/>
        </p:nvPicPr>
        <p:blipFill>
          <a:blip r:embed="rId5"/>
          <a:stretch>
            <a:fillRect/>
          </a:stretch>
        </p:blipFill>
        <p:spPr>
          <a:xfrm>
            <a:off x="4438996" y="3662850"/>
            <a:ext cx="4868582" cy="2454979"/>
          </a:xfrm>
          <a:prstGeom prst="rect">
            <a:avLst/>
          </a:prstGeom>
        </p:spPr>
      </p:pic>
    </p:spTree>
    <p:extLst>
      <p:ext uri="{BB962C8B-B14F-4D97-AF65-F5344CB8AC3E}">
        <p14:creationId xmlns:p14="http://schemas.microsoft.com/office/powerpoint/2010/main" val="257091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0949-2E70-B814-CCD2-00DB2C10899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E3BD89-98C9-9C20-556F-4FD2805B99D3}"/>
              </a:ext>
            </a:extLst>
          </p:cNvPr>
          <p:cNvSpPr txBox="1"/>
          <p:nvPr/>
        </p:nvSpPr>
        <p:spPr>
          <a:xfrm>
            <a:off x="259929" y="220528"/>
            <a:ext cx="3780056" cy="523220"/>
          </a:xfrm>
          <a:prstGeom prst="rect">
            <a:avLst/>
          </a:prstGeom>
          <a:noFill/>
        </p:spPr>
        <p:txBody>
          <a:bodyPr wrap="square" rtlCol="0">
            <a:spAutoFit/>
          </a:bodyPr>
          <a:lstStyle/>
          <a:p>
            <a:r>
              <a:rPr lang="en-US" sz="2800" dirty="0">
                <a:latin typeface="Garamond" panose="02020404030301010803" pitchFamily="18" charset="0"/>
              </a:rPr>
              <a:t>Reminder #2 </a:t>
            </a:r>
          </a:p>
        </p:txBody>
      </p:sp>
      <p:sp>
        <p:nvSpPr>
          <p:cNvPr id="6" name="TextBox 5">
            <a:extLst>
              <a:ext uri="{FF2B5EF4-FFF2-40B4-BE49-F238E27FC236}">
                <a16:creationId xmlns:a16="http://schemas.microsoft.com/office/drawing/2014/main" id="{875C99E7-807E-3A81-8D7D-324F802487D9}"/>
              </a:ext>
            </a:extLst>
          </p:cNvPr>
          <p:cNvSpPr txBox="1"/>
          <p:nvPr/>
        </p:nvSpPr>
        <p:spPr>
          <a:xfrm>
            <a:off x="1185681" y="874028"/>
            <a:ext cx="11272057" cy="707886"/>
          </a:xfrm>
          <a:prstGeom prst="rect">
            <a:avLst/>
          </a:prstGeom>
          <a:noFill/>
        </p:spPr>
        <p:txBody>
          <a:bodyPr wrap="square" rtlCol="0">
            <a:spAutoFit/>
          </a:bodyPr>
          <a:lstStyle/>
          <a:p>
            <a:r>
              <a:rPr lang="en-US" sz="4000" b="1" dirty="0">
                <a:latin typeface="Garamond" panose="02020404030301010803" pitchFamily="18" charset="0"/>
              </a:rPr>
              <a:t>Grant Reporting and Requests for Payment </a:t>
            </a:r>
          </a:p>
        </p:txBody>
      </p:sp>
      <p:sp>
        <p:nvSpPr>
          <p:cNvPr id="2" name="TextBox 1">
            <a:extLst>
              <a:ext uri="{FF2B5EF4-FFF2-40B4-BE49-F238E27FC236}">
                <a16:creationId xmlns:a16="http://schemas.microsoft.com/office/drawing/2014/main" id="{8B74E8EC-8131-7EBA-02F9-DF9F9BDBB33C}"/>
              </a:ext>
            </a:extLst>
          </p:cNvPr>
          <p:cNvSpPr txBox="1"/>
          <p:nvPr/>
        </p:nvSpPr>
        <p:spPr>
          <a:xfrm>
            <a:off x="1695796" y="1712195"/>
            <a:ext cx="9060873" cy="5170646"/>
          </a:xfrm>
          <a:prstGeom prst="rect">
            <a:avLst/>
          </a:prstGeom>
          <a:noFill/>
        </p:spPr>
        <p:txBody>
          <a:bodyPr wrap="square" rtlCol="0">
            <a:spAutoFit/>
          </a:bodyPr>
          <a:lstStyle/>
          <a:p>
            <a:pPr marL="514350" indent="-514350">
              <a:buAutoNum type="arabicPeriod"/>
            </a:pPr>
            <a:r>
              <a:rPr lang="en-US" sz="3000" dirty="0" err="1">
                <a:latin typeface="Garamond" panose="02020404030301010803" pitchFamily="18" charset="0"/>
              </a:rPr>
              <a:t>GrantSolutions</a:t>
            </a:r>
            <a:r>
              <a:rPr lang="en-US" sz="3000" dirty="0">
                <a:latin typeface="Garamond" panose="02020404030301010803" pitchFamily="18" charset="0"/>
              </a:rPr>
              <a:t> – Performance Report (PPR and Narrative) along with Financial Report (FFR)</a:t>
            </a:r>
          </a:p>
          <a:p>
            <a:pPr marL="914400" lvl="1" indent="-457200">
              <a:buFont typeface="Arial" panose="020B0604020202020204" pitchFamily="34" charset="0"/>
              <a:buChar char="•"/>
            </a:pPr>
            <a:r>
              <a:rPr lang="en-US" sz="3000" dirty="0">
                <a:latin typeface="Garamond" panose="02020404030301010803" pitchFamily="18" charset="0"/>
              </a:rPr>
              <a:t>When? Every 6 months (or as per NOA)</a:t>
            </a:r>
          </a:p>
          <a:p>
            <a:pPr marL="914400" lvl="1" indent="-457200">
              <a:buFont typeface="Arial" panose="020B0604020202020204" pitchFamily="34" charset="0"/>
              <a:buChar char="•"/>
            </a:pPr>
            <a:r>
              <a:rPr lang="en-US" sz="3000" dirty="0">
                <a:latin typeface="Garamond" panose="02020404030301010803" pitchFamily="18" charset="0"/>
              </a:rPr>
              <a:t>Keep reporting up to date</a:t>
            </a:r>
          </a:p>
          <a:p>
            <a:endParaRPr lang="en-US" sz="3000" dirty="0">
              <a:latin typeface="Garamond" panose="02020404030301010803" pitchFamily="18" charset="0"/>
            </a:endParaRPr>
          </a:p>
          <a:p>
            <a:pPr marL="514350" indent="-514350">
              <a:buAutoNum type="arabicPeriod"/>
            </a:pPr>
            <a:r>
              <a:rPr lang="en-US" sz="3000" dirty="0" err="1">
                <a:latin typeface="Garamond" panose="02020404030301010803" pitchFamily="18" charset="0"/>
              </a:rPr>
              <a:t>ASAP.Gov</a:t>
            </a:r>
            <a:r>
              <a:rPr lang="en-US" sz="3000" dirty="0">
                <a:latin typeface="Garamond" panose="02020404030301010803" pitchFamily="18" charset="0"/>
              </a:rPr>
              <a:t> – Requests for Payment  </a:t>
            </a:r>
          </a:p>
          <a:p>
            <a:pPr marL="914400" lvl="1" indent="-457200">
              <a:buFont typeface="Arial" panose="020B0604020202020204" pitchFamily="34" charset="0"/>
              <a:buChar char="•"/>
            </a:pPr>
            <a:r>
              <a:rPr lang="en-US" sz="3000" dirty="0">
                <a:latin typeface="Garamond" panose="02020404030301010803" pitchFamily="18" charset="0"/>
              </a:rPr>
              <a:t>Anytime you spend down on the grant</a:t>
            </a:r>
          </a:p>
          <a:p>
            <a:pPr marL="914400" lvl="1" indent="-457200">
              <a:buFont typeface="Arial" panose="020B0604020202020204" pitchFamily="34" charset="0"/>
              <a:buChar char="•"/>
            </a:pPr>
            <a:r>
              <a:rPr lang="en-US" sz="3000" dirty="0">
                <a:latin typeface="Garamond" panose="02020404030301010803" pitchFamily="18" charset="0"/>
              </a:rPr>
              <a:t>Is Reporting up to date?</a:t>
            </a:r>
          </a:p>
          <a:p>
            <a:pPr marL="914400" lvl="1" indent="-457200">
              <a:buFont typeface="Arial" panose="020B0604020202020204" pitchFamily="34" charset="0"/>
              <a:buChar char="•"/>
            </a:pPr>
            <a:r>
              <a:rPr lang="en-US" sz="3000" dirty="0">
                <a:latin typeface="Garamond" panose="02020404030301010803" pitchFamily="18" charset="0"/>
              </a:rPr>
              <a:t>Is Form 270 submitted?  Does it jive with FFR?</a:t>
            </a:r>
          </a:p>
          <a:p>
            <a:pPr marL="914400" lvl="1" indent="-457200">
              <a:buFont typeface="Arial" panose="020B0604020202020204" pitchFamily="34" charset="0"/>
              <a:buChar char="•"/>
            </a:pPr>
            <a:r>
              <a:rPr lang="en-US" sz="3000" dirty="0">
                <a:latin typeface="Garamond" panose="02020404030301010803" pitchFamily="18" charset="0"/>
              </a:rPr>
              <a:t>Are receipts/proof of expenditure included?</a:t>
            </a:r>
          </a:p>
          <a:p>
            <a:pPr marL="514350" indent="-514350">
              <a:buAutoNum type="arabicPeriod"/>
            </a:pPr>
            <a:endParaRPr lang="en-US" sz="3000" dirty="0">
              <a:latin typeface="Garmaond"/>
            </a:endParaRPr>
          </a:p>
        </p:txBody>
      </p:sp>
    </p:spTree>
    <p:extLst>
      <p:ext uri="{BB962C8B-B14F-4D97-AF65-F5344CB8AC3E}">
        <p14:creationId xmlns:p14="http://schemas.microsoft.com/office/powerpoint/2010/main" val="289009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7307-E6B6-B785-7AB0-55D9D4F5D9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B5FB2D-E54F-5D19-22DD-1EEBB28FFC08}"/>
              </a:ext>
            </a:extLst>
          </p:cNvPr>
          <p:cNvSpPr txBox="1"/>
          <p:nvPr/>
        </p:nvSpPr>
        <p:spPr>
          <a:xfrm>
            <a:off x="259929" y="220528"/>
            <a:ext cx="3780056" cy="523220"/>
          </a:xfrm>
          <a:prstGeom prst="rect">
            <a:avLst/>
          </a:prstGeom>
          <a:noFill/>
        </p:spPr>
        <p:txBody>
          <a:bodyPr wrap="square" rtlCol="0">
            <a:spAutoFit/>
          </a:bodyPr>
          <a:lstStyle/>
          <a:p>
            <a:r>
              <a:rPr lang="en-US" sz="2800" dirty="0">
                <a:latin typeface="Garamond" panose="02020404030301010803" pitchFamily="18" charset="0"/>
              </a:rPr>
              <a:t>Reminder #3 </a:t>
            </a:r>
          </a:p>
        </p:txBody>
      </p:sp>
      <p:sp>
        <p:nvSpPr>
          <p:cNvPr id="6" name="TextBox 5">
            <a:extLst>
              <a:ext uri="{FF2B5EF4-FFF2-40B4-BE49-F238E27FC236}">
                <a16:creationId xmlns:a16="http://schemas.microsoft.com/office/drawing/2014/main" id="{99028D4D-1B6F-93D9-CEE9-36A7AD4148C0}"/>
              </a:ext>
            </a:extLst>
          </p:cNvPr>
          <p:cNvSpPr txBox="1"/>
          <p:nvPr/>
        </p:nvSpPr>
        <p:spPr>
          <a:xfrm>
            <a:off x="2399340" y="874028"/>
            <a:ext cx="11272057" cy="707886"/>
          </a:xfrm>
          <a:prstGeom prst="rect">
            <a:avLst/>
          </a:prstGeom>
          <a:noFill/>
        </p:spPr>
        <p:txBody>
          <a:bodyPr wrap="square" rtlCol="0">
            <a:spAutoFit/>
          </a:bodyPr>
          <a:lstStyle/>
          <a:p>
            <a:r>
              <a:rPr lang="en-US" sz="4000" b="1" dirty="0">
                <a:latin typeface="Garamond" panose="02020404030301010803" pitchFamily="18" charset="0"/>
              </a:rPr>
              <a:t>Reimbursement or Advance ?</a:t>
            </a:r>
          </a:p>
        </p:txBody>
      </p:sp>
      <p:sp>
        <p:nvSpPr>
          <p:cNvPr id="2" name="TextBox 1">
            <a:extLst>
              <a:ext uri="{FF2B5EF4-FFF2-40B4-BE49-F238E27FC236}">
                <a16:creationId xmlns:a16="http://schemas.microsoft.com/office/drawing/2014/main" id="{428E5538-A9CE-68EC-A5F9-9371FF47EEBE}"/>
              </a:ext>
            </a:extLst>
          </p:cNvPr>
          <p:cNvSpPr txBox="1"/>
          <p:nvPr/>
        </p:nvSpPr>
        <p:spPr>
          <a:xfrm>
            <a:off x="1695796" y="1712195"/>
            <a:ext cx="9060873" cy="4708981"/>
          </a:xfrm>
          <a:prstGeom prst="rect">
            <a:avLst/>
          </a:prstGeom>
          <a:noFill/>
        </p:spPr>
        <p:txBody>
          <a:bodyPr wrap="square" rtlCol="0">
            <a:spAutoFit/>
          </a:bodyPr>
          <a:lstStyle/>
          <a:p>
            <a:pPr marL="514350" indent="-514350">
              <a:buAutoNum type="arabicPeriod"/>
            </a:pPr>
            <a:r>
              <a:rPr lang="en-US" sz="3000" dirty="0">
                <a:latin typeface="Garamond" panose="02020404030301010803" pitchFamily="18" charset="0"/>
              </a:rPr>
              <a:t>Most Common and more Secure - Reimbursement – Spend money up front, submit contracts/receipts/proof of purchase, etc. for reimbursement.</a:t>
            </a:r>
          </a:p>
          <a:p>
            <a:pPr marL="514350" indent="-514350">
              <a:buAutoNum type="arabicPeriod"/>
            </a:pPr>
            <a:endParaRPr lang="en-US" sz="3000" dirty="0">
              <a:latin typeface="Garamond" panose="02020404030301010803" pitchFamily="18" charset="0"/>
            </a:endParaRPr>
          </a:p>
          <a:p>
            <a:pPr marL="514350" indent="-514350">
              <a:buAutoNum type="arabicPeriod"/>
            </a:pPr>
            <a:r>
              <a:rPr lang="en-US" sz="3000" dirty="0">
                <a:latin typeface="Garamond" panose="02020404030301010803" pitchFamily="18" charset="0"/>
              </a:rPr>
              <a:t>Rare and More Risky – Advance Payments – Receive agreement from Grant Manager, Send Pro-forma’s/budget to show what funds will be spent on. </a:t>
            </a:r>
          </a:p>
          <a:p>
            <a:pPr marL="514350" indent="-514350">
              <a:buAutoNum type="arabicPeriod"/>
            </a:pPr>
            <a:endParaRPr lang="en-US" sz="3000" dirty="0">
              <a:latin typeface="Garamond" panose="02020404030301010803" pitchFamily="18" charset="0"/>
            </a:endParaRPr>
          </a:p>
          <a:p>
            <a:r>
              <a:rPr lang="en-US" sz="3000" dirty="0">
                <a:latin typeface="Garamond" panose="02020404030301010803" pitchFamily="18" charset="0"/>
              </a:rPr>
              <a:t>In all cases reporting </a:t>
            </a:r>
            <a:r>
              <a:rPr lang="en-US" sz="3000" b="1" dirty="0">
                <a:latin typeface="Garamond" panose="02020404030301010803" pitchFamily="18" charset="0"/>
              </a:rPr>
              <a:t>must</a:t>
            </a:r>
            <a:r>
              <a:rPr lang="en-US" sz="3000" dirty="0">
                <a:latin typeface="Garamond" panose="02020404030301010803" pitchFamily="18" charset="0"/>
              </a:rPr>
              <a:t> be up to date.</a:t>
            </a:r>
            <a:endParaRPr lang="en-US" sz="3000" dirty="0">
              <a:latin typeface="Garmaond"/>
            </a:endParaRPr>
          </a:p>
        </p:txBody>
      </p:sp>
    </p:spTree>
    <p:extLst>
      <p:ext uri="{BB962C8B-B14F-4D97-AF65-F5344CB8AC3E}">
        <p14:creationId xmlns:p14="http://schemas.microsoft.com/office/powerpoint/2010/main" val="400397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AC01-E238-8749-B099-FAFBD0DFCC3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3A3CD6B-6F09-0F84-B0F3-38F6A0D83A3D}"/>
              </a:ext>
            </a:extLst>
          </p:cNvPr>
          <p:cNvSpPr txBox="1"/>
          <p:nvPr/>
        </p:nvSpPr>
        <p:spPr>
          <a:xfrm>
            <a:off x="2282962" y="520085"/>
            <a:ext cx="11272057" cy="707886"/>
          </a:xfrm>
          <a:prstGeom prst="rect">
            <a:avLst/>
          </a:prstGeom>
          <a:noFill/>
        </p:spPr>
        <p:txBody>
          <a:bodyPr wrap="square" rtlCol="0">
            <a:spAutoFit/>
          </a:bodyPr>
          <a:lstStyle/>
          <a:p>
            <a:r>
              <a:rPr lang="en-US" sz="4000" b="1" dirty="0">
                <a:latin typeface="Garamond" panose="02020404030301010803" pitchFamily="18" charset="0"/>
              </a:rPr>
              <a:t>II Grant Terms &amp; Conditions</a:t>
            </a:r>
          </a:p>
        </p:txBody>
      </p:sp>
      <p:sp>
        <p:nvSpPr>
          <p:cNvPr id="4" name="TextBox 3">
            <a:extLst>
              <a:ext uri="{FF2B5EF4-FFF2-40B4-BE49-F238E27FC236}">
                <a16:creationId xmlns:a16="http://schemas.microsoft.com/office/drawing/2014/main" id="{DCEC91B8-9311-F770-90C3-1F42E189B5AF}"/>
              </a:ext>
            </a:extLst>
          </p:cNvPr>
          <p:cNvSpPr txBox="1"/>
          <p:nvPr/>
        </p:nvSpPr>
        <p:spPr>
          <a:xfrm>
            <a:off x="159657" y="333829"/>
            <a:ext cx="1465943" cy="861774"/>
          </a:xfrm>
          <a:prstGeom prst="rect">
            <a:avLst/>
          </a:prstGeom>
          <a:noFill/>
        </p:spPr>
        <p:txBody>
          <a:bodyPr wrap="square" rtlCol="0">
            <a:spAutoFit/>
          </a:bodyPr>
          <a:lstStyle/>
          <a:p>
            <a:r>
              <a:rPr lang="en-US" sz="1600" dirty="0">
                <a:latin typeface="Garamond" panose="02020404030301010803" pitchFamily="18" charset="0"/>
              </a:rPr>
              <a:t>Slide 1 of 2 </a:t>
            </a:r>
          </a:p>
          <a:p>
            <a:r>
              <a:rPr lang="en-US" sz="1600" dirty="0">
                <a:latin typeface="Garamond" panose="02020404030301010803" pitchFamily="18" charset="0"/>
              </a:rPr>
              <a:t>The GTC</a:t>
            </a:r>
          </a:p>
          <a:p>
            <a:endParaRPr lang="en-US" dirty="0"/>
          </a:p>
        </p:txBody>
      </p:sp>
      <p:pic>
        <p:nvPicPr>
          <p:cNvPr id="5" name="Picture 4">
            <a:extLst>
              <a:ext uri="{FF2B5EF4-FFF2-40B4-BE49-F238E27FC236}">
                <a16:creationId xmlns:a16="http://schemas.microsoft.com/office/drawing/2014/main" id="{FB7BB746-DEF8-B738-43BD-9B82A278BF0A}"/>
              </a:ext>
            </a:extLst>
          </p:cNvPr>
          <p:cNvPicPr>
            <a:picLocks noChangeAspect="1"/>
          </p:cNvPicPr>
          <p:nvPr/>
        </p:nvPicPr>
        <p:blipFill>
          <a:blip r:embed="rId3"/>
          <a:stretch>
            <a:fillRect/>
          </a:stretch>
        </p:blipFill>
        <p:spPr>
          <a:xfrm>
            <a:off x="532014" y="1701041"/>
            <a:ext cx="10740044" cy="4636874"/>
          </a:xfrm>
          <a:prstGeom prst="rect">
            <a:avLst/>
          </a:prstGeom>
        </p:spPr>
      </p:pic>
    </p:spTree>
    <p:extLst>
      <p:ext uri="{BB962C8B-B14F-4D97-AF65-F5344CB8AC3E}">
        <p14:creationId xmlns:p14="http://schemas.microsoft.com/office/powerpoint/2010/main" val="97010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42A1-5901-2745-5047-17D1E36A15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939BA18-6345-A007-5E83-B313D800718B}"/>
              </a:ext>
            </a:extLst>
          </p:cNvPr>
          <p:cNvSpPr txBox="1"/>
          <p:nvPr/>
        </p:nvSpPr>
        <p:spPr>
          <a:xfrm>
            <a:off x="2282962" y="520085"/>
            <a:ext cx="11272057" cy="707886"/>
          </a:xfrm>
          <a:prstGeom prst="rect">
            <a:avLst/>
          </a:prstGeom>
          <a:noFill/>
        </p:spPr>
        <p:txBody>
          <a:bodyPr wrap="square" rtlCol="0">
            <a:spAutoFit/>
          </a:bodyPr>
          <a:lstStyle/>
          <a:p>
            <a:r>
              <a:rPr lang="en-US" sz="4000" b="1" dirty="0">
                <a:latin typeface="Garamond" panose="02020404030301010803" pitchFamily="18" charset="0"/>
              </a:rPr>
              <a:t>II Grant Terms &amp; Conditions</a:t>
            </a:r>
          </a:p>
        </p:txBody>
      </p:sp>
      <p:sp>
        <p:nvSpPr>
          <p:cNvPr id="3" name="TextBox 2">
            <a:extLst>
              <a:ext uri="{FF2B5EF4-FFF2-40B4-BE49-F238E27FC236}">
                <a16:creationId xmlns:a16="http://schemas.microsoft.com/office/drawing/2014/main" id="{2B33E4BC-40EA-2C63-C713-3B2DAF86A687}"/>
              </a:ext>
            </a:extLst>
          </p:cNvPr>
          <p:cNvSpPr txBox="1"/>
          <p:nvPr/>
        </p:nvSpPr>
        <p:spPr>
          <a:xfrm>
            <a:off x="1770745" y="1413831"/>
            <a:ext cx="9463314" cy="4247317"/>
          </a:xfrm>
          <a:prstGeom prst="rect">
            <a:avLst/>
          </a:prstGeom>
          <a:noFill/>
        </p:spPr>
        <p:txBody>
          <a:bodyPr wrap="square" rtlCol="0">
            <a:spAutoFit/>
          </a:bodyPr>
          <a:lstStyle/>
          <a:p>
            <a:r>
              <a:rPr lang="en-US" sz="3000" dirty="0">
                <a:latin typeface="Garamond" panose="02020404030301010803" pitchFamily="18" charset="0"/>
              </a:rPr>
              <a:t>1. Checklist Missing documents – to be submitted asap (caveat)</a:t>
            </a:r>
          </a:p>
          <a:p>
            <a:r>
              <a:rPr lang="en-US" sz="3000" dirty="0">
                <a:latin typeface="Garamond" panose="02020404030301010803" pitchFamily="18" charset="0"/>
              </a:rPr>
              <a:t>2. Recipient Responsibilities</a:t>
            </a:r>
          </a:p>
          <a:p>
            <a:r>
              <a:rPr lang="en-US" sz="3000" dirty="0">
                <a:latin typeface="Garamond" panose="02020404030301010803" pitchFamily="18" charset="0"/>
              </a:rPr>
              <a:t>3. Limitations on Use of Grant Funds</a:t>
            </a:r>
          </a:p>
          <a:p>
            <a:r>
              <a:rPr lang="en-US" sz="3000" dirty="0">
                <a:latin typeface="Garamond" panose="02020404030301010803" pitchFamily="18" charset="0"/>
              </a:rPr>
              <a:t>4. National Environmental Policy Act</a:t>
            </a:r>
          </a:p>
          <a:p>
            <a:r>
              <a:rPr lang="en-US" sz="3000" dirty="0">
                <a:latin typeface="Garamond" panose="02020404030301010803" pitchFamily="18" charset="0"/>
              </a:rPr>
              <a:t>5. Insurance &amp; Indemnification</a:t>
            </a:r>
          </a:p>
          <a:p>
            <a:r>
              <a:rPr lang="en-US" sz="3000" dirty="0">
                <a:latin typeface="Garamond" panose="02020404030301010803" pitchFamily="18" charset="0"/>
              </a:rPr>
              <a:t>6. Marketing and Branding</a:t>
            </a:r>
          </a:p>
          <a:p>
            <a:r>
              <a:rPr lang="en-US" sz="3000" dirty="0">
                <a:latin typeface="Garamond" panose="02020404030301010803" pitchFamily="18" charset="0"/>
              </a:rPr>
              <a:t>7. Scope of Work Requirements</a:t>
            </a:r>
          </a:p>
          <a:p>
            <a:endParaRPr lang="en-US" sz="3000" dirty="0">
              <a:latin typeface="Garamond" panose="02020404030301010803" pitchFamily="18" charset="0"/>
            </a:endParaRPr>
          </a:p>
        </p:txBody>
      </p:sp>
      <p:sp>
        <p:nvSpPr>
          <p:cNvPr id="4" name="TextBox 3">
            <a:extLst>
              <a:ext uri="{FF2B5EF4-FFF2-40B4-BE49-F238E27FC236}">
                <a16:creationId xmlns:a16="http://schemas.microsoft.com/office/drawing/2014/main" id="{D9D323E7-6FC0-3410-4A1A-D65845911D89}"/>
              </a:ext>
            </a:extLst>
          </p:cNvPr>
          <p:cNvSpPr txBox="1"/>
          <p:nvPr/>
        </p:nvSpPr>
        <p:spPr>
          <a:xfrm>
            <a:off x="159657" y="333829"/>
            <a:ext cx="1465943" cy="861774"/>
          </a:xfrm>
          <a:prstGeom prst="rect">
            <a:avLst/>
          </a:prstGeom>
          <a:noFill/>
        </p:spPr>
        <p:txBody>
          <a:bodyPr wrap="square" rtlCol="0">
            <a:spAutoFit/>
          </a:bodyPr>
          <a:lstStyle/>
          <a:p>
            <a:r>
              <a:rPr lang="en-US" sz="1600" dirty="0">
                <a:latin typeface="Garamond" panose="02020404030301010803" pitchFamily="18" charset="0"/>
              </a:rPr>
              <a:t>Slide 1 of 2 </a:t>
            </a:r>
          </a:p>
          <a:p>
            <a:r>
              <a:rPr lang="en-US" sz="1600" dirty="0">
                <a:latin typeface="Garamond" panose="02020404030301010803" pitchFamily="18" charset="0"/>
              </a:rPr>
              <a:t>The GTC</a:t>
            </a:r>
          </a:p>
          <a:p>
            <a:endParaRPr lang="en-US" dirty="0"/>
          </a:p>
        </p:txBody>
      </p:sp>
    </p:spTree>
    <p:extLst>
      <p:ext uri="{BB962C8B-B14F-4D97-AF65-F5344CB8AC3E}">
        <p14:creationId xmlns:p14="http://schemas.microsoft.com/office/powerpoint/2010/main" val="3912997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dd02d64-b7f3-43f7-a145-cfd68d338edf}" enabled="1" method="Standard" siteId="{0693b5ba-4b18-4d7b-9341-f32f400a5494}" removed="0"/>
</clbl:labelList>
</file>

<file path=docProps/app.xml><?xml version="1.0" encoding="utf-8"?>
<Properties xmlns="http://schemas.openxmlformats.org/officeDocument/2006/extended-properties" xmlns:vt="http://schemas.openxmlformats.org/officeDocument/2006/docPropsVTypes">
  <TotalTime>945</TotalTime>
  <Words>1033</Words>
  <Application>Microsoft Office PowerPoint</Application>
  <PresentationFormat>Custom</PresentationFormat>
  <Paragraphs>120</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Garamond</vt:lpstr>
      <vt:lpstr>Garmaond</vt:lpstr>
      <vt:lpstr>Office Theme</vt:lpstr>
      <vt:lpstr>OIA GRANT MANAGERS’  WORKSHOP #3 – May 27, 2026 OIA Discretionary Grants</vt:lpstr>
      <vt:lpstr>Today we will discuss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OIA Grant Managers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Joshua, Tanya H</dc:creator>
  <cp:keywords/>
  <dc:description>generated using python-pptx</dc:description>
  <cp:lastModifiedBy>Joshua, Tanya H</cp:lastModifiedBy>
  <cp:revision>3</cp:revision>
  <cp:lastPrinted>2026-05-18T16:33:38Z</cp:lastPrinted>
  <dcterms:created xsi:type="dcterms:W3CDTF">2013-01-27T09:14:16Z</dcterms:created>
  <dcterms:modified xsi:type="dcterms:W3CDTF">2026-05-27T23:02:21Z</dcterms:modified>
  <cp:category/>
</cp:coreProperties>
</file>